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62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82" r:id="rId1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oyd7zs4dabLfPCV1OuqVeA==" hashData="3ZgDgJGAiqCLiNpeO+OU1/8ViNTbFWNZAMSyMH1CgBqudh0Yj4QNI9AuSn389xREhWah7mrBVWDlEdq9aAEZu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2" autoAdjust="0"/>
    <p:restoredTop sz="90372" autoAdjust="0"/>
  </p:normalViewPr>
  <p:slideViewPr>
    <p:cSldViewPr>
      <p:cViewPr varScale="1">
        <p:scale>
          <a:sx n="82" d="100"/>
          <a:sy n="82" d="100"/>
        </p:scale>
        <p:origin x="955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358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F52D2B-C6FA-4159-83DF-3CF5A608FC3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89901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6E939B-D524-4B61-A32B-2128C11DB93C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de-DE" altLang="de-DE"/>
              <a:t>Funkversorgung nicht schlechter als heute</a:t>
            </a:r>
          </a:p>
          <a:p>
            <a:pPr>
              <a:buFontTx/>
              <a:buChar char="•"/>
            </a:pPr>
            <a:r>
              <a:rPr lang="de-DE" altLang="de-DE"/>
              <a:t>Realität (Ergebnis des Funkmessdienstes nach Inbetriebnahme des Wirknetzes) abwarten</a:t>
            </a:r>
          </a:p>
          <a:p>
            <a:pPr>
              <a:buFontTx/>
              <a:buChar char="•"/>
            </a:pPr>
            <a:r>
              <a:rPr lang="de-DE" altLang="de-DE"/>
              <a:t>Lebendes Netz (ggfs. Nachsteuerung)</a:t>
            </a:r>
          </a:p>
        </p:txBody>
      </p:sp>
    </p:spTree>
    <p:extLst>
      <p:ext uri="{BB962C8B-B14F-4D97-AF65-F5344CB8AC3E}">
        <p14:creationId xmlns:p14="http://schemas.microsoft.com/office/powerpoint/2010/main" val="263051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7ABAC-A65E-4163-84FE-54F0DA6C57D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4648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20E87-BDCB-47A8-ADBD-E455C950532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86466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3221F-0832-434D-B159-FDD49009BE7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4482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55736-6411-4E2A-B987-3CD9835E859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30991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35B05-453C-426E-A851-6E0070B9E59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6567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5A27D-36A5-41A1-B40B-09274F69FD5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9919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EAD74-A116-45F9-B167-5B23D8FB680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6550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1DC35-9D5E-44C3-B971-9DAB9EDA120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82437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11DFA-EB25-4D42-9A01-49DDAE2013E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10205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CA236-E42E-43B9-9A73-93941C0C06E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74038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C3D84-6D1A-4AC1-BF93-3CD399BE128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9903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 descr="Grafik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613" y="6269038"/>
            <a:ext cx="9267826" cy="58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E951EFE-3E9D-4279-9740-5B5F837CEA47}" type="slidenum">
              <a:rPr lang="de-DE" altLang="de-DE"/>
              <a:pPr/>
              <a:t>‹Nr.›</a:t>
            </a:fld>
            <a:endParaRPr lang="de-DE" altLang="de-DE"/>
          </a:p>
        </p:txBody>
      </p:sp>
      <p:grpSp>
        <p:nvGrpSpPr>
          <p:cNvPr id="1038" name="Group 14"/>
          <p:cNvGrpSpPr>
            <a:grpSpLocks/>
          </p:cNvGrpSpPr>
          <p:nvPr userDrawn="1"/>
        </p:nvGrpSpPr>
        <p:grpSpPr bwMode="auto">
          <a:xfrm>
            <a:off x="141288" y="6357938"/>
            <a:ext cx="1655762" cy="369887"/>
            <a:chOff x="53" y="3999"/>
            <a:chExt cx="1261" cy="279"/>
          </a:xfrm>
        </p:grpSpPr>
        <p:pic>
          <p:nvPicPr>
            <p:cNvPr id="1039" name="Picture 15" descr="Wappen_farb_18mm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" y="3999"/>
              <a:ext cx="243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270" y="4085"/>
              <a:ext cx="10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de-DE" altLang="de-DE" sz="1200" b="1">
                  <a:solidFill>
                    <a:srgbClr val="000000"/>
                  </a:solidFill>
                </a:rPr>
                <a:t>Niedersachsen</a:t>
              </a:r>
            </a:p>
            <a:p>
              <a:endParaRPr lang="de-DE" altLang="de-DE"/>
            </a:p>
          </p:txBody>
        </p:sp>
      </p:grpSp>
      <p:pic>
        <p:nvPicPr>
          <p:cNvPr id="1041" name="Picture 17" descr="Schriftzug groß rechts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6300788"/>
            <a:ext cx="1870075" cy="51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ruppe mit Unimo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144001" cy="184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468438" y="2822575"/>
            <a:ext cx="6264275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de-DE" altLang="de-DE" sz="3200"/>
              <a:t>Grundlegende Informationen </a:t>
            </a:r>
          </a:p>
          <a:p>
            <a:pPr algn="ctr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de-DE" altLang="de-DE" sz="3200"/>
              <a:t>zum Thema</a:t>
            </a:r>
          </a:p>
          <a:p>
            <a:pPr algn="ctr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de-DE" altLang="de-DE" sz="3200"/>
              <a:t>Digitalfunk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1143000"/>
          </a:xfrm>
        </p:spPr>
        <p:txBody>
          <a:bodyPr/>
          <a:lstStyle/>
          <a:p>
            <a:r>
              <a:rPr lang="de-DE" altLang="de-DE" sz="2200" b="1" u="sng"/>
              <a:t>Gegenüberstellung von Analog-/Digitalfunk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altLang="de-DE" sz="2000" b="1"/>
              <a:t>Veränderungen durch den Digitalfunk VII</a:t>
            </a:r>
            <a:br>
              <a:rPr lang="de-DE" altLang="de-DE" sz="2000" b="1"/>
            </a:br>
            <a:endParaRPr lang="de-DE" altLang="de-DE" sz="2000" b="1"/>
          </a:p>
          <a:p>
            <a:pPr>
              <a:lnSpc>
                <a:spcPct val="90000"/>
              </a:lnSpc>
            </a:pPr>
            <a:r>
              <a:rPr lang="de-DE" altLang="de-DE" sz="1800"/>
              <a:t>Funkkommunikationsmöglichkeiten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de-DE" altLang="de-DE" sz="1600"/>
              <a:t>Gruppenruf</a:t>
            </a:r>
          </a:p>
          <a:p>
            <a:pPr lvl="2">
              <a:lnSpc>
                <a:spcPct val="90000"/>
              </a:lnSpc>
            </a:pPr>
            <a:r>
              <a:rPr lang="de-DE" altLang="de-DE" sz="1600"/>
              <a:t>Punkt-zu-Multipunkt-Verbindung</a:t>
            </a:r>
            <a:br>
              <a:rPr lang="de-DE" altLang="de-DE" sz="1600"/>
            </a:br>
            <a:r>
              <a:rPr lang="de-DE" altLang="de-DE" sz="1600"/>
              <a:t>(Gesprächsabwicklung zwischen mehreren Teilnehmern einer Gruppe im Netz)</a:t>
            </a:r>
          </a:p>
          <a:p>
            <a:pPr lvl="2">
              <a:lnSpc>
                <a:spcPct val="90000"/>
              </a:lnSpc>
            </a:pPr>
            <a:r>
              <a:rPr lang="de-DE" altLang="de-DE" sz="1600"/>
              <a:t>ein Teilnehmer der Gruppe spricht, alle anderen Teilnehmer hören</a:t>
            </a:r>
            <a:br>
              <a:rPr lang="de-DE" altLang="de-DE" sz="1600"/>
            </a:br>
            <a:endParaRPr lang="de-DE" altLang="de-DE" sz="160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de-DE" altLang="de-DE" sz="1600"/>
              <a:t>Einzelgespräch</a:t>
            </a:r>
          </a:p>
          <a:p>
            <a:pPr lvl="2">
              <a:lnSpc>
                <a:spcPct val="90000"/>
              </a:lnSpc>
            </a:pPr>
            <a:r>
              <a:rPr lang="de-DE" altLang="de-DE" sz="1600"/>
              <a:t>Punkt-zu-Punkt-Verbindung</a:t>
            </a:r>
            <a:br>
              <a:rPr lang="de-DE" altLang="de-DE" sz="1600"/>
            </a:br>
            <a:r>
              <a:rPr lang="de-DE" altLang="de-DE" sz="1600"/>
              <a:t>(Gesprächsabwicklung zwischen zwei Teilnehmern im Netz)</a:t>
            </a:r>
          </a:p>
          <a:p>
            <a:pPr lvl="2">
              <a:lnSpc>
                <a:spcPct val="90000"/>
              </a:lnSpc>
            </a:pPr>
            <a:r>
              <a:rPr lang="de-DE" altLang="de-DE" sz="1600"/>
              <a:t>ein Teilnehmer spricht, der ausgewählte Teilnehmer hört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de-DE" altLang="de-DE" sz="2400"/>
              <a:t/>
            </a:r>
            <a:br>
              <a:rPr lang="de-DE" altLang="de-DE" sz="2400"/>
            </a:br>
            <a:endParaRPr lang="de-DE" altLang="de-DE" sz="2400"/>
          </a:p>
          <a:p>
            <a:pPr>
              <a:lnSpc>
                <a:spcPct val="90000"/>
              </a:lnSpc>
              <a:buFontTx/>
              <a:buNone/>
            </a:pPr>
            <a:endParaRPr lang="de-DE" altLang="de-DE" sz="360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763838" y="6411913"/>
            <a:ext cx="3529012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de-DE" altLang="de-DE" sz="900"/>
              <a:t>Folie 9</a:t>
            </a:r>
            <a:br>
              <a:rPr lang="de-DE" altLang="de-DE" sz="900"/>
            </a:br>
            <a:r>
              <a:rPr lang="de-DE" altLang="de-DE" sz="900"/>
              <a:t>Stand: Januar 2011</a:t>
            </a:r>
          </a:p>
          <a:p>
            <a:pPr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de-DE" altLang="de-DE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1143000"/>
          </a:xfrm>
        </p:spPr>
        <p:txBody>
          <a:bodyPr/>
          <a:lstStyle/>
          <a:p>
            <a:r>
              <a:rPr lang="de-DE" altLang="de-DE" sz="2200" b="1" u="sng"/>
              <a:t>Gegenüberstellung von Analog-/Digitalfunk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de-DE" altLang="de-DE" sz="2000" b="1"/>
              <a:t>Veränderungen durch den Digitalfunk VIII</a:t>
            </a:r>
            <a:br>
              <a:rPr lang="de-DE" altLang="de-DE" sz="2000" b="1"/>
            </a:br>
            <a:endParaRPr lang="de-DE" altLang="de-DE" sz="2000" b="1"/>
          </a:p>
          <a:p>
            <a:r>
              <a:rPr lang="de-DE" altLang="de-DE" sz="1800"/>
              <a:t>Telefonie</a:t>
            </a:r>
          </a:p>
          <a:p>
            <a:pPr lvl="1">
              <a:buFontTx/>
              <a:buChar char="•"/>
            </a:pPr>
            <a:r>
              <a:rPr lang="de-DE" altLang="de-DE" sz="1600"/>
              <a:t>Direktanwahl des Gesprächspartners durch Eingabe der Telefonnummer</a:t>
            </a:r>
          </a:p>
          <a:p>
            <a:pPr lvl="1">
              <a:buFontTx/>
              <a:buChar char="•"/>
            </a:pPr>
            <a:r>
              <a:rPr lang="de-DE" altLang="de-DE" sz="1600"/>
              <a:t>Aufbau der Verbindung in öffentliche oder private Telefonnetze </a:t>
            </a:r>
            <a:br>
              <a:rPr lang="de-DE" altLang="de-DE" sz="1600"/>
            </a:br>
            <a:r>
              <a:rPr lang="de-DE" altLang="de-DE" sz="1600"/>
              <a:t>möglich</a:t>
            </a:r>
          </a:p>
          <a:p>
            <a:pPr lvl="1">
              <a:buFontTx/>
              <a:buChar char="•"/>
            </a:pPr>
            <a:r>
              <a:rPr lang="de-DE" altLang="de-DE" sz="1600"/>
              <a:t>keine Anrufmöglichkeit aus öffentlichen oder privaten Telefonnetzen (Sicherheit, Netzauslastung)</a:t>
            </a:r>
          </a:p>
          <a:p>
            <a:pPr lvl="1">
              <a:buFontTx/>
              <a:buChar char="•"/>
            </a:pPr>
            <a:r>
              <a:rPr lang="de-DE" altLang="de-DE" sz="1600"/>
              <a:t>Telefonie erzeugt hohe Netzauslastung</a:t>
            </a:r>
            <a:br>
              <a:rPr lang="de-DE" altLang="de-DE" sz="1600"/>
            </a:br>
            <a:endParaRPr lang="de-DE" altLang="de-DE" sz="1600"/>
          </a:p>
          <a:p>
            <a:pPr lvl="2">
              <a:buFontTx/>
              <a:buNone/>
            </a:pPr>
            <a:endParaRPr lang="de-DE" altLang="de-DE" sz="1800"/>
          </a:p>
          <a:p>
            <a:pPr>
              <a:buFontTx/>
              <a:buNone/>
            </a:pPr>
            <a:endParaRPr lang="de-DE" altLang="de-DE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763838" y="6411913"/>
            <a:ext cx="3529012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de-DE" altLang="de-DE" sz="900"/>
              <a:t>Folie 10</a:t>
            </a:r>
            <a:br>
              <a:rPr lang="de-DE" altLang="de-DE" sz="900"/>
            </a:br>
            <a:r>
              <a:rPr lang="de-DE" altLang="de-DE" sz="900"/>
              <a:t>Stand: Januar 2011</a:t>
            </a:r>
          </a:p>
          <a:p>
            <a:pPr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de-DE" altLang="de-DE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1143000"/>
          </a:xfrm>
        </p:spPr>
        <p:txBody>
          <a:bodyPr/>
          <a:lstStyle/>
          <a:p>
            <a:r>
              <a:rPr lang="de-DE" altLang="de-DE" sz="2200" b="1" u="sng"/>
              <a:t>Gegenüberstellung von Analog-/Digitalfunk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de-DE" altLang="de-DE" sz="2000" b="1"/>
              <a:t>Veränderungen durch den Digitalfunk IX</a:t>
            </a:r>
            <a:r>
              <a:rPr lang="de-DE" altLang="de-DE" sz="2000"/>
              <a:t/>
            </a:r>
            <a:br>
              <a:rPr lang="de-DE" altLang="de-DE" sz="2000"/>
            </a:br>
            <a:endParaRPr lang="de-DE" altLang="de-DE" sz="2000"/>
          </a:p>
          <a:p>
            <a:r>
              <a:rPr lang="de-DE" altLang="de-DE" sz="1800"/>
              <a:t>Notruf</a:t>
            </a:r>
          </a:p>
          <a:p>
            <a:pPr lvl="1">
              <a:buFontTx/>
              <a:buChar char="•"/>
            </a:pPr>
            <a:r>
              <a:rPr lang="de-DE" altLang="de-DE" sz="1600"/>
              <a:t>Notruftaste (rot) an MRT und HRT</a:t>
            </a:r>
          </a:p>
          <a:p>
            <a:pPr lvl="1">
              <a:buFontTx/>
              <a:buChar char="•"/>
            </a:pPr>
            <a:r>
              <a:rPr lang="de-DE" altLang="de-DE" sz="1600"/>
              <a:t>bevorrechtigter Funkspruch mit kommunikationsunterbrechender Wirkung</a:t>
            </a:r>
            <a:br>
              <a:rPr lang="de-DE" altLang="de-DE" sz="1600"/>
            </a:br>
            <a:endParaRPr lang="de-DE" altLang="de-DE" sz="1600"/>
          </a:p>
          <a:p>
            <a:r>
              <a:rPr lang="de-DE" altLang="de-DE" sz="1800"/>
              <a:t>Notrufziel</a:t>
            </a:r>
            <a:br>
              <a:rPr lang="de-DE" altLang="de-DE" sz="1800"/>
            </a:br>
            <a:r>
              <a:rPr lang="de-DE" altLang="de-DE" sz="1600"/>
              <a:t>vordefiniertes Notrufziel</a:t>
            </a:r>
            <a:r>
              <a:rPr lang="de-DE" altLang="de-DE" sz="1800"/>
              <a:t> </a:t>
            </a:r>
            <a:br>
              <a:rPr lang="de-DE" altLang="de-DE" sz="1800"/>
            </a:br>
            <a:endParaRPr lang="de-DE" altLang="de-DE" sz="1800"/>
          </a:p>
          <a:p>
            <a:r>
              <a:rPr lang="de-DE" altLang="de-DE" sz="1800"/>
              <a:t>Alarmierung</a:t>
            </a:r>
          </a:p>
          <a:p>
            <a:pPr lvl="1">
              <a:buFontTx/>
              <a:buChar char="•"/>
            </a:pPr>
            <a:r>
              <a:rPr lang="de-DE" altLang="de-DE" sz="1600"/>
              <a:t>die Alarmierung von Endgeräten wird durch die Digitalfunktechnik unterstützt</a:t>
            </a:r>
          </a:p>
          <a:p>
            <a:pPr lvl="1">
              <a:buFontTx/>
              <a:buChar char="•"/>
            </a:pPr>
            <a:r>
              <a:rPr lang="de-DE" altLang="de-DE" sz="1600"/>
              <a:t>Alarmierung ist der Versand einer kurzen Textnachricht </a:t>
            </a:r>
            <a:br>
              <a:rPr lang="de-DE" altLang="de-DE" sz="1600"/>
            </a:br>
            <a:r>
              <a:rPr lang="de-DE" altLang="de-DE" sz="1600"/>
              <a:t>(Alarmierungsnachricht)</a:t>
            </a:r>
          </a:p>
          <a:p>
            <a:pPr lvl="2"/>
            <a:endParaRPr lang="de-DE" altLang="de-DE" sz="1600"/>
          </a:p>
          <a:p>
            <a:pPr>
              <a:buFontTx/>
              <a:buNone/>
            </a:pPr>
            <a:endParaRPr lang="de-DE" altLang="de-DE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763838" y="6411913"/>
            <a:ext cx="3529012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de-DE" altLang="de-DE" sz="900"/>
              <a:t>Folie 11</a:t>
            </a:r>
            <a:br>
              <a:rPr lang="de-DE" altLang="de-DE" sz="900"/>
            </a:br>
            <a:r>
              <a:rPr lang="de-DE" altLang="de-DE" sz="900"/>
              <a:t>Stand: Januar 2011</a:t>
            </a:r>
          </a:p>
          <a:p>
            <a:pPr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de-DE" altLang="de-DE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1143000"/>
          </a:xfrm>
        </p:spPr>
        <p:txBody>
          <a:bodyPr/>
          <a:lstStyle/>
          <a:p>
            <a:r>
              <a:rPr lang="de-DE" altLang="de-DE" sz="2200" b="1" u="sng"/>
              <a:t>Migration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1825" y="12446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altLang="de-DE" sz="2000" b="1"/>
              <a:t>Netzaufbau I</a:t>
            </a:r>
            <a:r>
              <a:rPr lang="de-DE" altLang="de-DE" sz="3600"/>
              <a:t/>
            </a:r>
            <a:br>
              <a:rPr lang="de-DE" altLang="de-DE" sz="3600"/>
            </a:br>
            <a:endParaRPr lang="de-DE" altLang="de-DE" sz="3600"/>
          </a:p>
          <a:p>
            <a:pPr>
              <a:lnSpc>
                <a:spcPct val="90000"/>
              </a:lnSpc>
            </a:pPr>
            <a:r>
              <a:rPr lang="de-DE" altLang="de-DE" sz="1800"/>
              <a:t>sechs Netzabschnitte in Niedersachsen</a:t>
            </a:r>
            <a:br>
              <a:rPr lang="de-DE" altLang="de-DE" sz="1800"/>
            </a:br>
            <a:r>
              <a:rPr lang="de-DE" altLang="de-DE" sz="1800"/>
              <a:t>(geographisch an den Gebieten der Polizeidirektionen  - PD -</a:t>
            </a:r>
            <a:br>
              <a:rPr lang="de-DE" altLang="de-DE" sz="1800"/>
            </a:br>
            <a:r>
              <a:rPr lang="de-DE" altLang="de-DE" sz="1800"/>
              <a:t>ausgerichtet)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de-DE" altLang="de-DE" sz="1800"/>
              <a:t>Abschnitt 1:    PD Lüneburg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de-DE" altLang="de-DE" sz="1800"/>
              <a:t>Abschnitt 2:    PD Oldenburg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de-DE" altLang="de-DE" sz="1800"/>
              <a:t>Abschnitt 3:    PD Osnabrück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de-DE" altLang="de-DE" sz="1800"/>
              <a:t>Abschnitt 4/5 PD Hannover und PD Braunschweig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de-DE" altLang="de-DE" sz="1800"/>
              <a:t>Abschnitt 6:   PD Göttingen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de-DE" altLang="de-DE" sz="1800"/>
          </a:p>
          <a:p>
            <a:pPr>
              <a:lnSpc>
                <a:spcPct val="90000"/>
              </a:lnSpc>
            </a:pPr>
            <a:r>
              <a:rPr lang="de-DE" altLang="de-DE" sz="1800"/>
              <a:t>Mit dem</a:t>
            </a:r>
            <a:r>
              <a:rPr lang="de-DE" altLang="de-DE" sz="2000"/>
              <a:t> </a:t>
            </a:r>
            <a:r>
              <a:rPr lang="de-DE" altLang="de-DE" sz="1800"/>
              <a:t>Netzaufbau in den</a:t>
            </a:r>
            <a:r>
              <a:rPr lang="de-DE" altLang="de-DE" sz="2000"/>
              <a:t> </a:t>
            </a:r>
            <a:r>
              <a:rPr lang="de-DE" altLang="de-DE" sz="1800"/>
              <a:t>PD-Bereichen Lüneburg und Oldenburg</a:t>
            </a:r>
            <a:br>
              <a:rPr lang="de-DE" altLang="de-DE" sz="1800"/>
            </a:br>
            <a:r>
              <a:rPr lang="de-DE" altLang="de-DE" sz="1800"/>
              <a:t>wurde im</a:t>
            </a:r>
            <a:r>
              <a:rPr lang="de-DE" altLang="de-DE" sz="2000"/>
              <a:t> </a:t>
            </a:r>
            <a:r>
              <a:rPr lang="de-DE" altLang="de-DE" sz="1800"/>
              <a:t>Jahr 2007 begonnen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763838" y="6411913"/>
            <a:ext cx="3529012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de-DE" altLang="de-DE" sz="900"/>
              <a:t>Folie 12</a:t>
            </a:r>
            <a:br>
              <a:rPr lang="de-DE" altLang="de-DE" sz="900"/>
            </a:br>
            <a:r>
              <a:rPr lang="de-DE" altLang="de-DE" sz="900"/>
              <a:t>Stand: Januar 2011</a:t>
            </a:r>
          </a:p>
          <a:p>
            <a:pPr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de-DE" altLang="de-DE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1143000"/>
          </a:xfrm>
        </p:spPr>
        <p:txBody>
          <a:bodyPr/>
          <a:lstStyle/>
          <a:p>
            <a:r>
              <a:rPr lang="de-DE" altLang="de-DE" sz="2200" b="1" u="sng"/>
              <a:t>Migration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de-DE" altLang="de-DE" sz="2000" b="1"/>
              <a:t>Netzaufbau II</a:t>
            </a:r>
            <a:r>
              <a:rPr lang="de-DE" altLang="de-DE" sz="2800" b="1"/>
              <a:t/>
            </a:r>
            <a:br>
              <a:rPr lang="de-DE" altLang="de-DE" sz="2800" b="1"/>
            </a:br>
            <a:endParaRPr lang="de-DE" altLang="de-DE" sz="2800"/>
          </a:p>
          <a:p>
            <a:r>
              <a:rPr lang="de-DE" altLang="de-DE" sz="1800"/>
              <a:t>Migrationsphase</a:t>
            </a:r>
          </a:p>
          <a:p>
            <a:pPr lvl="1">
              <a:buFontTx/>
              <a:buChar char="•"/>
            </a:pPr>
            <a:r>
              <a:rPr lang="de-DE" altLang="de-DE" sz="1600"/>
              <a:t>Zeitraum der zeitgleichen Nutzung von analoger und digitaler</a:t>
            </a:r>
            <a:br>
              <a:rPr lang="de-DE" altLang="de-DE" sz="1600"/>
            </a:br>
            <a:r>
              <a:rPr lang="de-DE" altLang="de-DE" sz="1600"/>
              <a:t>Funktechnik</a:t>
            </a:r>
            <a:r>
              <a:rPr lang="de-DE" altLang="de-DE" sz="2400"/>
              <a:t/>
            </a:r>
            <a:br>
              <a:rPr lang="de-DE" altLang="de-DE" sz="2400"/>
            </a:br>
            <a:endParaRPr lang="de-DE" altLang="de-DE" sz="2400"/>
          </a:p>
          <a:p>
            <a:r>
              <a:rPr lang="de-DE" altLang="de-DE" sz="1800"/>
              <a:t>Folgende Probleme können im Rahmen der Migrationsphase</a:t>
            </a:r>
            <a:br>
              <a:rPr lang="de-DE" altLang="de-DE" sz="1800"/>
            </a:br>
            <a:r>
              <a:rPr lang="de-DE" altLang="de-DE" sz="1800"/>
              <a:t>auftreten:</a:t>
            </a:r>
          </a:p>
          <a:p>
            <a:pPr lvl="1">
              <a:buFontTx/>
              <a:buChar char="•"/>
            </a:pPr>
            <a:r>
              <a:rPr lang="de-DE" altLang="de-DE" sz="1600"/>
              <a:t>Verzug bei Ertüchtigung der Standorte</a:t>
            </a:r>
          </a:p>
          <a:p>
            <a:pPr lvl="1">
              <a:buFontTx/>
              <a:buChar char="•"/>
            </a:pPr>
            <a:r>
              <a:rPr lang="de-DE" altLang="de-DE" sz="1600"/>
              <a:t>Verzug bei Abruf der Systemtechnik</a:t>
            </a:r>
          </a:p>
          <a:p>
            <a:pPr lvl="1">
              <a:buFontTx/>
              <a:buChar char="•"/>
            </a:pPr>
            <a:r>
              <a:rPr lang="de-DE" altLang="de-DE" sz="1600"/>
              <a:t>technische Probleme beim Aufbau bzw. bei Inbetriebnahme der</a:t>
            </a:r>
            <a:br>
              <a:rPr lang="de-DE" altLang="de-DE" sz="1600"/>
            </a:br>
            <a:r>
              <a:rPr lang="de-DE" altLang="de-DE" sz="1600"/>
              <a:t>Systemtechnologie</a:t>
            </a:r>
          </a:p>
          <a:p>
            <a:pPr lvl="1">
              <a:buFontTx/>
              <a:buChar char="•"/>
            </a:pPr>
            <a:r>
              <a:rPr lang="de-DE" altLang="de-DE" sz="1600"/>
              <a:t>Kommunikationsprobleme durch unterschiedlich ausgestattete BOS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763838" y="6411913"/>
            <a:ext cx="3529012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de-DE" altLang="de-DE" sz="900"/>
              <a:t>Folie 13</a:t>
            </a:r>
            <a:br>
              <a:rPr lang="de-DE" altLang="de-DE" sz="900"/>
            </a:br>
            <a:r>
              <a:rPr lang="de-DE" altLang="de-DE" sz="900"/>
              <a:t>Stand: Januar 2011</a:t>
            </a:r>
          </a:p>
          <a:p>
            <a:pPr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de-DE" altLang="de-DE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763838" y="6411913"/>
            <a:ext cx="3529012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de-DE" altLang="de-DE" sz="900"/>
              <a:t>Folie 14</a:t>
            </a:r>
            <a:br>
              <a:rPr lang="de-DE" altLang="de-DE" sz="900"/>
            </a:br>
            <a:r>
              <a:rPr lang="de-DE" altLang="de-DE" sz="900"/>
              <a:t>Stand: Januar 2011</a:t>
            </a:r>
          </a:p>
          <a:p>
            <a:pPr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de-DE" altLang="de-DE" sz="1400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 rot="-5400000">
            <a:off x="4525963" y="-2057400"/>
            <a:ext cx="458788" cy="46815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 anchorCtr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b="1">
                <a:solidFill>
                  <a:schemeClr val="tx2"/>
                </a:solidFill>
              </a:rPr>
              <a:t>Übersicht der Betriebsorganisation</a:t>
            </a:r>
          </a:p>
        </p:txBody>
      </p:sp>
      <p:sp>
        <p:nvSpPr>
          <p:cNvPr id="34820" name="Rectangle 11"/>
          <p:cNvSpPr>
            <a:spLocks noChangeArrowheads="1"/>
          </p:cNvSpPr>
          <p:nvPr/>
        </p:nvSpPr>
        <p:spPr bwMode="auto">
          <a:xfrm>
            <a:off x="476250" y="3778250"/>
            <a:ext cx="3059113" cy="935038"/>
          </a:xfrm>
          <a:prstGeom prst="rect">
            <a:avLst/>
          </a:prstGeom>
          <a:gradFill rotWithShape="1">
            <a:gsLst>
              <a:gs pos="0">
                <a:srgbClr val="595959"/>
              </a:gs>
              <a:gs pos="100000">
                <a:srgbClr val="C0C0C0">
                  <a:alpha val="23000"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000" b="1"/>
              <a:t>Vorhaltende Stellen </a:t>
            </a:r>
            <a:br>
              <a:rPr lang="de-DE" altLang="de-DE" sz="2000" b="1"/>
            </a:br>
            <a:r>
              <a:rPr lang="de-DE" altLang="de-DE" sz="2000" b="1"/>
              <a:t>(VSDN)</a:t>
            </a:r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2532063" y="577850"/>
            <a:ext cx="6335712" cy="1081088"/>
          </a:xfrm>
          <a:prstGeom prst="rect">
            <a:avLst/>
          </a:prstGeom>
          <a:gradFill rotWithShape="1">
            <a:gsLst>
              <a:gs pos="0">
                <a:srgbClr val="DB2C00"/>
              </a:gs>
              <a:gs pos="100000">
                <a:srgbClr val="FF3300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000" b="1"/>
              <a:t>Bundesanstalt Digitalfunk BOS (BDBOS)</a:t>
            </a:r>
          </a:p>
          <a:p>
            <a:pPr algn="ctr"/>
            <a:r>
              <a:rPr lang="de-DE" altLang="de-DE" sz="2000" b="1"/>
              <a:t>- BOS-Stelle - </a:t>
            </a:r>
          </a:p>
        </p:txBody>
      </p:sp>
      <p:sp>
        <p:nvSpPr>
          <p:cNvPr id="34822" name="Rectangle 8"/>
          <p:cNvSpPr>
            <a:spLocks noChangeArrowheads="1"/>
          </p:cNvSpPr>
          <p:nvPr/>
        </p:nvSpPr>
        <p:spPr bwMode="auto">
          <a:xfrm>
            <a:off x="5133975" y="2257425"/>
            <a:ext cx="3059113" cy="935038"/>
          </a:xfrm>
          <a:prstGeom prst="rect">
            <a:avLst/>
          </a:prstGeom>
          <a:gradFill rotWithShape="1">
            <a:gsLst>
              <a:gs pos="0">
                <a:srgbClr val="595959"/>
              </a:gs>
              <a:gs pos="100000">
                <a:srgbClr val="C0C0C0">
                  <a:alpha val="23000"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000" b="1"/>
              <a:t>Koordinierende Stelle </a:t>
            </a:r>
            <a:br>
              <a:rPr lang="de-DE" altLang="de-DE" sz="2000" b="1"/>
            </a:br>
            <a:r>
              <a:rPr lang="de-DE" altLang="de-DE" sz="2000" b="1"/>
              <a:t>(KSDN)</a:t>
            </a:r>
          </a:p>
        </p:txBody>
      </p:sp>
      <p:sp>
        <p:nvSpPr>
          <p:cNvPr id="34823" name="Rectangle 9"/>
          <p:cNvSpPr>
            <a:spLocks noChangeArrowheads="1"/>
          </p:cNvSpPr>
          <p:nvPr/>
        </p:nvSpPr>
        <p:spPr bwMode="auto">
          <a:xfrm>
            <a:off x="5141913" y="3779838"/>
            <a:ext cx="3059112" cy="935037"/>
          </a:xfrm>
          <a:prstGeom prst="rect">
            <a:avLst/>
          </a:prstGeom>
          <a:gradFill rotWithShape="1">
            <a:gsLst>
              <a:gs pos="0">
                <a:srgbClr val="595959"/>
              </a:gs>
              <a:gs pos="100000">
                <a:srgbClr val="C0C0C0">
                  <a:alpha val="23000"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000" b="1"/>
              <a:t>Autorisierte Stelle </a:t>
            </a:r>
            <a:br>
              <a:rPr lang="de-DE" altLang="de-DE" sz="2000" b="1"/>
            </a:br>
            <a:r>
              <a:rPr lang="de-DE" altLang="de-DE" sz="2000" b="1"/>
              <a:t>(ASDN)</a:t>
            </a:r>
            <a:r>
              <a:rPr lang="de-DE" altLang="de-DE" sz="2000" b="1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34824" name="Oval 16"/>
          <p:cNvSpPr>
            <a:spLocks noChangeArrowheads="1"/>
          </p:cNvSpPr>
          <p:nvPr/>
        </p:nvSpPr>
        <p:spPr bwMode="auto">
          <a:xfrm>
            <a:off x="147638" y="573088"/>
            <a:ext cx="1943100" cy="1152525"/>
          </a:xfrm>
          <a:prstGeom prst="ellipse">
            <a:avLst/>
          </a:prstGeom>
          <a:gradFill rotWithShape="1">
            <a:gsLst>
              <a:gs pos="0">
                <a:srgbClr val="767600"/>
              </a:gs>
              <a:gs pos="100000">
                <a:srgbClr val="FFFF00">
                  <a:alpha val="29999"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000" b="1"/>
              <a:t>Netzbetreiber</a:t>
            </a:r>
          </a:p>
        </p:txBody>
      </p:sp>
      <p:sp>
        <p:nvSpPr>
          <p:cNvPr id="34825" name="Line 25"/>
          <p:cNvSpPr>
            <a:spLocks noChangeShapeType="1"/>
          </p:cNvSpPr>
          <p:nvPr/>
        </p:nvSpPr>
        <p:spPr bwMode="auto">
          <a:xfrm>
            <a:off x="1531938" y="1692275"/>
            <a:ext cx="3455987" cy="2590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26" name="Line 26"/>
          <p:cNvSpPr>
            <a:spLocks noChangeShapeType="1"/>
          </p:cNvSpPr>
          <p:nvPr/>
        </p:nvSpPr>
        <p:spPr bwMode="auto">
          <a:xfrm>
            <a:off x="6556375" y="1704975"/>
            <a:ext cx="0" cy="5032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27" name="Line 27"/>
          <p:cNvSpPr>
            <a:spLocks noChangeShapeType="1"/>
          </p:cNvSpPr>
          <p:nvPr/>
        </p:nvSpPr>
        <p:spPr bwMode="auto">
          <a:xfrm>
            <a:off x="6573838" y="3236913"/>
            <a:ext cx="0" cy="5032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28" name="Line 28"/>
          <p:cNvSpPr>
            <a:spLocks noChangeShapeType="1"/>
          </p:cNvSpPr>
          <p:nvPr/>
        </p:nvSpPr>
        <p:spPr bwMode="auto">
          <a:xfrm flipV="1">
            <a:off x="3619500" y="4395788"/>
            <a:ext cx="136842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29" name="Line 29"/>
          <p:cNvSpPr>
            <a:spLocks noChangeShapeType="1"/>
          </p:cNvSpPr>
          <p:nvPr/>
        </p:nvSpPr>
        <p:spPr bwMode="auto">
          <a:xfrm flipV="1">
            <a:off x="2130425" y="1112838"/>
            <a:ext cx="36036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34830" name="Group 34"/>
          <p:cNvGrpSpPr>
            <a:grpSpLocks/>
          </p:cNvGrpSpPr>
          <p:nvPr/>
        </p:nvGrpSpPr>
        <p:grpSpPr bwMode="auto">
          <a:xfrm>
            <a:off x="8243888" y="1844675"/>
            <a:ext cx="431800" cy="2376488"/>
            <a:chOff x="5239" y="1397"/>
            <a:chExt cx="272" cy="1814"/>
          </a:xfrm>
        </p:grpSpPr>
        <p:sp>
          <p:nvSpPr>
            <p:cNvPr id="34831" name="Line 31"/>
            <p:cNvSpPr>
              <a:spLocks noChangeShapeType="1"/>
            </p:cNvSpPr>
            <p:nvPr/>
          </p:nvSpPr>
          <p:spPr bwMode="auto">
            <a:xfrm>
              <a:off x="5239" y="3203"/>
              <a:ext cx="27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832" name="Line 32"/>
            <p:cNvSpPr>
              <a:spLocks noChangeShapeType="1"/>
            </p:cNvSpPr>
            <p:nvPr/>
          </p:nvSpPr>
          <p:spPr bwMode="auto">
            <a:xfrm flipV="1">
              <a:off x="5505" y="1397"/>
              <a:ext cx="0" cy="181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4833" name="Rectangle 9"/>
          <p:cNvSpPr>
            <a:spLocks noChangeArrowheads="1"/>
          </p:cNvSpPr>
          <p:nvPr/>
        </p:nvSpPr>
        <p:spPr bwMode="auto">
          <a:xfrm>
            <a:off x="5191125" y="5292725"/>
            <a:ext cx="3059113" cy="935038"/>
          </a:xfrm>
          <a:prstGeom prst="rect">
            <a:avLst/>
          </a:prstGeom>
          <a:gradFill rotWithShape="1">
            <a:gsLst>
              <a:gs pos="0">
                <a:srgbClr val="595959"/>
              </a:gs>
              <a:gs pos="100000">
                <a:srgbClr val="C0C0C0">
                  <a:alpha val="23000"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000" b="1"/>
              <a:t>Taktisch - technische</a:t>
            </a:r>
            <a:br>
              <a:rPr lang="de-DE" altLang="de-DE" sz="2000" b="1"/>
            </a:br>
            <a:r>
              <a:rPr lang="de-DE" altLang="de-DE" sz="2000" b="1"/>
              <a:t>Betriebsstelle</a:t>
            </a:r>
            <a:r>
              <a:rPr lang="de-DE" altLang="de-DE" sz="20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4834" name="Line 27"/>
          <p:cNvSpPr>
            <a:spLocks noChangeShapeType="1"/>
          </p:cNvSpPr>
          <p:nvPr/>
        </p:nvSpPr>
        <p:spPr bwMode="auto">
          <a:xfrm>
            <a:off x="6599238" y="4754563"/>
            <a:ext cx="0" cy="5032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763838" y="6411913"/>
            <a:ext cx="3529012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de-DE" altLang="de-DE" sz="900"/>
              <a:t>Folie 1</a:t>
            </a:r>
            <a:br>
              <a:rPr lang="de-DE" altLang="de-DE" sz="900"/>
            </a:br>
            <a:r>
              <a:rPr lang="de-DE" altLang="de-DE" sz="900"/>
              <a:t>Stand: Januar 2011</a:t>
            </a:r>
          </a:p>
          <a:p>
            <a:pPr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de-DE" altLang="de-DE" sz="1400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476375" y="404813"/>
            <a:ext cx="61198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200" b="1" u="sng"/>
              <a:t>Themenübersicht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927100" y="1574800"/>
            <a:ext cx="7559675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 altLang="de-DE"/>
              <a:t> Mindeststandard (GAN)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altLang="de-DE"/>
              <a:t> Veränderungen durch den Digitalfunk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altLang="de-DE"/>
              <a:t> Migration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altLang="de-DE"/>
              <a:t> Übersicht über die Betriebsorganisation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1143000"/>
          </a:xfrm>
        </p:spPr>
        <p:txBody>
          <a:bodyPr/>
          <a:lstStyle/>
          <a:p>
            <a:r>
              <a:rPr lang="de-DE" altLang="de-DE" sz="2200" b="1" u="sng"/>
              <a:t>Allgemeine Hinweise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de-DE" altLang="de-DE" sz="2000" b="1"/>
              <a:t>Mindeststandard (GAN)</a:t>
            </a:r>
            <a:br>
              <a:rPr lang="de-DE" altLang="de-DE" sz="2000" b="1"/>
            </a:br>
            <a:endParaRPr lang="de-DE" altLang="de-DE" sz="2000" b="1"/>
          </a:p>
          <a:p>
            <a:r>
              <a:rPr lang="de-DE" altLang="de-DE" sz="1800"/>
              <a:t>Gruppe Anforderungen an das Netz (GAN)</a:t>
            </a:r>
          </a:p>
          <a:p>
            <a:pPr lvl="1">
              <a:buFontTx/>
              <a:buChar char="•"/>
            </a:pPr>
            <a:r>
              <a:rPr lang="de-DE" altLang="de-DE" sz="1600"/>
              <a:t>Arbeitsgruppenmitglieder aus Bund und Ländern</a:t>
            </a:r>
          </a:p>
          <a:p>
            <a:pPr lvl="1">
              <a:buFontTx/>
              <a:buChar char="•"/>
            </a:pPr>
            <a:r>
              <a:rPr lang="de-DE" altLang="de-DE" sz="1600"/>
              <a:t>Erarbeitung der technischen Standards und Anforderungen des </a:t>
            </a:r>
            <a:br>
              <a:rPr lang="de-DE" altLang="de-DE" sz="1600"/>
            </a:br>
            <a:r>
              <a:rPr lang="de-DE" altLang="de-DE" sz="1600"/>
              <a:t>Digitalfunknetzes</a:t>
            </a:r>
            <a:br>
              <a:rPr lang="de-DE" altLang="de-DE" sz="1600"/>
            </a:br>
            <a:endParaRPr lang="de-DE" altLang="de-DE" sz="1600"/>
          </a:p>
          <a:p>
            <a:r>
              <a:rPr lang="de-DE" altLang="de-DE" sz="1800"/>
              <a:t>Mindesstandard (GAN) umfasst:</a:t>
            </a:r>
          </a:p>
          <a:p>
            <a:pPr lvl="1">
              <a:buFontTx/>
              <a:buChar char="•"/>
            </a:pPr>
            <a:r>
              <a:rPr lang="de-DE" altLang="de-DE" sz="1600"/>
              <a:t>flächendeckende Funkversorgung für Fahrzeugfunkgeräte</a:t>
            </a:r>
            <a:br>
              <a:rPr lang="de-DE" altLang="de-DE" sz="1600"/>
            </a:br>
            <a:r>
              <a:rPr lang="de-DE" altLang="de-DE" sz="1600">
                <a:solidFill>
                  <a:srgbClr val="FF3300"/>
                </a:solidFill>
              </a:rPr>
              <a:t>und</a:t>
            </a:r>
          </a:p>
          <a:p>
            <a:pPr lvl="1">
              <a:buFontTx/>
              <a:buChar char="•"/>
            </a:pPr>
            <a:r>
              <a:rPr lang="de-DE" altLang="de-DE" sz="1600"/>
              <a:t>flächendeckende Funkversorgung der Siedlungs- und davon </a:t>
            </a:r>
            <a:br>
              <a:rPr lang="de-DE" altLang="de-DE" sz="1600"/>
            </a:br>
            <a:r>
              <a:rPr lang="de-DE" altLang="de-DE" sz="1600"/>
              <a:t>eingeschlossenen Verkehrsflächen für Handfunkgeräte in Kopftrageweise außerhalb von Gebäuden</a:t>
            </a:r>
            <a:br>
              <a:rPr lang="de-DE" altLang="de-DE" sz="1600"/>
            </a:br>
            <a:endParaRPr lang="de-DE" altLang="de-DE" sz="160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763838" y="6411913"/>
            <a:ext cx="3529012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de-DE" altLang="de-DE" sz="900"/>
              <a:t>Folie 2</a:t>
            </a:r>
            <a:br>
              <a:rPr lang="de-DE" altLang="de-DE" sz="900"/>
            </a:br>
            <a:r>
              <a:rPr lang="de-DE" altLang="de-DE" sz="900"/>
              <a:t>Stand: Januar 2011</a:t>
            </a:r>
          </a:p>
          <a:p>
            <a:pPr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de-DE" altLang="de-DE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1143000"/>
          </a:xfrm>
        </p:spPr>
        <p:txBody>
          <a:bodyPr/>
          <a:lstStyle/>
          <a:p>
            <a:r>
              <a:rPr lang="de-DE" altLang="de-DE" sz="2200" b="1" u="sng"/>
              <a:t>Gegenüberstellung von Analog-/Digitalfunk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557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altLang="de-DE" sz="2000" b="1"/>
              <a:t>Veränderungen durch den Digitalfunk I</a:t>
            </a:r>
            <a:br>
              <a:rPr lang="de-DE" altLang="de-DE" sz="2000" b="1"/>
            </a:br>
            <a:endParaRPr lang="de-DE" altLang="de-DE" sz="2000" b="1"/>
          </a:p>
          <a:p>
            <a:pPr>
              <a:lnSpc>
                <a:spcPct val="90000"/>
              </a:lnSpc>
            </a:pPr>
            <a:r>
              <a:rPr lang="de-DE" altLang="de-DE" sz="1800"/>
              <a:t>Abhörsicherheit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de-DE" altLang="de-DE" sz="1600"/>
              <a:t>Verschlüsselung verhindert das Abhören von Sprache und Daten durch Unberechtigte</a:t>
            </a:r>
            <a:br>
              <a:rPr lang="de-DE" altLang="de-DE" sz="1600"/>
            </a:br>
            <a:endParaRPr lang="de-DE" altLang="de-DE" sz="1600"/>
          </a:p>
          <a:p>
            <a:pPr>
              <a:lnSpc>
                <a:spcPct val="90000"/>
              </a:lnSpc>
            </a:pPr>
            <a:r>
              <a:rPr lang="de-DE" altLang="de-DE" sz="1800"/>
              <a:t>Sprachumwandlung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de-DE" altLang="de-DE" sz="1600"/>
              <a:t>Digitalisierung und Komprimierung der Audiosignale sowie die Rückumwandlung zur Sprachausgabe</a:t>
            </a:r>
            <a:br>
              <a:rPr lang="de-DE" altLang="de-DE" sz="1600"/>
            </a:br>
            <a:endParaRPr lang="de-DE" altLang="de-DE" sz="1600"/>
          </a:p>
          <a:p>
            <a:pPr>
              <a:lnSpc>
                <a:spcPct val="90000"/>
              </a:lnSpc>
            </a:pPr>
            <a:r>
              <a:rPr lang="de-DE" altLang="de-DE" sz="1800"/>
              <a:t>Authentifizierung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de-DE" altLang="de-DE" sz="1600"/>
              <a:t>nur registrierte Endgeräte können das Digitalfunknetz nutzen</a:t>
            </a:r>
            <a:r>
              <a:rPr lang="de-DE" altLang="de-DE" sz="1800"/>
              <a:t/>
            </a:r>
            <a:br>
              <a:rPr lang="de-DE" altLang="de-DE" sz="1800"/>
            </a:br>
            <a:endParaRPr lang="de-DE" altLang="de-DE" sz="1800"/>
          </a:p>
          <a:p>
            <a:pPr>
              <a:lnSpc>
                <a:spcPct val="90000"/>
              </a:lnSpc>
            </a:pPr>
            <a:r>
              <a:rPr lang="de-DE" altLang="de-DE" sz="1800"/>
              <a:t>Berechtigungen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de-DE" altLang="de-DE" sz="1600"/>
              <a:t>Nutzungsrechte für Leistungsmerkmale und Funktionen (z.B. Telefonie, SDS ect.) werden zentral vergeben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763838" y="6411913"/>
            <a:ext cx="3529012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de-DE" altLang="de-DE" sz="900"/>
              <a:t>Folie 3</a:t>
            </a:r>
            <a:br>
              <a:rPr lang="de-DE" altLang="de-DE" sz="900"/>
            </a:br>
            <a:r>
              <a:rPr lang="de-DE" altLang="de-DE" sz="900"/>
              <a:t>Stand: Januar 2011</a:t>
            </a:r>
          </a:p>
          <a:p>
            <a:pPr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de-DE" altLang="de-DE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1143000"/>
          </a:xfrm>
        </p:spPr>
        <p:txBody>
          <a:bodyPr/>
          <a:lstStyle/>
          <a:p>
            <a:r>
              <a:rPr lang="de-DE" altLang="de-DE" sz="2200" b="1" u="sng"/>
              <a:t>Gegenüberstellung von Analog-/Digitalfunk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129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de-DE" altLang="de-DE" sz="2000" b="1"/>
              <a:t>Veränderungen durch den Digitalfunk II</a:t>
            </a:r>
            <a:br>
              <a:rPr lang="de-DE" altLang="de-DE" sz="2000" b="1"/>
            </a:br>
            <a:endParaRPr lang="de-DE" altLang="de-DE" sz="2000" b="1"/>
          </a:p>
          <a:p>
            <a:r>
              <a:rPr lang="de-DE" altLang="de-DE" sz="1800"/>
              <a:t>Übertragungs-/Sprachqualität</a:t>
            </a:r>
          </a:p>
          <a:p>
            <a:pPr lvl="1">
              <a:buFontTx/>
              <a:buChar char="•"/>
            </a:pPr>
            <a:r>
              <a:rPr lang="de-DE" altLang="de-DE" sz="1600"/>
              <a:t>Steigerung von Empfangsqualität und Sprachverständlichkeit durch</a:t>
            </a:r>
            <a:br>
              <a:rPr lang="de-DE" altLang="de-DE" sz="1600"/>
            </a:br>
            <a:r>
              <a:rPr lang="de-DE" altLang="de-DE" sz="1600"/>
              <a:t>elektronisches Filterverfahren (Trennung von „Nutzsignalen“ und „Störsignalen“ wie z.B. Straßenlärm)</a:t>
            </a:r>
            <a:br>
              <a:rPr lang="de-DE" altLang="de-DE" sz="1600"/>
            </a:br>
            <a:endParaRPr lang="de-DE" altLang="de-DE" sz="1600"/>
          </a:p>
          <a:p>
            <a:r>
              <a:rPr lang="de-DE" altLang="de-DE" sz="1800"/>
              <a:t>Reichweiten</a:t>
            </a:r>
          </a:p>
          <a:p>
            <a:pPr lvl="1">
              <a:buFontTx/>
              <a:buChar char="•"/>
            </a:pPr>
            <a:r>
              <a:rPr lang="de-DE" altLang="de-DE" sz="1600"/>
              <a:t>plötzlicher Abriss der Funkverbindung bei Netzverlust (Analogfunk:</a:t>
            </a:r>
            <a:br>
              <a:rPr lang="de-DE" altLang="de-DE" sz="1600"/>
            </a:br>
            <a:r>
              <a:rPr lang="de-DE" altLang="de-DE" sz="1600"/>
              <a:t>ansteigendes Rauschen bis zum Abriss der Funkverbindung). Bis </a:t>
            </a:r>
            <a:br>
              <a:rPr lang="de-DE" altLang="de-DE" sz="1600"/>
            </a:br>
            <a:r>
              <a:rPr lang="de-DE" altLang="de-DE" sz="1600"/>
              <a:t>zur Reichweitengrenze bleibt die Datenqualität gleichbleibend gut </a:t>
            </a:r>
            <a:br>
              <a:rPr lang="de-DE" altLang="de-DE" sz="1600"/>
            </a:br>
            <a:r>
              <a:rPr lang="de-DE" altLang="de-DE" sz="1600"/>
              <a:t>erhalten</a:t>
            </a:r>
            <a:br>
              <a:rPr lang="de-DE" altLang="de-DE" sz="1600"/>
            </a:br>
            <a:endParaRPr lang="de-DE" altLang="de-DE" sz="1600"/>
          </a:p>
          <a:p>
            <a:pPr lvl="1">
              <a:buFontTx/>
              <a:buChar char="•"/>
            </a:pPr>
            <a:endParaRPr lang="de-DE" altLang="de-DE" sz="1600"/>
          </a:p>
          <a:p>
            <a:pPr>
              <a:buFontTx/>
              <a:buNone/>
            </a:pPr>
            <a:endParaRPr lang="de-DE" altLang="de-DE" sz="160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763838" y="6411913"/>
            <a:ext cx="3529012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de-DE" altLang="de-DE" sz="900"/>
              <a:t>Folie 4</a:t>
            </a:r>
            <a:br>
              <a:rPr lang="de-DE" altLang="de-DE" sz="900"/>
            </a:br>
            <a:r>
              <a:rPr lang="de-DE" altLang="de-DE" sz="900"/>
              <a:t>Stand: Januar 2011</a:t>
            </a:r>
          </a:p>
          <a:p>
            <a:pPr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de-DE" altLang="de-DE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1143000"/>
          </a:xfrm>
        </p:spPr>
        <p:txBody>
          <a:bodyPr/>
          <a:lstStyle/>
          <a:p>
            <a:r>
              <a:rPr lang="de-DE" altLang="de-DE" sz="2200" b="1" u="sng"/>
              <a:t>Gegenüberstellung von Analog-/Digitalfunk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de-DE" altLang="de-DE" sz="2000" b="1"/>
              <a:t>Veränderungen durch den Digitalfunk III</a:t>
            </a:r>
            <a:br>
              <a:rPr lang="de-DE" altLang="de-DE" sz="2000" b="1"/>
            </a:br>
            <a:endParaRPr lang="de-DE" altLang="de-DE" sz="2000" b="1"/>
          </a:p>
          <a:p>
            <a:r>
              <a:rPr lang="de-DE" altLang="de-DE" sz="1800"/>
              <a:t>Handover</a:t>
            </a:r>
          </a:p>
          <a:p>
            <a:pPr lvl="1">
              <a:buFontTx/>
              <a:buChar char="•"/>
            </a:pPr>
            <a:r>
              <a:rPr lang="de-DE" altLang="de-DE" sz="1600"/>
              <a:t>Digitalfunk ermöglicht bundesweite Kommunikation (bundesweit</a:t>
            </a:r>
            <a:r>
              <a:rPr lang="de-DE" altLang="de-DE" sz="2000"/>
              <a:t> </a:t>
            </a:r>
            <a:br>
              <a:rPr lang="de-DE" altLang="de-DE" sz="2000"/>
            </a:br>
            <a:r>
              <a:rPr lang="de-DE" altLang="de-DE" sz="1600"/>
              <a:t>einheitliches Netz) durch automatische unterbrechungsfreie Übergabe</a:t>
            </a:r>
            <a:r>
              <a:rPr lang="de-DE" altLang="de-DE" sz="1800"/>
              <a:t> </a:t>
            </a:r>
            <a:r>
              <a:rPr lang="de-DE" altLang="de-DE" sz="1600"/>
              <a:t>der Funkteilnehmer von Zelle zu Zelle</a:t>
            </a:r>
            <a:r>
              <a:rPr lang="de-DE" altLang="de-DE"/>
              <a:t/>
            </a:r>
            <a:br>
              <a:rPr lang="de-DE" altLang="de-DE"/>
            </a:br>
            <a:endParaRPr lang="de-DE" altLang="de-DE"/>
          </a:p>
          <a:p>
            <a:r>
              <a:rPr lang="de-DE" altLang="de-DE" sz="1800"/>
              <a:t>Roaming</a:t>
            </a:r>
          </a:p>
          <a:p>
            <a:pPr lvl="1">
              <a:buFontTx/>
              <a:buChar char="•"/>
            </a:pPr>
            <a:r>
              <a:rPr lang="de-DE" altLang="de-DE" sz="1600"/>
              <a:t>staatenübergreifenden Kommunikation</a:t>
            </a:r>
            <a:r>
              <a:rPr lang="de-DE" altLang="de-DE" sz="2400"/>
              <a:t> </a:t>
            </a:r>
          </a:p>
          <a:p>
            <a:pPr lvl="1">
              <a:buFontTx/>
              <a:buChar char="•"/>
            </a:pPr>
            <a:r>
              <a:rPr lang="de-DE" altLang="de-DE" sz="1600"/>
              <a:t>Kommunikation in andere Digitalfunknetze (z.B. ÖPNV)</a:t>
            </a:r>
          </a:p>
          <a:p>
            <a:pPr lvl="1">
              <a:buFontTx/>
              <a:buChar char="•"/>
            </a:pPr>
            <a:r>
              <a:rPr lang="de-DE" altLang="de-DE" sz="1600"/>
              <a:t>evtl. Einschränkungen durch</a:t>
            </a:r>
            <a:r>
              <a:rPr lang="de-DE" altLang="de-DE" sz="2400"/>
              <a:t> </a:t>
            </a:r>
            <a:r>
              <a:rPr lang="de-DE" altLang="de-DE" sz="1600"/>
              <a:t>verschiedene</a:t>
            </a:r>
            <a:r>
              <a:rPr lang="de-DE" altLang="de-DE" sz="2400"/>
              <a:t> </a:t>
            </a:r>
            <a:r>
              <a:rPr lang="de-DE" altLang="de-DE" sz="1800"/>
              <a:t>Systemtechnologien</a:t>
            </a:r>
            <a:br>
              <a:rPr lang="de-DE" altLang="de-DE" sz="1800"/>
            </a:br>
            <a:endParaRPr lang="de-DE" altLang="de-DE" sz="1800"/>
          </a:p>
          <a:p>
            <a:endParaRPr lang="de-DE" altLang="de-DE" sz="4000"/>
          </a:p>
          <a:p>
            <a:pPr>
              <a:buFontTx/>
              <a:buNone/>
            </a:pPr>
            <a:endParaRPr lang="de-DE" altLang="de-DE" sz="440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763838" y="6411913"/>
            <a:ext cx="352901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de-DE" altLang="de-DE" sz="900"/>
              <a:t>Folie 5</a:t>
            </a:r>
            <a:br>
              <a:rPr lang="de-DE" altLang="de-DE" sz="900"/>
            </a:br>
            <a:r>
              <a:rPr lang="de-DE" altLang="de-DE" sz="900"/>
              <a:t>Stand: Januar 2011</a:t>
            </a:r>
            <a:endParaRPr lang="de-DE" altLang="de-DE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1143000"/>
          </a:xfrm>
        </p:spPr>
        <p:txBody>
          <a:bodyPr/>
          <a:lstStyle/>
          <a:p>
            <a:r>
              <a:rPr lang="de-DE" altLang="de-DE" sz="2200" b="1" u="sng"/>
              <a:t>Gegenüberstellung von Analog-/Digitalfunk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de-DE" altLang="de-DE" sz="2000" b="1"/>
              <a:t>Veränderungen durch den Digitalfunk IV</a:t>
            </a:r>
            <a:br>
              <a:rPr lang="de-DE" altLang="de-DE" sz="2000" b="1"/>
            </a:br>
            <a:endParaRPr lang="de-DE" altLang="de-DE" sz="2000" b="1"/>
          </a:p>
          <a:p>
            <a:r>
              <a:rPr lang="de-DE" altLang="de-DE" sz="1800"/>
              <a:t>Betriebsarten des Digitalfunknetzes</a:t>
            </a:r>
          </a:p>
          <a:p>
            <a:pPr lvl="1">
              <a:buFontTx/>
              <a:buChar char="•"/>
            </a:pPr>
            <a:r>
              <a:rPr lang="de-DE" altLang="de-DE" sz="1600"/>
              <a:t>Netzgebundener Funkbetrieb </a:t>
            </a:r>
            <a:br>
              <a:rPr lang="de-DE" altLang="de-DE" sz="1600"/>
            </a:br>
            <a:r>
              <a:rPr lang="de-DE" altLang="de-DE" sz="1600"/>
              <a:t>(</a:t>
            </a:r>
            <a:r>
              <a:rPr lang="de-DE" altLang="de-DE" sz="1600">
                <a:solidFill>
                  <a:srgbClr val="FF3300"/>
                </a:solidFill>
              </a:rPr>
              <a:t>T</a:t>
            </a:r>
            <a:r>
              <a:rPr lang="de-DE" altLang="de-DE" sz="1600"/>
              <a:t>runked </a:t>
            </a:r>
            <a:r>
              <a:rPr lang="de-DE" altLang="de-DE" sz="1600">
                <a:solidFill>
                  <a:srgbClr val="FF3300"/>
                </a:solidFill>
              </a:rPr>
              <a:t>M</a:t>
            </a:r>
            <a:r>
              <a:rPr lang="de-DE" altLang="de-DE" sz="1600"/>
              <a:t>ode </a:t>
            </a:r>
            <a:r>
              <a:rPr lang="de-DE" altLang="de-DE" sz="1600">
                <a:solidFill>
                  <a:srgbClr val="FF3300"/>
                </a:solidFill>
              </a:rPr>
              <a:t>O</a:t>
            </a:r>
            <a:r>
              <a:rPr lang="de-DE" altLang="de-DE" sz="1600"/>
              <a:t>peration = TMO)</a:t>
            </a:r>
          </a:p>
          <a:p>
            <a:pPr lvl="2"/>
            <a:r>
              <a:rPr lang="de-DE" altLang="de-DE" sz="1600"/>
              <a:t>Herstellung einer Funkverbindung zwischen den Funkteilnehmern durch Nutzung der Netzinfrastruktur</a:t>
            </a:r>
          </a:p>
          <a:p>
            <a:pPr lvl="2"/>
            <a:r>
              <a:rPr lang="de-DE" altLang="de-DE" sz="1600"/>
              <a:t>Vergleich Analogfunk: entspricht dem 4m-Band (Relaisbetrieb)</a:t>
            </a:r>
            <a:br>
              <a:rPr lang="de-DE" altLang="de-DE" sz="1600"/>
            </a:br>
            <a:endParaRPr lang="de-DE" altLang="de-DE" sz="1600"/>
          </a:p>
          <a:p>
            <a:pPr lvl="1">
              <a:buFontTx/>
              <a:buChar char="•"/>
            </a:pPr>
            <a:r>
              <a:rPr lang="de-DE" altLang="de-DE" sz="1600"/>
              <a:t>Funkbetrieb ohne Netzanbindung</a:t>
            </a:r>
            <a:r>
              <a:rPr lang="de-DE" altLang="de-DE" sz="1600" b="1"/>
              <a:t/>
            </a:r>
            <a:br>
              <a:rPr lang="de-DE" altLang="de-DE" sz="1600" b="1"/>
            </a:br>
            <a:r>
              <a:rPr lang="de-DE" altLang="de-DE" sz="1600"/>
              <a:t>(</a:t>
            </a:r>
            <a:r>
              <a:rPr lang="de-DE" altLang="de-DE" sz="1600">
                <a:solidFill>
                  <a:srgbClr val="FF3300"/>
                </a:solidFill>
              </a:rPr>
              <a:t>D</a:t>
            </a:r>
            <a:r>
              <a:rPr lang="de-DE" altLang="de-DE" sz="1600"/>
              <a:t>irect </a:t>
            </a:r>
            <a:r>
              <a:rPr lang="de-DE" altLang="de-DE" sz="1600">
                <a:solidFill>
                  <a:srgbClr val="FF3300"/>
                </a:solidFill>
              </a:rPr>
              <a:t>M</a:t>
            </a:r>
            <a:r>
              <a:rPr lang="de-DE" altLang="de-DE" sz="1600"/>
              <a:t>ode </a:t>
            </a:r>
            <a:r>
              <a:rPr lang="de-DE" altLang="de-DE" sz="1600">
                <a:solidFill>
                  <a:srgbClr val="FF3300"/>
                </a:solidFill>
              </a:rPr>
              <a:t>O</a:t>
            </a:r>
            <a:r>
              <a:rPr lang="de-DE" altLang="de-DE" sz="1600"/>
              <a:t>peration = DMO)</a:t>
            </a:r>
          </a:p>
          <a:p>
            <a:pPr lvl="2"/>
            <a:r>
              <a:rPr lang="de-DE" altLang="de-DE" sz="1600"/>
              <a:t>Direkte Kommunikation zwischen den Funkteilnehmern ohne</a:t>
            </a:r>
            <a:br>
              <a:rPr lang="de-DE" altLang="de-DE" sz="1600"/>
            </a:br>
            <a:r>
              <a:rPr lang="de-DE" altLang="de-DE" sz="1600"/>
              <a:t>Zugriff auf das Netz</a:t>
            </a:r>
          </a:p>
          <a:p>
            <a:pPr lvl="2"/>
            <a:r>
              <a:rPr lang="de-DE" altLang="de-DE" sz="1600"/>
              <a:t>Vergleich Analogfunk: entspricht dem 2m-Band (Wechselsprechen, Einsatzstellenfunk)</a:t>
            </a:r>
          </a:p>
          <a:p>
            <a:pPr>
              <a:buFontTx/>
              <a:buNone/>
            </a:pPr>
            <a:endParaRPr lang="de-DE" altLang="de-DE" sz="160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763838" y="6411913"/>
            <a:ext cx="3529012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de-DE" altLang="de-DE" sz="900"/>
              <a:t>Folie 6</a:t>
            </a:r>
            <a:br>
              <a:rPr lang="de-DE" altLang="de-DE" sz="900"/>
            </a:br>
            <a:r>
              <a:rPr lang="de-DE" altLang="de-DE" sz="900"/>
              <a:t>Stand: Januar 2011</a:t>
            </a:r>
          </a:p>
          <a:p>
            <a:pPr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de-DE" altLang="de-DE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1143000"/>
          </a:xfrm>
        </p:spPr>
        <p:txBody>
          <a:bodyPr/>
          <a:lstStyle/>
          <a:p>
            <a:r>
              <a:rPr lang="de-DE" altLang="de-DE" sz="2200" b="1" u="sng"/>
              <a:t>Gegenüberstellung von Analog-/Digitalfunk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de-DE" altLang="de-DE" sz="2000" b="1"/>
              <a:t>Veränderungen durch den Digitalfunk V</a:t>
            </a:r>
            <a:br>
              <a:rPr lang="de-DE" altLang="de-DE" sz="2000" b="1"/>
            </a:br>
            <a:endParaRPr lang="de-DE" altLang="de-DE" sz="2000" b="1"/>
          </a:p>
          <a:p>
            <a:r>
              <a:rPr lang="de-DE" altLang="de-DE" sz="1800"/>
              <a:t>Gruppenbildung</a:t>
            </a:r>
          </a:p>
          <a:p>
            <a:pPr lvl="1">
              <a:buFontTx/>
              <a:buChar char="•"/>
            </a:pPr>
            <a:r>
              <a:rPr lang="de-DE" altLang="de-DE" sz="1600"/>
              <a:t>Einstellung von Gruppen anstelle von Kanälen</a:t>
            </a:r>
          </a:p>
          <a:p>
            <a:pPr lvl="1">
              <a:buFontTx/>
              <a:buChar char="•"/>
            </a:pPr>
            <a:r>
              <a:rPr lang="de-DE" altLang="de-DE" sz="1600"/>
              <a:t>Gruppe = Zusammenschluss organisatorisch und/oder taktisch zusammengehöriger Teilnehmer</a:t>
            </a:r>
          </a:p>
          <a:p>
            <a:pPr lvl="1">
              <a:buFontTx/>
              <a:buChar char="•"/>
            </a:pPr>
            <a:r>
              <a:rPr lang="de-DE" altLang="de-DE" sz="1600"/>
              <a:t>BOS-übergreifende Nutzung der Gruppen</a:t>
            </a:r>
          </a:p>
          <a:p>
            <a:pPr lvl="1">
              <a:buFontTx/>
              <a:buChar char="•"/>
            </a:pPr>
            <a:r>
              <a:rPr lang="de-DE" altLang="de-DE" sz="1600"/>
              <a:t>Definition und Zuteilung der Gruppen erfolgt durch Autorisierte Stelle Niedersachsen (ASDN)</a:t>
            </a:r>
          </a:p>
          <a:p>
            <a:pPr lvl="1">
              <a:buFontTx/>
              <a:buChar char="•"/>
            </a:pPr>
            <a:r>
              <a:rPr lang="de-DE" altLang="de-DE" sz="1600"/>
              <a:t>Kommunikation zwischen einzelnen Gruppen ist abhängig von Vergabe der Zugriffsberechtigung</a:t>
            </a:r>
            <a:endParaRPr lang="de-DE" altLang="de-DE" sz="1800"/>
          </a:p>
          <a:p>
            <a:pPr>
              <a:buFontTx/>
              <a:buNone/>
            </a:pPr>
            <a:endParaRPr lang="de-DE" altLang="de-DE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763838" y="6411913"/>
            <a:ext cx="3529012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de-DE" altLang="de-DE" sz="900"/>
              <a:t>Folie 7</a:t>
            </a:r>
            <a:br>
              <a:rPr lang="de-DE" altLang="de-DE" sz="900"/>
            </a:br>
            <a:r>
              <a:rPr lang="de-DE" altLang="de-DE" sz="900"/>
              <a:t>Stand: Januar 2011</a:t>
            </a:r>
          </a:p>
          <a:p>
            <a:pPr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de-DE" altLang="de-DE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1143000"/>
          </a:xfrm>
        </p:spPr>
        <p:txBody>
          <a:bodyPr/>
          <a:lstStyle/>
          <a:p>
            <a:r>
              <a:rPr lang="de-DE" altLang="de-DE" sz="2200" b="1" u="sng"/>
              <a:t>Gegenüberstellung von Analog-/Digitalfunk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altLang="de-DE" sz="2000" b="1"/>
              <a:t>Veränderungen durch den Digitalfunk VI</a:t>
            </a:r>
            <a:br>
              <a:rPr lang="de-DE" altLang="de-DE" sz="2000" b="1"/>
            </a:br>
            <a:endParaRPr lang="de-DE" altLang="de-DE" sz="2000" b="1"/>
          </a:p>
          <a:p>
            <a:pPr>
              <a:lnSpc>
                <a:spcPct val="90000"/>
              </a:lnSpc>
            </a:pPr>
            <a:r>
              <a:rPr lang="de-DE" altLang="de-DE" sz="1800"/>
              <a:t>Multifunktionalität der Endgeräte (MRT und HRT)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de-DE" altLang="de-DE" sz="1600"/>
              <a:t>DMO- und TMO-Funkbetrieb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de-DE" altLang="de-DE" sz="1600"/>
              <a:t>Telefonie (Voraussetzung: Berechtigung)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de-DE" altLang="de-DE" sz="1600"/>
              <a:t>Übersendung von Kurztexten (SDS)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de-DE" altLang="de-DE" sz="1600"/>
              <a:t>GPS-Module</a:t>
            </a:r>
            <a:br>
              <a:rPr lang="de-DE" altLang="de-DE" sz="1600"/>
            </a:br>
            <a:endParaRPr lang="de-DE" altLang="de-DE" sz="1600"/>
          </a:p>
          <a:p>
            <a:pPr>
              <a:lnSpc>
                <a:spcPct val="90000"/>
              </a:lnSpc>
            </a:pPr>
            <a:r>
              <a:rPr lang="de-DE" altLang="de-DE" sz="1800"/>
              <a:t>SDS (</a:t>
            </a:r>
            <a:r>
              <a:rPr lang="de-DE" altLang="de-DE" sz="1800">
                <a:solidFill>
                  <a:srgbClr val="FF3300"/>
                </a:solidFill>
              </a:rPr>
              <a:t>S</a:t>
            </a:r>
            <a:r>
              <a:rPr lang="de-DE" altLang="de-DE" sz="1800"/>
              <a:t>hort </a:t>
            </a:r>
            <a:r>
              <a:rPr lang="de-DE" altLang="de-DE" sz="1800">
                <a:solidFill>
                  <a:srgbClr val="FF3300"/>
                </a:solidFill>
              </a:rPr>
              <a:t>D</a:t>
            </a:r>
            <a:r>
              <a:rPr lang="de-DE" altLang="de-DE" sz="1800"/>
              <a:t>ata </a:t>
            </a:r>
            <a:r>
              <a:rPr lang="de-DE" altLang="de-DE" sz="1800">
                <a:solidFill>
                  <a:srgbClr val="FF3300"/>
                </a:solidFill>
              </a:rPr>
              <a:t>S</a:t>
            </a:r>
            <a:r>
              <a:rPr lang="de-DE" altLang="de-DE" sz="1800"/>
              <a:t>ervice)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de-DE" altLang="de-DE" sz="1600"/>
              <a:t>Übermittlung von frei formulierten Textmitteilungen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de-DE" altLang="de-DE" sz="1600"/>
              <a:t>Vergleich mit SMS</a:t>
            </a:r>
            <a:br>
              <a:rPr lang="de-DE" altLang="de-DE" sz="1600"/>
            </a:br>
            <a:endParaRPr lang="de-DE" altLang="de-DE" sz="1600"/>
          </a:p>
          <a:p>
            <a:pPr>
              <a:lnSpc>
                <a:spcPct val="90000"/>
              </a:lnSpc>
            </a:pPr>
            <a:r>
              <a:rPr lang="de-DE" altLang="de-DE" sz="1800"/>
              <a:t>Statusmeldungen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de-DE" altLang="de-DE" sz="1600"/>
              <a:t>Übermittlung von vordefinierten (Kurz-)Nachrichten in Textform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de-DE" altLang="de-DE" sz="1600"/>
              <a:t>Entlastung des Sprechfunkverkehrs (Organisationskanal)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de-DE" altLang="de-DE" sz="1600"/>
              <a:t>Vergleichbar mit FMS (</a:t>
            </a:r>
            <a:r>
              <a:rPr lang="de-DE" altLang="de-DE" sz="1600">
                <a:solidFill>
                  <a:srgbClr val="FF3300"/>
                </a:solidFill>
              </a:rPr>
              <a:t>F</a:t>
            </a:r>
            <a:r>
              <a:rPr lang="de-DE" altLang="de-DE" sz="1600"/>
              <a:t>unk</a:t>
            </a:r>
            <a:r>
              <a:rPr lang="de-DE" altLang="de-DE" sz="1600">
                <a:solidFill>
                  <a:srgbClr val="FF3300"/>
                </a:solidFill>
              </a:rPr>
              <a:t>m</a:t>
            </a:r>
            <a:r>
              <a:rPr lang="de-DE" altLang="de-DE" sz="1600"/>
              <a:t>elde</a:t>
            </a:r>
            <a:r>
              <a:rPr lang="de-DE" altLang="de-DE" sz="1600">
                <a:solidFill>
                  <a:srgbClr val="FF3300"/>
                </a:solidFill>
              </a:rPr>
              <a:t>s</a:t>
            </a:r>
            <a:r>
              <a:rPr lang="de-DE" altLang="de-DE" sz="1600"/>
              <a:t>ystem) im Analogfunk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de-DE" altLang="de-DE" sz="1800"/>
          </a:p>
          <a:p>
            <a:pPr>
              <a:lnSpc>
                <a:spcPct val="90000"/>
              </a:lnSpc>
              <a:buFontTx/>
              <a:buNone/>
            </a:pPr>
            <a:endParaRPr lang="de-DE" altLang="de-DE" sz="360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763838" y="6411913"/>
            <a:ext cx="3529012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de-DE" altLang="de-DE" sz="900"/>
              <a:t>Folie 8</a:t>
            </a:r>
            <a:br>
              <a:rPr lang="de-DE" altLang="de-DE" sz="900"/>
            </a:br>
            <a:r>
              <a:rPr lang="de-DE" altLang="de-DE" sz="900"/>
              <a:t>Stand: Januar 2011</a:t>
            </a:r>
          </a:p>
          <a:p>
            <a:pPr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de-DE" altLang="de-DE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Bildschirmpräsentation (4:3)</PresentationFormat>
  <Paragraphs>142</Paragraphs>
  <Slides>15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7" baseType="lpstr">
      <vt:lpstr>Arial</vt:lpstr>
      <vt:lpstr>Standarddesign</vt:lpstr>
      <vt:lpstr>PowerPoint-Präsentation</vt:lpstr>
      <vt:lpstr>PowerPoint-Präsentation</vt:lpstr>
      <vt:lpstr>Allgemeine Hinweise </vt:lpstr>
      <vt:lpstr>Gegenüberstellung von Analog-/Digitalfunk </vt:lpstr>
      <vt:lpstr>Gegenüberstellung von Analog-/Digitalfunk </vt:lpstr>
      <vt:lpstr>Gegenüberstellung von Analog-/Digitalfunk </vt:lpstr>
      <vt:lpstr>Gegenüberstellung von Analog-/Digitalfunk </vt:lpstr>
      <vt:lpstr>Gegenüberstellung von Analog-/Digitalfunk </vt:lpstr>
      <vt:lpstr>Gegenüberstellung von Analog-/Digitalfunk </vt:lpstr>
      <vt:lpstr>Gegenüberstellung von Analog-/Digitalfunk </vt:lpstr>
      <vt:lpstr>Gegenüberstellung von Analog-/Digitalfunk </vt:lpstr>
      <vt:lpstr>Gegenüberstellung von Analog-/Digitalfunk </vt:lpstr>
      <vt:lpstr>Migration </vt:lpstr>
      <vt:lpstr>Migration </vt:lpstr>
      <vt:lpstr>PowerPoint-Präsentation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/>
  <cp:lastModifiedBy/>
  <cp:revision>476</cp:revision>
  <dcterms:created xsi:type="dcterms:W3CDTF">2008-05-22T07:24:27Z</dcterms:created>
  <dcterms:modified xsi:type="dcterms:W3CDTF">2016-04-11T11:50:15Z</dcterms:modified>
</cp:coreProperties>
</file>