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308" r:id="rId4"/>
    <p:sldId id="309" r:id="rId5"/>
    <p:sldId id="310" r:id="rId6"/>
    <p:sldId id="311" r:id="rId7"/>
    <p:sldId id="312" r:id="rId8"/>
    <p:sldId id="260" r:id="rId9"/>
    <p:sldId id="300" r:id="rId10"/>
    <p:sldId id="305" r:id="rId11"/>
    <p:sldId id="344" r:id="rId12"/>
    <p:sldId id="343" r:id="rId13"/>
    <p:sldId id="345" r:id="rId14"/>
    <p:sldId id="346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3HzB/UHPITL/yMMuBIaRQ==" hashData="h3ATk3DKG6V1+Xuvm/3ovgqQlfad+NkjC4GtzFllyNjdfBOiqY1MABH0GcbxHdfdbrKr/7CuPms4dfCY6zz7t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8867" autoAdjust="0"/>
  </p:normalViewPr>
  <p:slideViewPr>
    <p:cSldViewPr>
      <p:cViewPr varScale="1">
        <p:scale>
          <a:sx n="91" d="100"/>
          <a:sy n="91" d="100"/>
        </p:scale>
        <p:origin x="69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717A2B2-086B-4747-AE36-8B88A653D3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8149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2E9A119E-6F02-42D7-B684-16396CEE7D89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CD491-3AE5-498E-A866-97281339E3E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7147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46459042-9EB6-4CA5-BFB4-96F6ACBD67F4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340FC-4616-4BEF-B751-0D8D55D80BB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766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5B82A801-0186-4C35-BA21-A1CD33C905C8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D811E-7E6D-45B7-83BD-A98016EF3A0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7156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BE2942CA-14D3-43CD-BF5A-B27066D76489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A28EB-5B97-4485-8F7B-7820B2CF0F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744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3B3AD710-6DB1-4E5C-B769-DB3EFECAB4C4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39CC3-766A-4B24-960C-6BFE0AA76DA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138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EFD0AF05-CA2E-4EDA-9B46-86C2B97CEA29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8FE74-3B1A-4CE7-9F37-462B4D08687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81209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233DFDF9-E3E2-450A-A2C2-180E2082D003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210E1-1847-4881-8A79-EBB7FD7DDB6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117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579A5792-DDBB-44A3-AC0A-C702976673AE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63302-340A-461D-B3F5-BAC64E5C734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059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2620C17C-E242-4F2A-A894-FF94A9551A18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C7BC9-251C-43FC-875C-5ADAC02843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908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A174E485-161F-4B81-9F47-838F7ED03B3E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BDD8F-C5EB-439B-A135-EA58ECBBA8D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614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Folie: </a:t>
            </a:r>
            <a:fld id="{6AAF032E-A0AE-4025-95E7-1050797E1EC6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03F63-AE71-4FFE-B8F7-35C70477C2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567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Grafik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6269038"/>
            <a:ext cx="9267826" cy="58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000"/>
            </a:lvl1pPr>
          </a:lstStyle>
          <a:p>
            <a:r>
              <a:rPr lang="de-DE" altLang="de-DE"/>
              <a:t>Folie: </a:t>
            </a:r>
            <a:fld id="{F32A1369-9681-415D-943A-3A65C92C8CBA}" type="slidenum">
              <a:rPr lang="de-DE" altLang="de-DE"/>
              <a:pPr/>
              <a:t>‹Nr.›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CDC49A-B0B9-41AA-8DC7-DCC8593E87EB}" type="slidenum">
              <a:rPr lang="de-DE" altLang="de-DE"/>
              <a:pPr/>
              <a:t>‹Nr.›</a:t>
            </a:fld>
            <a:endParaRPr lang="de-DE" altLang="de-DE"/>
          </a:p>
        </p:txBody>
      </p:sp>
      <p:grpSp>
        <p:nvGrpSpPr>
          <p:cNvPr id="1038" name="Group 14"/>
          <p:cNvGrpSpPr>
            <a:grpSpLocks/>
          </p:cNvGrpSpPr>
          <p:nvPr userDrawn="1"/>
        </p:nvGrpSpPr>
        <p:grpSpPr bwMode="auto">
          <a:xfrm>
            <a:off x="141288" y="6357938"/>
            <a:ext cx="1655762" cy="369887"/>
            <a:chOff x="53" y="3999"/>
            <a:chExt cx="1261" cy="279"/>
          </a:xfrm>
        </p:grpSpPr>
        <p:pic>
          <p:nvPicPr>
            <p:cNvPr id="1039" name="Picture 15" descr="Wappen_farb_18mm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" y="3999"/>
              <a:ext cx="243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270" y="4085"/>
              <a:ext cx="10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de-DE" altLang="de-DE" sz="1200" b="1">
                  <a:solidFill>
                    <a:srgbClr val="000000"/>
                  </a:solidFill>
                </a:rPr>
                <a:t>Niedersachsen</a:t>
              </a:r>
            </a:p>
            <a:p>
              <a:endParaRPr lang="de-DE" altLang="de-DE"/>
            </a:p>
          </p:txBody>
        </p:sp>
      </p:grpSp>
      <p:pic>
        <p:nvPicPr>
          <p:cNvPr id="1041" name="Picture 17" descr="Schriftzug groß rechts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6300788"/>
            <a:ext cx="1870075" cy="5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E2FC849B-DC7B-48C5-88A9-5FAAF8206DDF}" type="slidenum">
              <a:rPr lang="de-DE" altLang="de-DE"/>
              <a:pPr/>
              <a:t>1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pic>
        <p:nvPicPr>
          <p:cNvPr id="3074" name="Picture 2" descr="Gruppe mit Unimo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0"/>
            <a:ext cx="9144001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454150" y="2508250"/>
            <a:ext cx="6264275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3200"/>
              <a:t>Beschulung der Endanwender</a:t>
            </a:r>
          </a:p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3200"/>
              <a:t>im Digitalfunk</a:t>
            </a:r>
          </a:p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endParaRPr lang="de-DE" altLang="de-DE" sz="3200"/>
          </a:p>
          <a:p>
            <a:pPr algn="ctr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de-DE" altLang="de-DE" sz="3200">
                <a:solidFill>
                  <a:srgbClr val="FF3300"/>
                </a:solidFill>
              </a:rPr>
              <a:t>- Betriebliche Grundlagen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EFCF10C7-1ED1-4CBE-8BBE-20B148F75A7B}" type="slidenum">
              <a:rPr lang="de-DE" altLang="de-DE"/>
              <a:pPr/>
              <a:t>10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Betriebliche Grundlagen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Sicherheitsmanagement</a:t>
            </a:r>
            <a:br>
              <a:rPr lang="de-DE" altLang="de-DE" sz="2000" b="1"/>
            </a:br>
            <a:endParaRPr lang="de-DE" altLang="de-DE" sz="2000" b="1"/>
          </a:p>
          <a:p>
            <a:r>
              <a:rPr lang="de-DE" altLang="de-DE" sz="1800"/>
              <a:t>Abwehr von externen Angriffen auf das Netz</a:t>
            </a:r>
            <a:r>
              <a:rPr lang="de-DE" altLang="de-DE" sz="1800" b="1"/>
              <a:t> </a:t>
            </a:r>
          </a:p>
          <a:p>
            <a:pPr lvl="1">
              <a:buFontTx/>
              <a:buChar char="•"/>
            </a:pPr>
            <a:r>
              <a:rPr lang="de-DE" altLang="de-DE" sz="1600"/>
              <a:t>unberechtigte Teilnahme am Funkverkehr </a:t>
            </a:r>
            <a:br>
              <a:rPr lang="de-DE" altLang="de-DE" sz="1600"/>
            </a:br>
            <a:r>
              <a:rPr lang="de-DE" altLang="de-DE" sz="1600">
                <a:cs typeface="Arial" panose="020B0604020202020204" pitchFamily="34" charset="0"/>
              </a:rPr>
              <a:t>→ Inbetriebnahme der Endgeräte nur mittels einer SIM-Karte möglich</a:t>
            </a:r>
            <a:br>
              <a:rPr lang="de-DE" altLang="de-DE" sz="1600">
                <a:cs typeface="Arial" panose="020B0604020202020204" pitchFamily="34" charset="0"/>
              </a:rPr>
            </a:br>
            <a:r>
              <a:rPr lang="de-DE" altLang="de-DE" sz="1600">
                <a:cs typeface="Arial" panose="020B0604020202020204" pitchFamily="34" charset="0"/>
              </a:rPr>
              <a:t>→ nur registrierte Endgeräte können am Funkverkehr teilnehmen</a:t>
            </a:r>
          </a:p>
          <a:p>
            <a:pPr lvl="1">
              <a:buFontTx/>
              <a:buChar char="•"/>
            </a:pPr>
            <a:r>
              <a:rPr lang="de-DE" altLang="de-DE" sz="1600"/>
              <a:t>Abhörsicherheit</a:t>
            </a:r>
            <a:br>
              <a:rPr lang="de-DE" altLang="de-DE" sz="1600"/>
            </a:br>
            <a:r>
              <a:rPr lang="de-DE" altLang="de-DE" sz="1600"/>
              <a:t> </a:t>
            </a:r>
            <a:r>
              <a:rPr lang="de-DE" altLang="de-DE" sz="1600">
                <a:cs typeface="Arial" panose="020B0604020202020204" pitchFamily="34" charset="0"/>
              </a:rPr>
              <a:t>→ Verschlüsselung (3-Stufen-Prinzip)</a:t>
            </a:r>
            <a:endParaRPr lang="de-DE" altLang="de-DE" sz="1600"/>
          </a:p>
          <a:p>
            <a:pPr lvl="1">
              <a:buFontTx/>
              <a:buChar char="•"/>
            </a:pPr>
            <a:r>
              <a:rPr lang="de-DE" altLang="de-DE" sz="1600"/>
              <a:t>Sabotageversuchen (z.B. Zerstören von Komponenten etc.)</a:t>
            </a:r>
            <a:br>
              <a:rPr lang="de-DE" altLang="de-DE" sz="1600"/>
            </a:br>
            <a:r>
              <a:rPr lang="de-DE" altLang="de-DE" sz="1600"/>
              <a:t> </a:t>
            </a:r>
            <a:r>
              <a:rPr lang="de-DE" altLang="de-DE" sz="1600">
                <a:cs typeface="Arial" panose="020B0604020202020204" pitchFamily="34" charset="0"/>
              </a:rPr>
              <a:t>→ besondere Sicherheitsvorkehrungen an den Standorten (z.B. Zaun)</a:t>
            </a:r>
            <a:br>
              <a:rPr lang="de-DE" altLang="de-DE" sz="1600">
                <a:cs typeface="Arial" panose="020B0604020202020204" pitchFamily="34" charset="0"/>
              </a:rPr>
            </a:br>
            <a:endParaRPr lang="de-DE" altLang="de-DE" sz="1600">
              <a:cs typeface="Arial" panose="020B0604020202020204" pitchFamily="34" charset="0"/>
            </a:endParaRPr>
          </a:p>
          <a:p>
            <a:r>
              <a:rPr lang="de-DE" altLang="de-DE" sz="1800">
                <a:cs typeface="Arial" panose="020B0604020202020204" pitchFamily="34" charset="0"/>
              </a:rPr>
              <a:t>SIM-Karte:</a:t>
            </a:r>
          </a:p>
          <a:p>
            <a:pPr lvl="1">
              <a:buFontTx/>
              <a:buChar char="•"/>
            </a:pPr>
            <a:r>
              <a:rPr lang="de-DE" altLang="de-DE" sz="1600">
                <a:cs typeface="Arial" panose="020B0604020202020204" pitchFamily="34" charset="0"/>
              </a:rPr>
              <a:t>Netzzugangsdaten (gerätespezifische Kennung, Berechtigungen)</a:t>
            </a:r>
          </a:p>
          <a:p>
            <a:pPr lvl="1">
              <a:buFontTx/>
              <a:buChar char="•"/>
            </a:pPr>
            <a:r>
              <a:rPr lang="de-DE" altLang="de-DE" sz="1600">
                <a:cs typeface="Arial" panose="020B0604020202020204" pitchFamily="34" charset="0"/>
              </a:rPr>
              <a:t>Operativ-taktische Adresse (Rufname)</a:t>
            </a:r>
          </a:p>
          <a:p>
            <a:pPr lvl="1">
              <a:buFontTx/>
              <a:buChar char="•"/>
            </a:pPr>
            <a:r>
              <a:rPr lang="de-DE" altLang="de-DE" sz="1600">
                <a:cs typeface="Arial" panose="020B0604020202020204" pitchFamily="34" charset="0"/>
              </a:rPr>
              <a:t>Kryptozertifikat und -schlüssel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E44D974E-68C8-4876-968F-A182F4C087DF}" type="slidenum">
              <a:rPr lang="de-DE" altLang="de-DE"/>
              <a:pPr/>
              <a:t>11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Betriebliche Grundlagen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625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Service- und Logistik</a:t>
            </a:r>
            <a:br>
              <a:rPr lang="de-DE" altLang="de-DE" sz="2000" b="1"/>
            </a:br>
            <a:endParaRPr lang="de-DE" altLang="de-DE" sz="1800"/>
          </a:p>
          <a:p>
            <a:r>
              <a:rPr lang="de-DE" altLang="de-DE" sz="1800"/>
              <a:t>Bewährte Service- und Logistikstrukturen bleiben erhalten</a:t>
            </a:r>
            <a:br>
              <a:rPr lang="de-DE" altLang="de-DE" sz="1800"/>
            </a:br>
            <a:endParaRPr lang="de-DE" altLang="de-DE" sz="1800"/>
          </a:p>
          <a:p>
            <a:r>
              <a:rPr lang="de-DE" altLang="de-DE" sz="1800">
                <a:cs typeface="Arial" panose="020B0604020202020204" pitchFamily="34" charset="0"/>
              </a:rPr>
              <a:t>Besonderheiten des Digitalfunks erfordern:</a:t>
            </a:r>
          </a:p>
          <a:p>
            <a:pPr lvl="1">
              <a:buFontTx/>
              <a:buChar char="•"/>
            </a:pPr>
            <a:r>
              <a:rPr lang="de-DE" altLang="de-DE" sz="1600">
                <a:cs typeface="Arial" panose="020B0604020202020204" pitchFamily="34" charset="0"/>
              </a:rPr>
              <a:t>Bestimmte Aufgabenwahrnehmung in anderer Qualität</a:t>
            </a:r>
          </a:p>
          <a:p>
            <a:pPr lvl="1">
              <a:buFontTx/>
              <a:buChar char="•"/>
            </a:pPr>
            <a:r>
              <a:rPr lang="de-DE" altLang="de-DE" sz="1600">
                <a:cs typeface="Arial" panose="020B0604020202020204" pitchFamily="34" charset="0"/>
              </a:rPr>
              <a:t>Bestimmte Aufgabenwahrnehmung an anderer Stelle</a:t>
            </a:r>
          </a:p>
          <a:p>
            <a:pPr lvl="1">
              <a:buFontTx/>
              <a:buChar char="•"/>
            </a:pPr>
            <a:r>
              <a:rPr lang="de-DE" altLang="de-DE" sz="1600">
                <a:cs typeface="Arial" panose="020B0604020202020204" pitchFamily="34" charset="0"/>
              </a:rPr>
              <a:t>Sachgerechte Zuordnung von neu hinzukommenden Aufgaben</a:t>
            </a:r>
            <a:br>
              <a:rPr lang="de-DE" altLang="de-DE" sz="1600">
                <a:cs typeface="Arial" panose="020B0604020202020204" pitchFamily="34" charset="0"/>
              </a:rPr>
            </a:br>
            <a:endParaRPr lang="de-DE" altLang="de-DE" sz="1600">
              <a:cs typeface="Arial" panose="020B0604020202020204" pitchFamily="34" charset="0"/>
            </a:endParaRPr>
          </a:p>
          <a:p>
            <a:r>
              <a:rPr lang="de-DE" altLang="de-DE" sz="1800">
                <a:cs typeface="Arial" panose="020B0604020202020204" pitchFamily="34" charset="0"/>
              </a:rPr>
              <a:t>Fernwartung der Endgeräte über Netzwerk möglich (Softwareupdate)</a:t>
            </a:r>
          </a:p>
          <a:p>
            <a:endParaRPr lang="de-DE" altLang="de-DE" sz="1800">
              <a:cs typeface="Arial" panose="020B0604020202020204" pitchFamily="34" charset="0"/>
            </a:endParaRPr>
          </a:p>
          <a:p>
            <a:pPr lvl="1">
              <a:buFontTx/>
              <a:buNone/>
            </a:pPr>
            <a:r>
              <a:rPr lang="de-DE" altLang="de-DE" sz="1800" b="1"/>
              <a:t/>
            </a:r>
            <a:br>
              <a:rPr lang="de-DE" altLang="de-DE" sz="1800" b="1"/>
            </a:br>
            <a:r>
              <a:rPr lang="de-DE" altLang="de-DE" sz="1800" b="1"/>
              <a:t/>
            </a:r>
            <a:br>
              <a:rPr lang="de-DE" altLang="de-DE" sz="1800" b="1"/>
            </a:br>
            <a:endParaRPr lang="de-DE" altLang="de-DE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856E81F9-D532-4ECC-B8B9-D9C56AED3033}" type="slidenum">
              <a:rPr lang="de-DE" altLang="de-DE"/>
              <a:pPr/>
              <a:t>12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 rot="16200000">
            <a:off x="4472782" y="-1897856"/>
            <a:ext cx="488950" cy="4681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b="1">
                <a:solidFill>
                  <a:srgbClr val="ABABAB"/>
                </a:solidFill>
              </a:rPr>
              <a:t>Servicekonzept  Niedersachsen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187450" y="981075"/>
            <a:ext cx="6335713" cy="1081088"/>
          </a:xfrm>
          <a:prstGeom prst="rect">
            <a:avLst/>
          </a:prstGeom>
          <a:gradFill rotWithShape="1">
            <a:gsLst>
              <a:gs pos="0">
                <a:srgbClr val="FF3300">
                  <a:gamma/>
                  <a:shade val="85882"/>
                  <a:invGamma/>
                </a:srgbClr>
              </a:gs>
              <a:gs pos="100000">
                <a:srgbClr val="FF3300">
                  <a:alpha val="23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/>
              <a:t>Zentraler IT-Service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1198563" y="2716213"/>
            <a:ext cx="6334125" cy="1079500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</a:srgbClr>
              </a:gs>
              <a:gs pos="100000">
                <a:srgbClr val="C0C0C0">
                  <a:alpha val="23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/>
              <a:t>IT-Service mit Bündelungsaufgaben</a:t>
            </a:r>
            <a:br>
              <a:rPr lang="de-DE" altLang="de-DE" sz="2000" b="1"/>
            </a:br>
            <a:r>
              <a:rPr lang="de-DE" altLang="de-DE" sz="2000" b="1"/>
              <a:t>(am Standort der PD-Ebene)</a:t>
            </a:r>
          </a:p>
        </p:txBody>
      </p:sp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225550" y="4460875"/>
            <a:ext cx="6334125" cy="1079500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</a:srgbClr>
              </a:gs>
              <a:gs pos="100000">
                <a:srgbClr val="C0C0C0">
                  <a:alpha val="23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/>
              <a:t>IT-Service ohne Bündelungsaufgaben</a:t>
            </a:r>
            <a:br>
              <a:rPr lang="de-DE" altLang="de-DE" sz="2000" b="1"/>
            </a:br>
            <a:r>
              <a:rPr lang="de-DE" altLang="de-DE" sz="2000" b="1"/>
              <a:t>(Service vor Ort auf PI-Ebene)</a:t>
            </a:r>
            <a:r>
              <a:rPr lang="de-DE" altLang="de-DE" sz="2000" b="1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4284663" y="2157413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>
            <a:off x="4286250" y="3929063"/>
            <a:ext cx="0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5560AA56-92B4-45EB-8A77-BAE2AC5E4013}" type="slidenum">
              <a:rPr lang="de-DE" altLang="de-DE"/>
              <a:pPr/>
              <a:t>13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 rot="16200000">
            <a:off x="4321969" y="-1897856"/>
            <a:ext cx="793750" cy="46815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ABABAB"/>
                </a:solidFill>
              </a:rPr>
              <a:t>Aufgaben in der Betriebsphase </a:t>
            </a:r>
            <a:br>
              <a:rPr lang="de-DE" altLang="de-DE" sz="2000" b="1">
                <a:solidFill>
                  <a:srgbClr val="ABABAB"/>
                </a:solidFill>
              </a:rPr>
            </a:br>
            <a:r>
              <a:rPr lang="de-DE" altLang="de-DE" sz="2000" b="1">
                <a:solidFill>
                  <a:srgbClr val="ABABAB"/>
                </a:solidFill>
              </a:rPr>
              <a:t>(mit Remotesystem) I</a:t>
            </a:r>
          </a:p>
        </p:txBody>
      </p:sp>
      <p:grpSp>
        <p:nvGrpSpPr>
          <p:cNvPr id="116792" name="Group 56"/>
          <p:cNvGrpSpPr>
            <a:grpSpLocks/>
          </p:cNvGrpSpPr>
          <p:nvPr/>
        </p:nvGrpSpPr>
        <p:grpSpPr bwMode="auto">
          <a:xfrm>
            <a:off x="425450" y="1065213"/>
            <a:ext cx="7902575" cy="4851400"/>
            <a:chOff x="268" y="671"/>
            <a:chExt cx="4978" cy="3056"/>
          </a:xfrm>
        </p:grpSpPr>
        <p:grpSp>
          <p:nvGrpSpPr>
            <p:cNvPr id="116790" name="Group 54"/>
            <p:cNvGrpSpPr>
              <a:grpSpLocks/>
            </p:cNvGrpSpPr>
            <p:nvPr/>
          </p:nvGrpSpPr>
          <p:grpSpPr bwMode="auto">
            <a:xfrm>
              <a:off x="268" y="1766"/>
              <a:ext cx="4869" cy="859"/>
              <a:chOff x="268" y="1766"/>
              <a:chExt cx="4869" cy="859"/>
            </a:xfrm>
          </p:grpSpPr>
          <p:sp>
            <p:nvSpPr>
              <p:cNvPr id="50" name="Rechteck 49"/>
              <p:cNvSpPr>
                <a:spLocks noChangeArrowheads="1"/>
              </p:cNvSpPr>
              <p:nvPr/>
            </p:nvSpPr>
            <p:spPr bwMode="auto">
              <a:xfrm>
                <a:off x="1293" y="2040"/>
                <a:ext cx="939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Technische Abnahme / Qualitäts-prüfung</a:t>
                </a:r>
              </a:p>
            </p:txBody>
          </p:sp>
          <p:sp>
            <p:nvSpPr>
              <p:cNvPr id="49" name="Rechteck 48"/>
              <p:cNvSpPr>
                <a:spLocks noChangeArrowheads="1"/>
              </p:cNvSpPr>
              <p:nvPr/>
            </p:nvSpPr>
            <p:spPr bwMode="auto">
              <a:xfrm>
                <a:off x="2307" y="2040"/>
                <a:ext cx="855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Geräteplugs generieren</a:t>
                </a:r>
              </a:p>
            </p:txBody>
          </p:sp>
          <p:sp>
            <p:nvSpPr>
              <p:cNvPr id="2" name="Rechteck 47"/>
              <p:cNvSpPr>
                <a:spLocks noChangeArrowheads="1"/>
              </p:cNvSpPr>
              <p:nvPr/>
            </p:nvSpPr>
            <p:spPr bwMode="auto">
              <a:xfrm>
                <a:off x="276" y="2040"/>
                <a:ext cx="938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Beschaffung /</a:t>
                </a:r>
                <a:br>
                  <a:rPr lang="de-DE" altLang="de-DE" sz="1200" b="1"/>
                </a:br>
                <a:r>
                  <a:rPr lang="de-DE" altLang="de-DE" sz="1200" b="1"/>
                  <a:t>Aussonderung</a:t>
                </a:r>
              </a:p>
            </p:txBody>
          </p:sp>
          <p:sp>
            <p:nvSpPr>
              <p:cNvPr id="47" name="Rechteck 46"/>
              <p:cNvSpPr>
                <a:spLocks noChangeArrowheads="1"/>
              </p:cNvSpPr>
              <p:nvPr/>
            </p:nvSpPr>
            <p:spPr bwMode="auto">
              <a:xfrm>
                <a:off x="4192" y="2040"/>
                <a:ext cx="945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Zentralen Tauschpool / Landesreserve verwalten</a:t>
                </a:r>
              </a:p>
            </p:txBody>
          </p:sp>
          <p:sp>
            <p:nvSpPr>
              <p:cNvPr id="46" name="Rechteck 45"/>
              <p:cNvSpPr>
                <a:spLocks noChangeArrowheads="1"/>
              </p:cNvSpPr>
              <p:nvPr/>
            </p:nvSpPr>
            <p:spPr bwMode="auto">
              <a:xfrm>
                <a:off x="3246" y="2040"/>
                <a:ext cx="855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Instandhaltung</a:t>
                </a:r>
              </a:p>
            </p:txBody>
          </p:sp>
          <p:sp>
            <p:nvSpPr>
              <p:cNvPr id="116772" name="Rectangle 36"/>
              <p:cNvSpPr>
                <a:spLocks noChangeArrowheads="1"/>
              </p:cNvSpPr>
              <p:nvPr/>
            </p:nvSpPr>
            <p:spPr bwMode="auto">
              <a:xfrm>
                <a:off x="268" y="1766"/>
                <a:ext cx="952" cy="182"/>
              </a:xfrm>
              <a:prstGeom prst="rect">
                <a:avLst/>
              </a:prstGeom>
              <a:solidFill>
                <a:srgbClr val="FF0000">
                  <a:alpha val="67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DE" altLang="de-DE" sz="1600" b="1"/>
                  <a:t>Zentralservice</a:t>
                </a:r>
              </a:p>
            </p:txBody>
          </p:sp>
        </p:grpSp>
        <p:grpSp>
          <p:nvGrpSpPr>
            <p:cNvPr id="116791" name="Group 55"/>
            <p:cNvGrpSpPr>
              <a:grpSpLocks/>
            </p:cNvGrpSpPr>
            <p:nvPr/>
          </p:nvGrpSpPr>
          <p:grpSpPr bwMode="auto">
            <a:xfrm>
              <a:off x="306" y="2848"/>
              <a:ext cx="3118" cy="879"/>
              <a:chOff x="306" y="2848"/>
              <a:chExt cx="3118" cy="879"/>
            </a:xfrm>
          </p:grpSpPr>
          <p:sp>
            <p:nvSpPr>
              <p:cNvPr id="45" name="Rechteck 44"/>
              <p:cNvSpPr>
                <a:spLocks noChangeArrowheads="1"/>
              </p:cNvSpPr>
              <p:nvPr/>
            </p:nvSpPr>
            <p:spPr bwMode="auto">
              <a:xfrm>
                <a:off x="320" y="3142"/>
                <a:ext cx="900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Endgeräte mit Remotesystem parametrisieren</a:t>
                </a:r>
              </a:p>
            </p:txBody>
          </p:sp>
          <p:sp>
            <p:nvSpPr>
              <p:cNvPr id="44" name="Rechteck 43"/>
              <p:cNvSpPr>
                <a:spLocks noChangeArrowheads="1"/>
              </p:cNvSpPr>
              <p:nvPr/>
            </p:nvSpPr>
            <p:spPr bwMode="auto">
              <a:xfrm>
                <a:off x="1319" y="3142"/>
                <a:ext cx="855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de-DE" altLang="de-DE" sz="1200" b="1"/>
                  <a:t>Dezentralen Tauschpool verwalten</a:t>
                </a:r>
              </a:p>
            </p:txBody>
          </p:sp>
          <p:sp>
            <p:nvSpPr>
              <p:cNvPr id="43" name="Rechteck 42"/>
              <p:cNvSpPr>
                <a:spLocks noChangeArrowheads="1"/>
              </p:cNvSpPr>
              <p:nvPr/>
            </p:nvSpPr>
            <p:spPr bwMode="auto">
              <a:xfrm>
                <a:off x="2280" y="3142"/>
                <a:ext cx="1144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Störungsbearbeitung </a:t>
                </a:r>
                <a:br>
                  <a:rPr lang="de-DE" altLang="de-DE" sz="1200" b="1"/>
                </a:br>
                <a:r>
                  <a:rPr lang="de-DE" altLang="de-DE" sz="1200" b="1"/>
                  <a:t>für IT-Service bzw. </a:t>
                </a:r>
                <a:br>
                  <a:rPr lang="de-DE" altLang="de-DE" sz="1200" b="1"/>
                </a:br>
                <a:r>
                  <a:rPr lang="de-DE" altLang="de-DE" sz="1200" b="1"/>
                  <a:t>zuständige DSt</a:t>
                </a:r>
              </a:p>
            </p:txBody>
          </p:sp>
          <p:sp>
            <p:nvSpPr>
              <p:cNvPr id="116773" name="Rectangle 37"/>
              <p:cNvSpPr>
                <a:spLocks noChangeArrowheads="1"/>
              </p:cNvSpPr>
              <p:nvPr/>
            </p:nvSpPr>
            <p:spPr bwMode="auto">
              <a:xfrm>
                <a:off x="306" y="2848"/>
                <a:ext cx="952" cy="182"/>
              </a:xfrm>
              <a:prstGeom prst="rect">
                <a:avLst/>
              </a:prstGeom>
              <a:solidFill>
                <a:srgbClr val="FF0000">
                  <a:alpha val="67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DE" altLang="de-DE" sz="1600" b="1"/>
                  <a:t>IT-Service (PD)</a:t>
                </a:r>
              </a:p>
            </p:txBody>
          </p:sp>
        </p:grpSp>
        <p:grpSp>
          <p:nvGrpSpPr>
            <p:cNvPr id="116789" name="Group 53"/>
            <p:cNvGrpSpPr>
              <a:grpSpLocks/>
            </p:cNvGrpSpPr>
            <p:nvPr/>
          </p:nvGrpSpPr>
          <p:grpSpPr bwMode="auto">
            <a:xfrm>
              <a:off x="271" y="671"/>
              <a:ext cx="4975" cy="850"/>
              <a:chOff x="271" y="671"/>
              <a:chExt cx="4975" cy="850"/>
            </a:xfrm>
          </p:grpSpPr>
          <p:sp>
            <p:nvSpPr>
              <p:cNvPr id="116770" name="Rectangle 34"/>
              <p:cNvSpPr>
                <a:spLocks noChangeArrowheads="1"/>
              </p:cNvSpPr>
              <p:nvPr/>
            </p:nvSpPr>
            <p:spPr bwMode="auto">
              <a:xfrm>
                <a:off x="272" y="671"/>
                <a:ext cx="952" cy="182"/>
              </a:xfrm>
              <a:prstGeom prst="rect">
                <a:avLst/>
              </a:prstGeom>
              <a:solidFill>
                <a:srgbClr val="FF0000">
                  <a:alpha val="67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DE" altLang="de-DE" sz="1600" b="1"/>
                  <a:t>ASDN</a:t>
                </a:r>
              </a:p>
            </p:txBody>
          </p:sp>
          <p:sp>
            <p:nvSpPr>
              <p:cNvPr id="48" name="Rechteck 47"/>
              <p:cNvSpPr>
                <a:spLocks noChangeArrowheads="1"/>
              </p:cNvSpPr>
              <p:nvPr/>
            </p:nvSpPr>
            <p:spPr bwMode="auto">
              <a:xfrm>
                <a:off x="271" y="936"/>
                <a:ext cx="938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Vorgabe der Parameter (Geräteplug u. BSI-Kryptokarte)</a:t>
                </a:r>
              </a:p>
            </p:txBody>
          </p:sp>
          <p:sp>
            <p:nvSpPr>
              <p:cNvPr id="3" name="Rechteck 47"/>
              <p:cNvSpPr>
                <a:spLocks noChangeArrowheads="1"/>
              </p:cNvSpPr>
              <p:nvPr/>
            </p:nvSpPr>
            <p:spPr bwMode="auto">
              <a:xfrm>
                <a:off x="1278" y="936"/>
                <a:ext cx="938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Geräteplugs genehmigen</a:t>
                </a:r>
              </a:p>
            </p:txBody>
          </p:sp>
          <p:sp>
            <p:nvSpPr>
              <p:cNvPr id="4" name="Rechteck 47"/>
              <p:cNvSpPr>
                <a:spLocks noChangeArrowheads="1"/>
              </p:cNvSpPr>
              <p:nvPr/>
            </p:nvSpPr>
            <p:spPr bwMode="auto">
              <a:xfrm>
                <a:off x="2289" y="936"/>
                <a:ext cx="938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Aktivierung der BSI-Kryptokarte</a:t>
                </a:r>
              </a:p>
            </p:txBody>
          </p:sp>
          <p:sp>
            <p:nvSpPr>
              <p:cNvPr id="5" name="Rechteck 47"/>
              <p:cNvSpPr>
                <a:spLocks noChangeArrowheads="1"/>
              </p:cNvSpPr>
              <p:nvPr/>
            </p:nvSpPr>
            <p:spPr bwMode="auto">
              <a:xfrm>
                <a:off x="3300" y="936"/>
                <a:ext cx="938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Beratung</a:t>
                </a:r>
              </a:p>
            </p:txBody>
          </p:sp>
          <p:sp>
            <p:nvSpPr>
              <p:cNvPr id="6" name="Rechteck 47"/>
              <p:cNvSpPr>
                <a:spLocks noChangeArrowheads="1"/>
              </p:cNvSpPr>
              <p:nvPr/>
            </p:nvSpPr>
            <p:spPr bwMode="auto">
              <a:xfrm>
                <a:off x="4308" y="936"/>
                <a:ext cx="938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Netzmonitoring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7DEB9AC8-44F0-4327-8221-6451C3F909DD}" type="slidenum">
              <a:rPr lang="de-DE" altLang="de-DE"/>
              <a:pPr/>
              <a:t>14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 rot="16200000">
            <a:off x="4202907" y="-1602581"/>
            <a:ext cx="1098550" cy="4681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anchor="ctr" anchorCtr="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ABABAB"/>
                </a:solidFill>
              </a:rPr>
              <a:t>Aufgaben in der Betriebsphase</a:t>
            </a:r>
            <a:br>
              <a:rPr lang="de-DE" altLang="de-DE" sz="2000" b="1">
                <a:solidFill>
                  <a:srgbClr val="ABABAB"/>
                </a:solidFill>
              </a:rPr>
            </a:br>
            <a:r>
              <a:rPr lang="de-DE" altLang="de-DE" sz="2000" b="1">
                <a:solidFill>
                  <a:srgbClr val="ABABAB"/>
                </a:solidFill>
              </a:rPr>
              <a:t>(mit Remotesystem) II </a:t>
            </a:r>
            <a:br>
              <a:rPr lang="de-DE" altLang="de-DE" sz="2000" b="1">
                <a:solidFill>
                  <a:srgbClr val="ABABAB"/>
                </a:solidFill>
              </a:rPr>
            </a:br>
            <a:endParaRPr lang="de-DE" altLang="de-DE" sz="2000" b="1">
              <a:solidFill>
                <a:srgbClr val="ABABAB"/>
              </a:solidFill>
            </a:endParaRPr>
          </a:p>
        </p:txBody>
      </p:sp>
      <p:grpSp>
        <p:nvGrpSpPr>
          <p:cNvPr id="117785" name="Group 25"/>
          <p:cNvGrpSpPr>
            <a:grpSpLocks/>
          </p:cNvGrpSpPr>
          <p:nvPr/>
        </p:nvGrpSpPr>
        <p:grpSpPr bwMode="auto">
          <a:xfrm>
            <a:off x="685800" y="1593850"/>
            <a:ext cx="4919663" cy="3178175"/>
            <a:chOff x="492" y="899"/>
            <a:chExt cx="3099" cy="2002"/>
          </a:xfrm>
        </p:grpSpPr>
        <p:grpSp>
          <p:nvGrpSpPr>
            <p:cNvPr id="117784" name="Group 24"/>
            <p:cNvGrpSpPr>
              <a:grpSpLocks/>
            </p:cNvGrpSpPr>
            <p:nvPr/>
          </p:nvGrpSpPr>
          <p:grpSpPr bwMode="auto">
            <a:xfrm>
              <a:off x="492" y="899"/>
              <a:ext cx="3099" cy="894"/>
              <a:chOff x="492" y="899"/>
              <a:chExt cx="3099" cy="894"/>
            </a:xfrm>
          </p:grpSpPr>
          <p:sp>
            <p:nvSpPr>
              <p:cNvPr id="51" name="Rechteck 50"/>
              <p:cNvSpPr>
                <a:spLocks noChangeArrowheads="1"/>
              </p:cNvSpPr>
              <p:nvPr/>
            </p:nvSpPr>
            <p:spPr bwMode="auto">
              <a:xfrm>
                <a:off x="492" y="1208"/>
                <a:ext cx="900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Ausgabe an Nutzer/Inbe-triebnahme Endgeräte</a:t>
                </a:r>
              </a:p>
            </p:txBody>
          </p:sp>
          <p:sp>
            <p:nvSpPr>
              <p:cNvPr id="39" name="Rechteck 38"/>
              <p:cNvSpPr>
                <a:spLocks noChangeArrowheads="1"/>
              </p:cNvSpPr>
              <p:nvPr/>
            </p:nvSpPr>
            <p:spPr bwMode="auto">
              <a:xfrm>
                <a:off x="1474" y="1208"/>
                <a:ext cx="855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Beratung </a:t>
                </a:r>
              </a:p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der zust. DSt</a:t>
                </a:r>
              </a:p>
            </p:txBody>
          </p:sp>
          <p:sp>
            <p:nvSpPr>
              <p:cNvPr id="42" name="Rechteck 41"/>
              <p:cNvSpPr>
                <a:spLocks noChangeArrowheads="1"/>
              </p:cNvSpPr>
              <p:nvPr/>
            </p:nvSpPr>
            <p:spPr bwMode="auto">
              <a:xfrm>
                <a:off x="2421" y="1208"/>
                <a:ext cx="1170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Störungsbearbeitung für zust. DSt</a:t>
                </a:r>
              </a:p>
            </p:txBody>
          </p:sp>
          <p:sp>
            <p:nvSpPr>
              <p:cNvPr id="117780" name="Rectangle 20"/>
              <p:cNvSpPr>
                <a:spLocks noChangeArrowheads="1"/>
              </p:cNvSpPr>
              <p:nvPr/>
            </p:nvSpPr>
            <p:spPr bwMode="auto">
              <a:xfrm>
                <a:off x="499" y="899"/>
                <a:ext cx="952" cy="182"/>
              </a:xfrm>
              <a:prstGeom prst="rect">
                <a:avLst/>
              </a:prstGeom>
              <a:solidFill>
                <a:srgbClr val="FF0000">
                  <a:alpha val="67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DE" altLang="de-DE" sz="1600" b="1"/>
                  <a:t>IT-Service (PI)</a:t>
                </a:r>
              </a:p>
            </p:txBody>
          </p:sp>
        </p:grpSp>
        <p:grpSp>
          <p:nvGrpSpPr>
            <p:cNvPr id="117783" name="Group 23"/>
            <p:cNvGrpSpPr>
              <a:grpSpLocks/>
            </p:cNvGrpSpPr>
            <p:nvPr/>
          </p:nvGrpSpPr>
          <p:grpSpPr bwMode="auto">
            <a:xfrm>
              <a:off x="521" y="2002"/>
              <a:ext cx="2236" cy="899"/>
              <a:chOff x="521" y="2002"/>
              <a:chExt cx="2236" cy="899"/>
            </a:xfrm>
          </p:grpSpPr>
          <p:sp>
            <p:nvSpPr>
              <p:cNvPr id="41" name="Rechteck 40"/>
              <p:cNvSpPr>
                <a:spLocks noChangeArrowheads="1"/>
              </p:cNvSpPr>
              <p:nvPr/>
            </p:nvSpPr>
            <p:spPr bwMode="auto">
              <a:xfrm>
                <a:off x="521" y="2316"/>
                <a:ext cx="988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Nutzerbetreuung</a:t>
                </a:r>
              </a:p>
            </p:txBody>
          </p:sp>
          <p:sp>
            <p:nvSpPr>
              <p:cNvPr id="52" name="Rechteck 51"/>
              <p:cNvSpPr>
                <a:spLocks noChangeArrowheads="1"/>
              </p:cNvSpPr>
              <p:nvPr/>
            </p:nvSpPr>
            <p:spPr bwMode="auto">
              <a:xfrm>
                <a:off x="1587" y="2316"/>
                <a:ext cx="1170" cy="585"/>
              </a:xfrm>
              <a:prstGeom prst="rect">
                <a:avLst/>
              </a:prstGeom>
              <a:solidFill>
                <a:srgbClr val="C0C0C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39999"/>
                  </a:srgbClr>
                </a:outerShdw>
              </a:effectLst>
            </p:spPr>
            <p:txBody>
              <a:bodyPr anchor="ctr" anchorCtr="1"/>
              <a:lstStyle>
                <a:lvl1pPr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449263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449263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lnSpc>
                    <a:spcPct val="86000"/>
                  </a:lnSpc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r>
                  <a:rPr lang="de-DE" altLang="de-DE" sz="1200" b="1"/>
                  <a:t>Störungsbearbeitung</a:t>
                </a:r>
              </a:p>
            </p:txBody>
          </p:sp>
          <p:sp>
            <p:nvSpPr>
              <p:cNvPr id="117781" name="Rectangle 21"/>
              <p:cNvSpPr>
                <a:spLocks noChangeArrowheads="1"/>
              </p:cNvSpPr>
              <p:nvPr/>
            </p:nvSpPr>
            <p:spPr bwMode="auto">
              <a:xfrm>
                <a:off x="528" y="2002"/>
                <a:ext cx="952" cy="182"/>
              </a:xfrm>
              <a:prstGeom prst="rect">
                <a:avLst/>
              </a:prstGeom>
              <a:solidFill>
                <a:srgbClr val="FF3300">
                  <a:alpha val="67000"/>
                </a:srgbClr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de-DE" altLang="de-DE" sz="1400" b="1"/>
                  <a:t>UHD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36D738D1-ACE3-4183-BEF4-1D68BB88800A}" type="slidenum">
              <a:rPr lang="de-DE" altLang="de-DE"/>
              <a:pPr/>
              <a:t>2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476375" y="404813"/>
            <a:ext cx="61198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200" b="1" u="sng"/>
              <a:t>Themenübersicht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03263" y="1908175"/>
            <a:ext cx="7559675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/>
              <a:t> Betriebsorgane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/>
              <a:t> Dokumentation der Einsatzkommunikation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/>
              <a:t> Sicherheitsmanagement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DE" altLang="de-DE"/>
              <a:t> Service- und Logistik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A0E71CC5-3E21-4B04-A896-B9BEA5C2CEA3}" type="slidenum">
              <a:rPr lang="de-DE" altLang="de-DE"/>
              <a:pPr/>
              <a:t>3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Betriebliche Grundlagen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Betriebsorgane</a:t>
            </a:r>
            <a:r>
              <a:rPr lang="de-DE" altLang="de-DE" sz="2400" b="1"/>
              <a:t/>
            </a:r>
            <a:br>
              <a:rPr lang="de-DE" altLang="de-DE" sz="2400" b="1"/>
            </a:br>
            <a:endParaRPr lang="de-DE" altLang="de-DE" sz="2400" b="1"/>
          </a:p>
          <a:p>
            <a:r>
              <a:rPr lang="de-DE" altLang="de-DE" sz="1800"/>
              <a:t>Zur Sicherstellung des Aufbaus, des Betriebs und der Funktionsfähigkeit des zu errichtenden bundeseinheitlichen Digitalfunknetzes ist es erforderlich, eine auf die Thematik abgestellte und bundesweit einheitliche Aufbau- und Ablauforganisation zu schaffen</a:t>
            </a:r>
            <a:r>
              <a:rPr lang="de-DE" altLang="de-DE" sz="2000"/>
              <a:t/>
            </a:r>
            <a:br>
              <a:rPr lang="de-DE" altLang="de-DE" sz="2000"/>
            </a:br>
            <a:endParaRPr lang="de-DE" altLang="de-DE" sz="2000"/>
          </a:p>
          <a:p>
            <a:r>
              <a:rPr lang="de-DE" altLang="de-DE" sz="1800"/>
              <a:t>Neu einzurichtende Betriebsorgane:</a:t>
            </a:r>
          </a:p>
          <a:p>
            <a:pPr lvl="1">
              <a:buFontTx/>
              <a:buChar char="•"/>
            </a:pPr>
            <a:r>
              <a:rPr lang="de-DE" altLang="de-DE" sz="1600"/>
              <a:t>Bundesanstalt für den Digitalfunk (BDBOS)</a:t>
            </a:r>
          </a:p>
          <a:p>
            <a:pPr lvl="1">
              <a:buFontTx/>
              <a:buChar char="•"/>
            </a:pPr>
            <a:r>
              <a:rPr lang="de-DE" altLang="de-DE" sz="1600"/>
              <a:t>Eine Koordinierende Stelle Digitalfunk (KSD) pro Bundesland</a:t>
            </a:r>
            <a:endParaRPr lang="de-DE" altLang="de-DE" sz="1600">
              <a:solidFill>
                <a:srgbClr val="FF3300"/>
              </a:solidFill>
            </a:endParaRPr>
          </a:p>
          <a:p>
            <a:pPr lvl="1">
              <a:buFontTx/>
              <a:buChar char="•"/>
            </a:pPr>
            <a:r>
              <a:rPr lang="de-DE" altLang="de-DE" sz="1600"/>
              <a:t>Eine Autorisierte Stelle Digitalfunk (ASD) pro Bundesland</a:t>
            </a:r>
          </a:p>
          <a:p>
            <a:pPr lvl="1">
              <a:buFontTx/>
              <a:buChar char="•"/>
            </a:pPr>
            <a:r>
              <a:rPr lang="de-DE" altLang="de-DE" sz="1600"/>
              <a:t>Vorhaltende Stelle(n) Digitalfunk (VSD) in den Bundesländern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10E6DFAE-187A-4DC9-988F-B86D1C47C138}" type="slidenum">
              <a:rPr lang="de-DE" altLang="de-DE"/>
              <a:pPr/>
              <a:t>4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Betriebliche Grundlagen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Bundesanstalt für den Digitalfunk (BDBOS)</a:t>
            </a:r>
            <a:r>
              <a:rPr lang="de-DE" altLang="de-DE" sz="2400" b="1"/>
              <a:t/>
            </a:r>
            <a:br>
              <a:rPr lang="de-DE" altLang="de-DE" sz="2400" b="1"/>
            </a:br>
            <a:endParaRPr lang="de-DE" altLang="de-DE" sz="2400" b="1"/>
          </a:p>
          <a:p>
            <a:r>
              <a:rPr lang="de-DE" altLang="de-DE" sz="1800"/>
              <a:t>Hauptsitz in Berlin</a:t>
            </a:r>
            <a:br>
              <a:rPr lang="de-DE" altLang="de-DE" sz="1800"/>
            </a:br>
            <a:endParaRPr lang="de-DE" altLang="de-DE" sz="2000"/>
          </a:p>
          <a:p>
            <a:r>
              <a:rPr lang="de-DE" altLang="de-DE" sz="1800"/>
              <a:t>Aufgaben:</a:t>
            </a:r>
          </a:p>
          <a:p>
            <a:pPr lvl="1">
              <a:buFontTx/>
              <a:buChar char="•"/>
            </a:pPr>
            <a:r>
              <a:rPr lang="de-DE" altLang="de-DE" sz="1600"/>
              <a:t>Strategische Gesamtkoordinierung des Projektes zur Einführung des Digitalfunks in der Bundesrepublik Deutschland</a:t>
            </a:r>
          </a:p>
          <a:p>
            <a:pPr lvl="1">
              <a:buFontTx/>
              <a:buChar char="•"/>
            </a:pPr>
            <a:r>
              <a:rPr lang="de-DE" altLang="de-DE" sz="1600"/>
              <a:t>Sicherstellung des Aufbaus, Betriebs und der Funktionsfähigkeit des Digitalfunknetzes </a:t>
            </a:r>
            <a:endParaRPr lang="de-DE" altLang="de-DE" sz="1800">
              <a:solidFill>
                <a:srgbClr val="FF3300"/>
              </a:solidFill>
            </a:endParaRPr>
          </a:p>
          <a:p>
            <a:pPr lvl="1">
              <a:buFontTx/>
              <a:buChar char="•"/>
            </a:pPr>
            <a:r>
              <a:rPr lang="de-DE" altLang="de-DE" sz="1600"/>
              <a:t>Gewährleistung der bundesweiten Einheitlichkeit des Digitalfunknetzes</a:t>
            </a:r>
          </a:p>
          <a:p>
            <a:pPr lvl="1">
              <a:buFontTx/>
              <a:buChar char="•"/>
            </a:pPr>
            <a:r>
              <a:rPr lang="de-DE" altLang="de-DE" sz="1600"/>
              <a:t>Gewährleistung der Wahrnehmung der Interessen aller Nutzer des Digitalfunknetzes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A971A70E-8CA1-441C-8600-55DBED0979B3}" type="slidenum">
              <a:rPr lang="de-DE" altLang="de-DE"/>
              <a:pPr/>
              <a:t>5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Betriebliche Grundlagen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Koordinierende Stelle für den Digitalfunk Niedersachsen (KSDN)</a:t>
            </a:r>
            <a:br>
              <a:rPr lang="de-DE" altLang="de-DE" sz="2000" b="1"/>
            </a:br>
            <a:endParaRPr lang="de-DE" altLang="de-DE" sz="2000" b="1"/>
          </a:p>
          <a:p>
            <a:r>
              <a:rPr lang="de-DE" altLang="de-DE" sz="1800"/>
              <a:t>Sitz im Niedersächsischen Ministerium für Inneres und Sport– Landespräsidium für Polizei, Brand- und Katastrophenschutz –</a:t>
            </a:r>
            <a:br>
              <a:rPr lang="de-DE" altLang="de-DE" sz="1800"/>
            </a:br>
            <a:endParaRPr lang="de-DE" altLang="de-DE" sz="1800"/>
          </a:p>
          <a:p>
            <a:r>
              <a:rPr lang="de-DE" altLang="de-DE" sz="1800"/>
              <a:t>Aufgaben:</a:t>
            </a:r>
          </a:p>
          <a:p>
            <a:pPr lvl="1">
              <a:buFontTx/>
              <a:buChar char="•"/>
            </a:pPr>
            <a:r>
              <a:rPr lang="de-DE" altLang="de-DE" sz="1600"/>
              <a:t>Verbindungsstelle zur BDBOS</a:t>
            </a:r>
          </a:p>
          <a:p>
            <a:pPr lvl="1">
              <a:buFontTx/>
              <a:buChar char="•"/>
            </a:pPr>
            <a:r>
              <a:rPr lang="de-DE" altLang="de-DE" sz="1600"/>
              <a:t>strategische Abstimmung</a:t>
            </a:r>
            <a:r>
              <a:rPr lang="de-DE" altLang="de-DE" sz="1800"/>
              <a:t> </a:t>
            </a:r>
            <a:r>
              <a:rPr lang="de-DE" altLang="de-DE" sz="1600"/>
              <a:t>mit Bund und Ländern</a:t>
            </a:r>
            <a:r>
              <a:rPr lang="de-DE" altLang="de-DE" sz="1800"/>
              <a:t> </a:t>
            </a:r>
            <a:r>
              <a:rPr lang="de-DE" altLang="de-DE" sz="1600"/>
              <a:t>auf der Arbeitsebene</a:t>
            </a:r>
            <a:endParaRPr lang="de-DE" altLang="de-DE" sz="1600">
              <a:solidFill>
                <a:srgbClr val="FF3300"/>
              </a:solidFill>
            </a:endParaRPr>
          </a:p>
          <a:p>
            <a:pPr lvl="1">
              <a:buFontTx/>
              <a:buChar char="•"/>
            </a:pPr>
            <a:r>
              <a:rPr lang="de-DE" altLang="de-DE" sz="1600"/>
              <a:t>strategische Abstimmung mit Ministerien,</a:t>
            </a:r>
            <a:r>
              <a:rPr lang="de-DE" altLang="de-DE"/>
              <a:t> </a:t>
            </a:r>
            <a:r>
              <a:rPr lang="de-DE" altLang="de-DE" sz="1600"/>
              <a:t>Kommunen, Behörden, Organisationen und Verbänden auf Landesebene</a:t>
            </a:r>
          </a:p>
          <a:p>
            <a:pPr lvl="1">
              <a:buFontTx/>
              <a:buChar char="•"/>
            </a:pPr>
            <a:r>
              <a:rPr lang="de-DE" altLang="de-DE" sz="1600"/>
              <a:t>Harmonisierung der BOS-übergreifenden Interessenlage in Niedersachsen </a:t>
            </a:r>
          </a:p>
          <a:p>
            <a:pPr lvl="1">
              <a:buFontTx/>
              <a:buNone/>
            </a:pPr>
            <a:endParaRPr lang="de-DE" altLang="de-DE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DE2FC764-6826-41CA-BEB7-A716CBEB7BDA}" type="slidenum">
              <a:rPr lang="de-DE" altLang="de-DE"/>
              <a:pPr/>
              <a:t>6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Betriebliche Grundlagen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013" y="15049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 sz="2000" b="1"/>
              <a:t>Autorisierte Stelle für den Digitalfunk Niedersachsen (ASDN)</a:t>
            </a:r>
            <a:br>
              <a:rPr lang="de-DE" altLang="de-DE" sz="2000" b="1"/>
            </a:br>
            <a:endParaRPr lang="de-DE" altLang="de-DE" sz="2400" b="1"/>
          </a:p>
          <a:p>
            <a:pPr>
              <a:lnSpc>
                <a:spcPct val="90000"/>
              </a:lnSpc>
            </a:pPr>
            <a:r>
              <a:rPr lang="de-DE" altLang="de-DE" sz="1800"/>
              <a:t>Sitz in der Zentralen Polizeidirektion (ZPD) in Hannover </a:t>
            </a:r>
          </a:p>
          <a:p>
            <a:pPr>
              <a:lnSpc>
                <a:spcPct val="90000"/>
              </a:lnSpc>
            </a:pPr>
            <a:r>
              <a:rPr lang="de-DE" altLang="de-DE" sz="1800"/>
              <a:t>Personelle Besetzung soll BOS-übergreifend erfolgen</a:t>
            </a:r>
          </a:p>
          <a:p>
            <a:pPr>
              <a:lnSpc>
                <a:spcPct val="90000"/>
              </a:lnSpc>
            </a:pPr>
            <a:r>
              <a:rPr lang="de-DE" altLang="de-DE" sz="1800"/>
              <a:t>Erreichbarkeit: 24 Std. / 365 Tage pro Jahr</a:t>
            </a:r>
          </a:p>
          <a:p>
            <a:pPr>
              <a:lnSpc>
                <a:spcPct val="90000"/>
              </a:lnSpc>
            </a:pPr>
            <a:r>
              <a:rPr lang="de-DE" altLang="de-DE" sz="1800"/>
              <a:t>Aufgaben (nicht abschließend):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Koordination der operativ-taktischen Anforderungen aller BOS des Landes Niedersachsen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zentrale Administration/Konfiguration bei z.B. Landes-Rufgruppenpool, Krypto-/Sicherheitsmanagement, Endgeräten, Vertragsmanagement ect.</a:t>
            </a:r>
            <a:endParaRPr lang="de-DE" altLang="de-DE" sz="1800">
              <a:solidFill>
                <a:srgbClr val="FF3300"/>
              </a:solidFill>
            </a:endParaRP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Kooperation mit der BDBOS, dem Netzbetreiber sowie den ASD der anderen Bundesländer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de-DE" altLang="de-DE" sz="1600"/>
              <a:t>BOS-übergreifende Weisungsbefugnis für alle sich im Netzabschnitt Nds. „aufhaltenden“ BOS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0F25362D-BDDA-4757-AF5E-38FF74105CBA}" type="slidenum">
              <a:rPr lang="de-DE" altLang="de-DE"/>
              <a:pPr/>
              <a:t>7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Betriebliche Grundlagen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Vorhaltende Stelle(n) für den Digitalfunk Niedersachsen (VSDN)</a:t>
            </a:r>
            <a:br>
              <a:rPr lang="de-DE" altLang="de-DE" sz="2000" b="1"/>
            </a:br>
            <a:endParaRPr lang="de-DE" altLang="de-DE" sz="2400" b="1"/>
          </a:p>
          <a:p>
            <a:r>
              <a:rPr lang="de-DE" altLang="de-DE" sz="1800"/>
              <a:t>die Anzahl der einzurichtenden VSDN ist nicht beschränkt</a:t>
            </a:r>
            <a:br>
              <a:rPr lang="de-DE" altLang="de-DE" sz="1800"/>
            </a:br>
            <a:endParaRPr lang="de-DE" altLang="de-DE" sz="2000"/>
          </a:p>
          <a:p>
            <a:r>
              <a:rPr lang="de-DE" altLang="de-DE" sz="1800"/>
              <a:t>Aufgaben:</a:t>
            </a:r>
          </a:p>
          <a:p>
            <a:pPr lvl="1">
              <a:buFontTx/>
              <a:buChar char="•"/>
            </a:pPr>
            <a:r>
              <a:rPr lang="de-DE" altLang="de-DE" sz="1600"/>
              <a:t>Vorhalten, Verwalten und Betreiben spezieller Einsatzmitteln wie mobile Basisstationen, Messmittel zur Netzüberwachung und Störungssuche</a:t>
            </a:r>
            <a:br>
              <a:rPr lang="de-DE" altLang="de-DE" sz="1600"/>
            </a:br>
            <a:endParaRPr lang="de-DE" altLang="de-DE" sz="1600"/>
          </a:p>
          <a:p>
            <a:r>
              <a:rPr lang="de-DE" altLang="de-DE" sz="1800"/>
              <a:t>Unterliegen den Anweisungen der ASDN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6335EA30-8868-4D6A-94EC-A19162272C49}" type="slidenum">
              <a:rPr lang="de-DE" altLang="de-DE"/>
              <a:pPr/>
              <a:t>8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Betriebliche Grundlagen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    Taktisch-technische Betriebsstellen (TTB)</a:t>
            </a:r>
            <a:br>
              <a:rPr lang="de-DE" altLang="de-DE" sz="2000" b="1"/>
            </a:br>
            <a:r>
              <a:rPr lang="de-DE" altLang="de-DE" sz="1800"/>
              <a:t> </a:t>
            </a:r>
            <a:br>
              <a:rPr lang="de-DE" altLang="de-DE" sz="1800"/>
            </a:br>
            <a:endParaRPr lang="de-DE" altLang="de-DE" sz="1800"/>
          </a:p>
          <a:p>
            <a:r>
              <a:rPr lang="de-DE" altLang="de-DE" sz="1800"/>
              <a:t>Es wird sechs TTB geben, die mittels einer speziellen Software in Abläufe des Digitalfunks eingreifen können (BOS-übergreifend)</a:t>
            </a:r>
            <a:br>
              <a:rPr lang="de-DE" altLang="de-DE" sz="1800"/>
            </a:br>
            <a:endParaRPr lang="de-DE" altLang="de-DE" sz="1800"/>
          </a:p>
          <a:p>
            <a:r>
              <a:rPr lang="de-DE" altLang="de-DE" sz="1800"/>
              <a:t>Die TTB befinden sich an den Standorten der sechs Polizeidirektionen</a:t>
            </a:r>
            <a:br>
              <a:rPr lang="de-DE" altLang="de-DE" sz="1800"/>
            </a:br>
            <a:endParaRPr lang="de-DE" altLang="de-DE" sz="1800"/>
          </a:p>
          <a:p>
            <a:r>
              <a:rPr lang="de-DE" altLang="de-DE" sz="1800"/>
              <a:t>Aufgaben: Unterstützung der ASDN beim Nutzereigenem Management für den eigenen Zuständigkeitsbereich</a:t>
            </a:r>
            <a:br>
              <a:rPr lang="de-DE" altLang="de-DE" sz="1800"/>
            </a:br>
            <a:endParaRPr lang="de-DE" altLang="de-DE" sz="1800"/>
          </a:p>
          <a:p>
            <a:r>
              <a:rPr lang="de-DE" altLang="de-DE" sz="1800"/>
              <a:t>Unterliegen den Anweisungen der ASDN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altLang="de-DE"/>
              <a:t>Folie: </a:t>
            </a:r>
            <a:fld id="{67F2CB0F-8890-447A-9863-523781250581}" type="slidenum">
              <a:rPr lang="de-DE" altLang="de-DE"/>
              <a:pPr/>
              <a:t>9</a:t>
            </a:fld>
            <a:endParaRPr lang="de-DE" altLang="de-DE"/>
          </a:p>
          <a:p>
            <a:r>
              <a:rPr lang="de-DE" altLang="de-DE"/>
              <a:t>Stand: Januar 2011</a:t>
            </a:r>
          </a:p>
          <a:p>
            <a:endParaRPr lang="de-DE" altLang="de-DE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de-DE" altLang="de-DE" sz="2200" b="1" u="sng"/>
              <a:t>Betriebliche Grundlagen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065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de-DE" altLang="de-DE" sz="2000" b="1"/>
              <a:t>Dokumentation der Einsatzkommunikation</a:t>
            </a:r>
            <a:br>
              <a:rPr lang="de-DE" altLang="de-DE" sz="2000" b="1"/>
            </a:br>
            <a:endParaRPr lang="de-DE" altLang="de-DE" sz="2000" b="1"/>
          </a:p>
          <a:p>
            <a:r>
              <a:rPr lang="de-DE" altLang="de-DE" sz="1800"/>
              <a:t>Generelle Aufzeichnung von einsatzbezogenen Verbindungs</a:t>
            </a:r>
            <a:r>
              <a:rPr lang="de-DE" altLang="de-DE" sz="1800" u="sng"/>
              <a:t>daten</a:t>
            </a:r>
            <a:r>
              <a:rPr lang="de-DE" altLang="de-DE" sz="1800"/>
              <a:t> und –</a:t>
            </a:r>
            <a:r>
              <a:rPr lang="de-DE" altLang="de-DE" sz="1800" u="sng"/>
              <a:t>inhalten</a:t>
            </a:r>
            <a:r>
              <a:rPr lang="de-DE" altLang="de-DE" sz="1800"/>
              <a:t> eines jeden Kommunikationsvorgangs </a:t>
            </a:r>
            <a:br>
              <a:rPr lang="de-DE" altLang="de-DE" sz="1800"/>
            </a:br>
            <a:endParaRPr lang="de-DE" altLang="de-DE" sz="1800"/>
          </a:p>
          <a:p>
            <a:r>
              <a:rPr lang="de-DE" altLang="de-DE" sz="1800"/>
              <a:t>Ausnahme:</a:t>
            </a:r>
          </a:p>
          <a:p>
            <a:pPr lvl="1">
              <a:buFontTx/>
              <a:buChar char="•"/>
            </a:pPr>
            <a:r>
              <a:rPr lang="de-DE" altLang="de-DE" sz="1600"/>
              <a:t>Keine permanente Dokumentation von Gesprächs</a:t>
            </a:r>
            <a:r>
              <a:rPr lang="de-DE" altLang="de-DE" sz="1600" u="sng"/>
              <a:t>inhalten</a:t>
            </a:r>
            <a:r>
              <a:rPr lang="de-DE" altLang="de-DE" sz="1600"/>
              <a:t> in den Funktionsbereichen „Telefonie“ und „Einzelruf“ (datenschutzrechtliche Belange)</a:t>
            </a:r>
          </a:p>
          <a:p>
            <a:pPr lvl="1">
              <a:buFontTx/>
              <a:buChar char="•"/>
            </a:pPr>
            <a:r>
              <a:rPr lang="de-DE" altLang="de-DE" sz="1600"/>
              <a:t>Möglichkeit besteht jedoch bei gefahrenabwehrenden (konkrete Gefahr für Leib oder Leben des Teilnehmers) bzw. strafprozessualen Anlässen</a:t>
            </a:r>
            <a:br>
              <a:rPr lang="de-DE" altLang="de-DE" sz="1600"/>
            </a:br>
            <a:endParaRPr lang="de-DE" altLang="de-DE" sz="1600"/>
          </a:p>
          <a:p>
            <a:r>
              <a:rPr lang="de-DE" altLang="de-DE" sz="1800"/>
              <a:t>Aufzeichnung erfolgt für jede Form der Nachrichtenübermittlung (Sprache, Daten, Text)</a:t>
            </a:r>
          </a:p>
          <a:p>
            <a:pPr lvl="1">
              <a:buFontTx/>
              <a:buChar char="•"/>
            </a:pPr>
            <a:endParaRPr lang="de-DE" altLang="de-DE" sz="1600"/>
          </a:p>
          <a:p>
            <a:pPr lvl="1">
              <a:buFontTx/>
              <a:buChar char="•"/>
            </a:pPr>
            <a:endParaRPr lang="de-DE" altLang="de-DE" sz="1600"/>
          </a:p>
          <a:p>
            <a:endParaRPr lang="de-DE" alt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Bildschirmpräsentation (4:3)</PresentationFormat>
  <Paragraphs>141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Standarddesign</vt:lpstr>
      <vt:lpstr>PowerPoint-Präsentation</vt:lpstr>
      <vt:lpstr>PowerPoint-Präsentation</vt:lpstr>
      <vt:lpstr>Betriebliche Grundlagen</vt:lpstr>
      <vt:lpstr>Betriebliche Grundlagen</vt:lpstr>
      <vt:lpstr>Betriebliche Grundlagen</vt:lpstr>
      <vt:lpstr>Betriebliche Grundlagen</vt:lpstr>
      <vt:lpstr>Betriebliche Grundlagen</vt:lpstr>
      <vt:lpstr>Betriebliche Grundlagen</vt:lpstr>
      <vt:lpstr>Betriebliche Grundlagen</vt:lpstr>
      <vt:lpstr>Betriebliche Grundlagen</vt:lpstr>
      <vt:lpstr>Betriebliche Grundlagen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/>
  <cp:lastModifiedBy/>
  <cp:revision>1224</cp:revision>
  <dcterms:created xsi:type="dcterms:W3CDTF">2008-05-22T07:24:27Z</dcterms:created>
  <dcterms:modified xsi:type="dcterms:W3CDTF">2016-04-11T11:52:22Z</dcterms:modified>
</cp:coreProperties>
</file>