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2" r:id="rId1"/>
  </p:sldMasterIdLst>
  <p:notesMasterIdLst>
    <p:notesMasterId r:id="rId63"/>
  </p:notesMasterIdLst>
  <p:handoutMasterIdLst>
    <p:handoutMasterId r:id="rId64"/>
  </p:handoutMasterIdLst>
  <p:sldIdLst>
    <p:sldId id="301" r:id="rId2"/>
    <p:sldId id="353" r:id="rId3"/>
    <p:sldId id="367" r:id="rId4"/>
    <p:sldId id="369" r:id="rId5"/>
    <p:sldId id="302" r:id="rId6"/>
    <p:sldId id="289" r:id="rId7"/>
    <p:sldId id="280" r:id="rId8"/>
    <p:sldId id="357" r:id="rId9"/>
    <p:sldId id="343" r:id="rId10"/>
    <p:sldId id="284" r:id="rId11"/>
    <p:sldId id="296" r:id="rId12"/>
    <p:sldId id="324" r:id="rId13"/>
    <p:sldId id="285" r:id="rId14"/>
    <p:sldId id="358" r:id="rId15"/>
    <p:sldId id="346" r:id="rId16"/>
    <p:sldId id="322" r:id="rId17"/>
    <p:sldId id="323" r:id="rId18"/>
    <p:sldId id="321" r:id="rId19"/>
    <p:sldId id="325" r:id="rId20"/>
    <p:sldId id="306" r:id="rId21"/>
    <p:sldId id="307" r:id="rId22"/>
    <p:sldId id="292" r:id="rId23"/>
    <p:sldId id="330" r:id="rId24"/>
    <p:sldId id="354" r:id="rId25"/>
    <p:sldId id="356" r:id="rId26"/>
    <p:sldId id="331" r:id="rId27"/>
    <p:sldId id="294" r:id="rId28"/>
    <p:sldId id="347" r:id="rId29"/>
    <p:sldId id="348" r:id="rId30"/>
    <p:sldId id="286" r:id="rId31"/>
    <p:sldId id="293" r:id="rId32"/>
    <p:sldId id="368" r:id="rId33"/>
    <p:sldId id="363" r:id="rId34"/>
    <p:sldId id="267" r:id="rId35"/>
    <p:sldId id="268" r:id="rId36"/>
    <p:sldId id="326" r:id="rId37"/>
    <p:sldId id="349" r:id="rId38"/>
    <p:sldId id="350" r:id="rId39"/>
    <p:sldId id="327" r:id="rId40"/>
    <p:sldId id="355" r:id="rId41"/>
    <p:sldId id="328" r:id="rId42"/>
    <p:sldId id="335" r:id="rId43"/>
    <p:sldId id="332" r:id="rId44"/>
    <p:sldId id="334" r:id="rId45"/>
    <p:sldId id="337" r:id="rId46"/>
    <p:sldId id="342" r:id="rId47"/>
    <p:sldId id="339" r:id="rId48"/>
    <p:sldId id="351" r:id="rId49"/>
    <p:sldId id="344" r:id="rId50"/>
    <p:sldId id="359" r:id="rId51"/>
    <p:sldId id="352" r:id="rId52"/>
    <p:sldId id="364" r:id="rId53"/>
    <p:sldId id="365" r:id="rId54"/>
    <p:sldId id="366" r:id="rId55"/>
    <p:sldId id="341" r:id="rId56"/>
    <p:sldId id="345" r:id="rId57"/>
    <p:sldId id="258" r:id="rId58"/>
    <p:sldId id="288" r:id="rId59"/>
    <p:sldId id="279" r:id="rId60"/>
    <p:sldId id="336" r:id="rId61"/>
    <p:sldId id="300" r:id="rId6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huu1lbfY3OaIbsHY0LvaQ==" hashData="1MoUgfdK/K3RE1zuXIqc4/moKTtKWmZjlv5zEirkjocw+uR7CUM2f+/TzT1QBcQe9z3SYCOUKHOIrAKuOnIiF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00"/>
    <a:srgbClr val="FFFF66"/>
    <a:srgbClr val="DFEDD3"/>
    <a:srgbClr val="927D6E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4" autoAdjust="0"/>
    <p:restoredTop sz="78655" autoAdjust="0"/>
  </p:normalViewPr>
  <p:slideViewPr>
    <p:cSldViewPr>
      <p:cViewPr varScale="1">
        <p:scale>
          <a:sx n="71" d="100"/>
          <a:sy n="71" d="100"/>
        </p:scale>
        <p:origin x="121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A51246DE-33EC-42AC-98F0-2B1F17A557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562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BA91E779-A8C7-4BFC-A468-536F42E0FB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2186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C487DE-A40D-4F14-8479-F54C7218BF31}" type="slidenum">
              <a:rPr lang="de-DE" altLang="de-DE"/>
              <a:pPr eaLnBrk="1" hangingPunct="1"/>
              <a:t>1</a:t>
            </a:fld>
            <a:endParaRPr lang="de-DE" alt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6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8F0664-2A26-4EE6-9353-38A1783AE622}" type="slidenum">
              <a:rPr lang="de-DE" altLang="de-DE"/>
              <a:pPr eaLnBrk="1" hangingPunct="1"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992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74C07D-A3CE-453B-A83C-091842F4C66F}" type="slidenum">
              <a:rPr lang="de-DE" altLang="de-DE"/>
              <a:pPr eaLnBrk="1" hangingPunct="1"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925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192C96-F72E-47B7-88FD-B31ABF90BFFB}" type="slidenum">
              <a:rPr lang="de-DE" altLang="de-DE"/>
              <a:pPr eaLnBrk="1" hangingPunct="1"/>
              <a:t>20</a:t>
            </a:fld>
            <a:endParaRPr lang="de-DE" alt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1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481A8F-3C0C-4989-892B-9FCA5E880473}" type="slidenum">
              <a:rPr lang="de-DE" altLang="de-DE"/>
              <a:pPr eaLnBrk="1" hangingPunct="1"/>
              <a:t>27</a:t>
            </a:fld>
            <a:endParaRPr lang="de-DE" altLang="de-D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3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DBA986-93CA-4059-A5E6-88FE0364A327}" type="slidenum">
              <a:rPr lang="de-DE" altLang="de-DE"/>
              <a:pPr eaLnBrk="1" hangingPunct="1"/>
              <a:t>28</a:t>
            </a:fld>
            <a:endParaRPr lang="de-DE" alt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2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3D561B-EFF4-445F-A37E-8EAA80603F16}" type="slidenum">
              <a:rPr lang="de-DE" altLang="de-DE"/>
              <a:pPr eaLnBrk="1" hangingPunct="1"/>
              <a:t>29</a:t>
            </a:fld>
            <a:endParaRPr lang="de-DE" alt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D3EB3F-1BD8-4A5C-9D48-C068DD624C49}" type="slidenum">
              <a:rPr lang="de-DE" altLang="de-DE"/>
              <a:pPr eaLnBrk="1" hangingPunct="1"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3782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FEAA6A-9129-4F62-80EA-D34EF4D52E21}" type="slidenum">
              <a:rPr lang="de-DE" altLang="de-DE"/>
              <a:pPr eaLnBrk="1" hangingPunct="1"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1247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FEAA6A-9129-4F62-80EA-D34EF4D52E21}" type="slidenum">
              <a:rPr lang="de-DE" altLang="de-DE"/>
              <a:pPr eaLnBrk="1" hangingPunct="1"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159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3870F8-F6FD-4289-9EA2-D16C764DA15F}" type="slidenum">
              <a:rPr lang="de-DE" altLang="de-DE"/>
              <a:pPr eaLnBrk="1" hangingPunct="1"/>
              <a:t>35</a:t>
            </a:fld>
            <a:endParaRPr lang="de-DE" altLang="de-D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DB0A75-D7CF-4244-889B-B714F87EFF24}" type="slidenum">
              <a:rPr lang="de-DE" altLang="de-DE"/>
              <a:pPr eaLnBrk="1" hangingPunct="1"/>
              <a:t>5</a:t>
            </a:fld>
            <a:endParaRPr lang="de-DE" alt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7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677277-CE6A-4B63-BFF5-77D278F2CB76}" type="slidenum">
              <a:rPr lang="de-DE" altLang="de-DE"/>
              <a:pPr eaLnBrk="1" hangingPunct="1"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6067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C91927-6B53-475D-901D-C6F3421A8D7B}" type="slidenum">
              <a:rPr lang="de-DE" altLang="de-DE"/>
              <a:pPr eaLnBrk="1" hangingPunct="1"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3559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709A33-1653-445B-8E84-BE152F89163F}" type="slidenum">
              <a:rPr lang="de-DE" altLang="de-DE"/>
              <a:pPr eaLnBrk="1" hangingPunct="1"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1834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A0EF6-95F2-4507-94B5-A3CB4A757B55}" type="slidenum">
              <a:rPr lang="de-DE" altLang="de-DE"/>
              <a:pPr eaLnBrk="1" hangingPunct="1"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677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>
                <a:latin typeface="Arial" panose="020B0604020202020204" pitchFamily="34" charset="0"/>
              </a:rPr>
              <a:t>Auf folgende Variante hinweisen:</a:t>
            </a:r>
          </a:p>
          <a:p>
            <a:endParaRPr lang="de-DE" altLang="de-DE" smtClean="0">
              <a:latin typeface="Arial" panose="020B0604020202020204" pitchFamily="34" charset="0"/>
            </a:endParaRPr>
          </a:p>
          <a:p>
            <a:r>
              <a:rPr lang="de-DE" altLang="de-DE" smtClean="0">
                <a:latin typeface="Arial" panose="020B0604020202020204" pitchFamily="34" charset="0"/>
              </a:rPr>
              <a:t>Anstelle der Auswahl durch die Navigationstasten hoch/runter kann auch der Navigationsdrehknopf 1x gedrückt werden und dann durch drehen die Auswahl erfolgen.</a:t>
            </a:r>
          </a:p>
          <a:p>
            <a:endParaRPr lang="de-DE" altLang="de-DE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3428" name="Foliennummernplatzhalter 3"/>
          <p:cNvSpPr txBox="1">
            <a:spLocks noGrp="1"/>
          </p:cNvSpPr>
          <p:nvPr/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62" tIns="47781" rIns="95562" bIns="4778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7CF3FAC-2C27-4FEC-894C-CE43120E6052}" type="slidenum">
              <a:rPr lang="de-DE" altLang="de-DE" sz="1300"/>
              <a:pPr algn="r" eaLnBrk="1" hangingPunct="1"/>
              <a:t>40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4288920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44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E779-A8C7-4BFC-A468-536F42E0FB9A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555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E13DAD-FED4-4E47-A99E-9DDD2E55B950}" type="slidenum">
              <a:rPr lang="de-DE" altLang="de-DE"/>
              <a:pPr eaLnBrk="1" hangingPunct="1"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187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CC3D2A-F017-44EA-9079-18D1E1C993C2}" type="slidenum">
              <a:rPr lang="de-DE" altLang="de-DE"/>
              <a:pPr eaLnBrk="1" hangingPunct="1"/>
              <a:t>45</a:t>
            </a:fld>
            <a:endParaRPr lang="de-DE" alt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39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A11769-73B7-4535-97D1-A4CFF47E6176}" type="slidenum">
              <a:rPr lang="de-DE" altLang="de-DE"/>
              <a:pPr eaLnBrk="1" hangingPunct="1"/>
              <a:t>46</a:t>
            </a:fld>
            <a:endParaRPr lang="de-DE" alt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975743-D2BF-4705-BCCF-A8A0A3231210}" type="slidenum">
              <a:rPr lang="de-DE" altLang="de-DE"/>
              <a:pPr eaLnBrk="1" hangingPunct="1"/>
              <a:t>6</a:t>
            </a:fld>
            <a:endParaRPr lang="de-DE" alt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72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209159-C313-44B4-BF31-1C07E2406656}" type="slidenum">
              <a:rPr lang="de-DE" altLang="de-DE"/>
              <a:pPr eaLnBrk="1" hangingPunct="1"/>
              <a:t>47</a:t>
            </a:fld>
            <a:endParaRPr lang="de-DE" alt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37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2A6777-2674-4E0E-8B65-18FC246DFD18}" type="slidenum">
              <a:rPr lang="de-DE" altLang="de-DE"/>
              <a:pPr eaLnBrk="1" hangingPunct="1"/>
              <a:t>48</a:t>
            </a:fld>
            <a:endParaRPr lang="de-DE" alt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502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ADC89A-C719-4694-91A4-BBDF2E69558F}" type="slidenum">
              <a:rPr lang="de-DE" altLang="de-DE"/>
              <a:pPr eaLnBrk="1" hangingPunct="1"/>
              <a:t>49</a:t>
            </a:fld>
            <a:endParaRPr lang="de-DE" alt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5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ADC89A-C719-4694-91A4-BBDF2E69558F}" type="slidenum">
              <a:rPr lang="de-DE" altLang="de-DE"/>
              <a:pPr eaLnBrk="1" hangingPunct="1"/>
              <a:t>50</a:t>
            </a:fld>
            <a:endParaRPr lang="de-DE" alt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80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88B2B5-B0E7-4FB9-B69D-5FE2F0B59022}" type="slidenum">
              <a:rPr lang="de-DE" altLang="de-DE"/>
              <a:pPr eaLnBrk="1" hangingPunct="1"/>
              <a:t>51</a:t>
            </a:fld>
            <a:endParaRPr lang="de-DE" alt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54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2A6777-2674-4E0E-8B65-18FC246DFD18}" type="slidenum">
              <a:rPr lang="de-DE" altLang="de-DE"/>
              <a:pPr eaLnBrk="1" hangingPunct="1"/>
              <a:t>52</a:t>
            </a:fld>
            <a:endParaRPr lang="de-DE" alt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49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2A6777-2674-4E0E-8B65-18FC246DFD18}" type="slidenum">
              <a:rPr lang="de-DE" altLang="de-DE"/>
              <a:pPr eaLnBrk="1" hangingPunct="1"/>
              <a:t>53</a:t>
            </a:fld>
            <a:endParaRPr lang="de-DE" alt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153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2A6777-2674-4E0E-8B65-18FC246DFD18}" type="slidenum">
              <a:rPr lang="de-DE" altLang="de-DE"/>
              <a:pPr eaLnBrk="1" hangingPunct="1"/>
              <a:t>54</a:t>
            </a:fld>
            <a:endParaRPr lang="de-DE" alt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42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1DDA59-4FC3-4A59-B5D2-FD8CB2011D0F}" type="slidenum">
              <a:rPr lang="de-DE" altLang="de-DE"/>
              <a:pPr eaLnBrk="1" hangingPunct="1"/>
              <a:t>55</a:t>
            </a:fld>
            <a:endParaRPr lang="de-DE" alt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363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E779-A8C7-4BFC-A468-536F42E0FB9A}" type="slidenum">
              <a:rPr lang="de-DE" altLang="de-DE" smtClean="0"/>
              <a:pPr/>
              <a:t>56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759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993AF3-3CCF-4288-9B71-1306CA533765}" type="slidenum">
              <a:rPr lang="de-DE" altLang="de-DE"/>
              <a:pPr eaLnBrk="1" hangingPunct="1"/>
              <a:t>7</a:t>
            </a:fld>
            <a:endParaRPr lang="de-DE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92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DB4441-DAB8-4DD9-91A7-784F18FFD2F1}" type="slidenum">
              <a:rPr lang="de-DE" altLang="de-DE"/>
              <a:pPr eaLnBrk="1" hangingPunct="1"/>
              <a:t>57</a:t>
            </a:fld>
            <a:endParaRPr lang="de-DE" alt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9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B39D4F-8E3E-4765-9A2F-E3FEE1BC46E3}" type="slidenum">
              <a:rPr lang="de-DE" altLang="de-DE"/>
              <a:pPr eaLnBrk="1" hangingPunct="1"/>
              <a:t>59</a:t>
            </a:fld>
            <a:endParaRPr lang="de-DE" alt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593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F3F28D-6862-46F0-8238-150190A107FF}" type="slidenum">
              <a:rPr lang="de-DE" altLang="de-DE"/>
              <a:pPr eaLnBrk="1" hangingPunct="1"/>
              <a:t>60</a:t>
            </a:fld>
            <a:endParaRPr lang="de-DE" alt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4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E779-A8C7-4BFC-A468-536F42E0FB9A}" type="slidenum">
              <a:rPr lang="de-DE" altLang="de-DE" smtClean="0"/>
              <a:pPr/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249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993AF3-3CCF-4288-9B71-1306CA533765}" type="slidenum">
              <a:rPr lang="de-DE" altLang="de-DE"/>
              <a:pPr eaLnBrk="1" hangingPunct="1"/>
              <a:t>8</a:t>
            </a:fld>
            <a:endParaRPr lang="de-DE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5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50462-3E31-4DFA-84A9-850372FF1B3E}" type="slidenum">
              <a:rPr lang="de-DE" altLang="de-DE"/>
              <a:pPr eaLnBrk="1" hangingPunct="1"/>
              <a:t>9</a:t>
            </a:fld>
            <a:endParaRPr lang="de-DE" alt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8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28706-398E-4756-8DC4-A2FA63FD249E}" type="slidenum">
              <a:rPr lang="de-DE" altLang="de-DE"/>
              <a:pPr eaLnBrk="1" hangingPunct="1"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701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5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E779-A8C7-4BFC-A468-536F42E0FB9A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625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Grafik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038"/>
            <a:ext cx="9193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141288" y="6357938"/>
            <a:ext cx="1655762" cy="369887"/>
            <a:chOff x="53" y="3999"/>
            <a:chExt cx="1261" cy="279"/>
          </a:xfrm>
        </p:grpSpPr>
        <p:pic>
          <p:nvPicPr>
            <p:cNvPr id="6" name="Picture 23" descr="Wappen_farb_18m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999"/>
              <a:ext cx="24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269" y="4085"/>
              <a:ext cx="10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sz="1200" b="1" smtClean="0">
                  <a:solidFill>
                    <a:srgbClr val="000000"/>
                  </a:solidFill>
                </a:rPr>
                <a:t>Niedersachsen</a:t>
              </a:r>
            </a:p>
            <a:p>
              <a:pPr eaLnBrk="1" hangingPunct="1">
                <a:defRPr/>
              </a:pPr>
              <a:endParaRPr lang="de-DE" smtClean="0"/>
            </a:p>
          </p:txBody>
        </p:sp>
      </p:grpSp>
      <p:pic>
        <p:nvPicPr>
          <p:cNvPr id="8" name="Picture 25" descr="Schriftzug groß rechts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300788"/>
            <a:ext cx="1870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0" y="6381750"/>
            <a:ext cx="9144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900" dirty="0"/>
              <a:t>Folie: </a:t>
            </a:r>
            <a:fld id="{043239C7-E0DE-4CE6-AC9D-2603CB880719}" type="slidenum">
              <a:rPr lang="de-DE" altLang="de-DE" sz="900"/>
              <a:pPr algn="ctr" eaLnBrk="1" hangingPunct="1">
                <a:spcBef>
                  <a:spcPct val="50000"/>
                </a:spcBef>
              </a:pPr>
              <a:t>‹Nr.›</a:t>
            </a:fld>
            <a:endParaRPr lang="de-DE" altLang="de-DE" sz="900" dirty="0"/>
          </a:p>
          <a:p>
            <a:pPr algn="ctr" eaLnBrk="1" hangingPunct="1">
              <a:spcBef>
                <a:spcPct val="50000"/>
              </a:spcBef>
            </a:pPr>
            <a:r>
              <a:rPr lang="de-DE" altLang="de-DE" sz="900" dirty="0"/>
              <a:t>Stand: </a:t>
            </a:r>
            <a:r>
              <a:rPr lang="de-DE" altLang="de-DE" sz="900" dirty="0" smtClean="0"/>
              <a:t>Dezember 2016</a:t>
            </a:r>
            <a:endParaRPr lang="de-DE" altLang="de-DE" sz="9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61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IM_4154_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74613"/>
            <a:ext cx="91440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Bedienung von </a:t>
            </a:r>
            <a:b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Motorola Endgeräten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23081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91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8436" name="Text Box 93"/>
          <p:cNvSpPr txBox="1">
            <a:spLocks noChangeArrowheads="1"/>
          </p:cNvSpPr>
          <p:nvPr/>
        </p:nvSpPr>
        <p:spPr bwMode="auto">
          <a:xfrm>
            <a:off x="0" y="15621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Mobilfunkgerät MTM800 FuG</a:t>
            </a:r>
          </a:p>
        </p:txBody>
      </p:sp>
      <p:sp>
        <p:nvSpPr>
          <p:cNvPr id="42078" name="Text Box 94"/>
          <p:cNvSpPr txBox="1">
            <a:spLocks noChangeArrowheads="1"/>
          </p:cNvSpPr>
          <p:nvPr/>
        </p:nvSpPr>
        <p:spPr bwMode="auto">
          <a:xfrm>
            <a:off x="4538663" y="2781300"/>
            <a:ext cx="4605337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großes Farbdisplay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integrierter GPS-Empfänger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3 </a:t>
            </a:r>
            <a:r>
              <a:rPr lang="de-DE" altLang="de-DE" sz="2000" dirty="0"/>
              <a:t>Watt Sendeleistung </a:t>
            </a:r>
            <a:endParaRPr lang="de-DE" altLang="de-DE" sz="2000" dirty="0" smtClean="0"/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Schnittstelle </a:t>
            </a:r>
            <a:r>
              <a:rPr lang="de-DE" altLang="de-DE" sz="2000" dirty="0"/>
              <a:t>für </a:t>
            </a:r>
            <a:r>
              <a:rPr lang="de-DE" altLang="de-DE" sz="2000" dirty="0" smtClean="0"/>
              <a:t>BSI-Sicherheitskarte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Programmierung </a:t>
            </a:r>
            <a:r>
              <a:rPr lang="de-DE" altLang="de-DE" sz="2000" dirty="0"/>
              <a:t>über </a:t>
            </a:r>
            <a:br>
              <a:rPr lang="de-DE" altLang="de-DE" sz="2000" dirty="0"/>
            </a:br>
            <a:r>
              <a:rPr lang="de-DE" altLang="de-DE" sz="2000" dirty="0" smtClean="0"/>
              <a:t>Zubehörstecker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-"/>
            </a:pPr>
            <a:endParaRPr lang="de-DE" alt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63588"/>
            <a:ext cx="3729037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5003800" y="2133600"/>
            <a:ext cx="4033838" cy="358775"/>
            <a:chOff x="3152" y="1344"/>
            <a:chExt cx="2541" cy="226"/>
          </a:xfrm>
        </p:grpSpPr>
        <p:sp>
          <p:nvSpPr>
            <p:cNvPr id="19507" name="Text Box 5"/>
            <p:cNvSpPr txBox="1">
              <a:spLocks noChangeArrowheads="1"/>
            </p:cNvSpPr>
            <p:nvPr/>
          </p:nvSpPr>
          <p:spPr bwMode="auto">
            <a:xfrm>
              <a:off x="4242" y="1344"/>
              <a:ext cx="145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Antenne </a:t>
              </a:r>
            </a:p>
          </p:txBody>
        </p:sp>
        <p:sp>
          <p:nvSpPr>
            <p:cNvPr id="19508" name="Line 21"/>
            <p:cNvSpPr>
              <a:spLocks noChangeShapeType="1"/>
            </p:cNvSpPr>
            <p:nvPr/>
          </p:nvSpPr>
          <p:spPr bwMode="auto">
            <a:xfrm flipV="1">
              <a:off x="3152" y="14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107950" y="2235200"/>
            <a:ext cx="4032250" cy="688975"/>
            <a:chOff x="68" y="1408"/>
            <a:chExt cx="2540" cy="434"/>
          </a:xfrm>
        </p:grpSpPr>
        <p:sp>
          <p:nvSpPr>
            <p:cNvPr id="19505" name="Line 7"/>
            <p:cNvSpPr>
              <a:spLocks noChangeShapeType="1"/>
            </p:cNvSpPr>
            <p:nvPr/>
          </p:nvSpPr>
          <p:spPr bwMode="auto">
            <a:xfrm>
              <a:off x="1759" y="1525"/>
              <a:ext cx="849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506" name="Text Box 18"/>
            <p:cNvSpPr txBox="1">
              <a:spLocks noChangeArrowheads="1"/>
            </p:cNvSpPr>
            <p:nvPr/>
          </p:nvSpPr>
          <p:spPr bwMode="auto">
            <a:xfrm>
              <a:off x="68" y="1408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Navigationsdrehknopf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107950" y="5937250"/>
            <a:ext cx="4144963" cy="371475"/>
            <a:chOff x="68" y="3658"/>
            <a:chExt cx="2611" cy="234"/>
          </a:xfrm>
        </p:grpSpPr>
        <p:sp>
          <p:nvSpPr>
            <p:cNvPr id="19503" name="Text Box 26"/>
            <p:cNvSpPr txBox="1">
              <a:spLocks noChangeArrowheads="1"/>
            </p:cNvSpPr>
            <p:nvPr/>
          </p:nvSpPr>
          <p:spPr bwMode="auto">
            <a:xfrm>
              <a:off x="68" y="3666"/>
              <a:ext cx="16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Lautsprecherschalter</a:t>
              </a:r>
            </a:p>
          </p:txBody>
        </p:sp>
        <p:sp>
          <p:nvSpPr>
            <p:cNvPr id="19504" name="Line 19"/>
            <p:cNvSpPr>
              <a:spLocks noChangeShapeType="1"/>
            </p:cNvSpPr>
            <p:nvPr/>
          </p:nvSpPr>
          <p:spPr bwMode="auto">
            <a:xfrm flipV="1">
              <a:off x="1655" y="3658"/>
              <a:ext cx="1024" cy="1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0" name="Group 90"/>
          <p:cNvGrpSpPr>
            <a:grpSpLocks/>
          </p:cNvGrpSpPr>
          <p:nvPr/>
        </p:nvGrpSpPr>
        <p:grpSpPr bwMode="auto">
          <a:xfrm>
            <a:off x="4656138" y="5949950"/>
            <a:ext cx="4379912" cy="436563"/>
            <a:chOff x="2797" y="1975"/>
            <a:chExt cx="2759" cy="275"/>
          </a:xfrm>
        </p:grpSpPr>
        <p:sp>
          <p:nvSpPr>
            <p:cNvPr id="19501" name="Line 25"/>
            <p:cNvSpPr>
              <a:spLocks noChangeShapeType="1"/>
            </p:cNvSpPr>
            <p:nvPr/>
          </p:nvSpPr>
          <p:spPr bwMode="auto">
            <a:xfrm>
              <a:off x="2797" y="1975"/>
              <a:ext cx="1489" cy="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502" name="Text Box 34"/>
            <p:cNvSpPr txBox="1">
              <a:spLocks noChangeArrowheads="1"/>
            </p:cNvSpPr>
            <p:nvPr/>
          </p:nvSpPr>
          <p:spPr bwMode="auto">
            <a:xfrm>
              <a:off x="4074" y="2024"/>
              <a:ext cx="148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unteres Mikrofon</a:t>
              </a:r>
            </a:p>
          </p:txBody>
        </p:sp>
      </p:grpSp>
      <p:sp>
        <p:nvSpPr>
          <p:cNvPr id="19464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180013" y="3795713"/>
            <a:ext cx="3857625" cy="358775"/>
            <a:chOff x="3244" y="2345"/>
            <a:chExt cx="2430" cy="226"/>
          </a:xfrm>
        </p:grpSpPr>
        <p:sp>
          <p:nvSpPr>
            <p:cNvPr id="19499" name="Line 4"/>
            <p:cNvSpPr>
              <a:spLocks noChangeShapeType="1"/>
            </p:cNvSpPr>
            <p:nvPr/>
          </p:nvSpPr>
          <p:spPr bwMode="auto">
            <a:xfrm flipH="1" flipV="1">
              <a:off x="3244" y="2432"/>
              <a:ext cx="10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500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8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470400" y="4221163"/>
            <a:ext cx="4567238" cy="647700"/>
            <a:chOff x="2789" y="2659"/>
            <a:chExt cx="2877" cy="408"/>
          </a:xfrm>
        </p:grpSpPr>
        <p:sp>
          <p:nvSpPr>
            <p:cNvPr id="19497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92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Navigationstasten</a:t>
              </a:r>
            </a:p>
          </p:txBody>
        </p:sp>
        <p:sp>
          <p:nvSpPr>
            <p:cNvPr id="19498" name="Line 46"/>
            <p:cNvSpPr>
              <a:spLocks noChangeShapeType="1"/>
            </p:cNvSpPr>
            <p:nvPr/>
          </p:nvSpPr>
          <p:spPr bwMode="auto">
            <a:xfrm flipV="1">
              <a:off x="2789" y="2772"/>
              <a:ext cx="1493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123825" y="4941888"/>
            <a:ext cx="3908425" cy="831850"/>
            <a:chOff x="100" y="3158"/>
            <a:chExt cx="2462" cy="524"/>
          </a:xfrm>
        </p:grpSpPr>
        <p:sp>
          <p:nvSpPr>
            <p:cNvPr id="19495" name="Line 17"/>
            <p:cNvSpPr>
              <a:spLocks noChangeShapeType="1"/>
            </p:cNvSpPr>
            <p:nvPr/>
          </p:nvSpPr>
          <p:spPr bwMode="auto">
            <a:xfrm flipV="1">
              <a:off x="1587" y="3158"/>
              <a:ext cx="975" cy="2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496" name="Text Box 54"/>
            <p:cNvSpPr txBox="1">
              <a:spLocks noChangeArrowheads="1"/>
            </p:cNvSpPr>
            <p:nvPr/>
          </p:nvSpPr>
          <p:spPr bwMode="auto">
            <a:xfrm>
              <a:off x="100" y="3294"/>
              <a:ext cx="157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Verbindungsaufbau (Duplex)</a:t>
              </a:r>
            </a:p>
          </p:txBody>
        </p:sp>
      </p:grp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4038600" y="5072059"/>
            <a:ext cx="5005388" cy="803274"/>
            <a:chOff x="2517" y="3249"/>
            <a:chExt cx="3153" cy="506"/>
          </a:xfrm>
        </p:grpSpPr>
        <p:sp>
          <p:nvSpPr>
            <p:cNvPr id="19492" name="Text Box 61"/>
            <p:cNvSpPr txBox="1">
              <a:spLocks noChangeArrowheads="1"/>
            </p:cNvSpPr>
            <p:nvPr/>
          </p:nvSpPr>
          <p:spPr bwMode="auto">
            <a:xfrm>
              <a:off x="4019" y="3362"/>
              <a:ext cx="165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alphanumerisches Tastenfeld</a:t>
              </a:r>
              <a:endParaRPr lang="de-DE" altLang="de-DE" sz="2000" dirty="0"/>
            </a:p>
          </p:txBody>
        </p:sp>
        <p:sp>
          <p:nvSpPr>
            <p:cNvPr id="19493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590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9494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243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932363" y="4559301"/>
            <a:ext cx="4103687" cy="615950"/>
            <a:chOff x="3107" y="2917"/>
            <a:chExt cx="2585" cy="388"/>
          </a:xfrm>
        </p:grpSpPr>
        <p:sp>
          <p:nvSpPr>
            <p:cNvPr id="19490" name="Line 15"/>
            <p:cNvSpPr>
              <a:spLocks noChangeShapeType="1"/>
            </p:cNvSpPr>
            <p:nvPr/>
          </p:nvSpPr>
          <p:spPr bwMode="auto">
            <a:xfrm flipV="1">
              <a:off x="3107" y="3111"/>
              <a:ext cx="662" cy="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491" name="Text Box 66"/>
            <p:cNvSpPr txBox="1">
              <a:spLocks noChangeArrowheads="1"/>
            </p:cNvSpPr>
            <p:nvPr/>
          </p:nvSpPr>
          <p:spPr bwMode="auto">
            <a:xfrm>
              <a:off x="3606" y="2917"/>
              <a:ext cx="20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Ein-Aus-/Beenden-/Ausgangsmodus-Taste</a:t>
              </a:r>
            </a:p>
          </p:txBody>
        </p:sp>
      </p:grpSp>
      <p:grpSp>
        <p:nvGrpSpPr>
          <p:cNvPr id="56394" name="Group 74"/>
          <p:cNvGrpSpPr>
            <a:grpSpLocks/>
          </p:cNvGrpSpPr>
          <p:nvPr/>
        </p:nvGrpSpPr>
        <p:grpSpPr bwMode="auto">
          <a:xfrm>
            <a:off x="4656138" y="2570163"/>
            <a:ext cx="4381500" cy="576262"/>
            <a:chOff x="2925" y="1706"/>
            <a:chExt cx="2760" cy="363"/>
          </a:xfrm>
        </p:grpSpPr>
        <p:sp>
          <p:nvSpPr>
            <p:cNvPr id="19488" name="Line 29"/>
            <p:cNvSpPr>
              <a:spLocks noChangeShapeType="1"/>
            </p:cNvSpPr>
            <p:nvPr/>
          </p:nvSpPr>
          <p:spPr bwMode="auto">
            <a:xfrm flipV="1">
              <a:off x="2925" y="1819"/>
              <a:ext cx="1277" cy="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9" name="Text Box 70"/>
            <p:cNvSpPr txBox="1">
              <a:spLocks noChangeArrowheads="1"/>
            </p:cNvSpPr>
            <p:nvPr/>
          </p:nvSpPr>
          <p:spPr bwMode="auto">
            <a:xfrm>
              <a:off x="3575" y="1706"/>
              <a:ext cx="211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LED-Statusanzeige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079750" y="1779588"/>
            <a:ext cx="1420813" cy="1366837"/>
            <a:chOff x="1940" y="1121"/>
            <a:chExt cx="895" cy="861"/>
          </a:xfrm>
        </p:grpSpPr>
        <p:sp>
          <p:nvSpPr>
            <p:cNvPr id="19486" name="Line 35"/>
            <p:cNvSpPr>
              <a:spLocks noChangeShapeType="1"/>
            </p:cNvSpPr>
            <p:nvPr/>
          </p:nvSpPr>
          <p:spPr bwMode="auto">
            <a:xfrm>
              <a:off x="2379" y="1298"/>
              <a:ext cx="451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487" name="Text Box 71"/>
            <p:cNvSpPr txBox="1">
              <a:spLocks noChangeArrowheads="1"/>
            </p:cNvSpPr>
            <p:nvPr/>
          </p:nvSpPr>
          <p:spPr bwMode="auto">
            <a:xfrm>
              <a:off x="1940" y="1121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107950" y="4648200"/>
            <a:ext cx="4032250" cy="366713"/>
            <a:chOff x="68" y="2984"/>
            <a:chExt cx="2540" cy="231"/>
          </a:xfrm>
        </p:grpSpPr>
        <p:sp>
          <p:nvSpPr>
            <p:cNvPr id="19484" name="Text Box 24"/>
            <p:cNvSpPr txBox="1">
              <a:spLocks noChangeArrowheads="1"/>
            </p:cNvSpPr>
            <p:nvPr/>
          </p:nvSpPr>
          <p:spPr bwMode="auto">
            <a:xfrm>
              <a:off x="68" y="2992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Kontexttasten</a:t>
              </a:r>
            </a:p>
          </p:txBody>
        </p:sp>
        <p:sp>
          <p:nvSpPr>
            <p:cNvPr id="19485" name="Line 72"/>
            <p:cNvSpPr>
              <a:spLocks noChangeShapeType="1"/>
            </p:cNvSpPr>
            <p:nvPr/>
          </p:nvSpPr>
          <p:spPr bwMode="auto">
            <a:xfrm flipH="1">
              <a:off x="1224" y="2984"/>
              <a:ext cx="1384" cy="1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23825" y="3394075"/>
            <a:ext cx="3665538" cy="539750"/>
            <a:chOff x="123825" y="3394075"/>
            <a:chExt cx="3665538" cy="539750"/>
          </a:xfrm>
        </p:grpSpPr>
        <p:sp>
          <p:nvSpPr>
            <p:cNvPr id="19468" name="Text Box 14"/>
            <p:cNvSpPr txBox="1">
              <a:spLocks noChangeArrowheads="1"/>
            </p:cNvSpPr>
            <p:nvPr/>
          </p:nvSpPr>
          <p:spPr bwMode="auto">
            <a:xfrm>
              <a:off x="123825" y="3394075"/>
              <a:ext cx="2686050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Sendetaste </a:t>
              </a:r>
              <a:r>
                <a:rPr lang="de-DE" altLang="de-DE" sz="2000" dirty="0"/>
                <a:t>(PTT)</a:t>
              </a:r>
            </a:p>
          </p:txBody>
        </p:sp>
        <p:sp>
          <p:nvSpPr>
            <p:cNvPr id="19474" name="Line 4"/>
            <p:cNvSpPr>
              <a:spLocks noChangeShapeType="1"/>
            </p:cNvSpPr>
            <p:nvPr/>
          </p:nvSpPr>
          <p:spPr bwMode="auto">
            <a:xfrm flipH="1" flipV="1">
              <a:off x="2411413" y="3533775"/>
              <a:ext cx="1377950" cy="400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82550" y="2770188"/>
            <a:ext cx="3694113" cy="765175"/>
            <a:chOff x="82550" y="2770188"/>
            <a:chExt cx="3694113" cy="765175"/>
          </a:xfrm>
        </p:grpSpPr>
        <p:sp>
          <p:nvSpPr>
            <p:cNvPr id="19475" name="Text Box 14"/>
            <p:cNvSpPr txBox="1">
              <a:spLocks noChangeArrowheads="1"/>
            </p:cNvSpPr>
            <p:nvPr/>
          </p:nvSpPr>
          <p:spPr bwMode="auto">
            <a:xfrm>
              <a:off x="82550" y="2770188"/>
              <a:ext cx="2686050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 smtClean="0"/>
                <a:t>Sidekey</a:t>
              </a:r>
              <a:r>
                <a:rPr lang="de-DE" altLang="de-DE" sz="2000" dirty="0" smtClean="0"/>
                <a:t>-Taste</a:t>
              </a:r>
              <a:endParaRPr lang="de-DE" altLang="de-DE" sz="2000" dirty="0"/>
            </a:p>
          </p:txBody>
        </p:sp>
        <p:sp>
          <p:nvSpPr>
            <p:cNvPr id="19476" name="Line 4"/>
            <p:cNvSpPr>
              <a:spLocks noChangeShapeType="1"/>
            </p:cNvSpPr>
            <p:nvPr/>
          </p:nvSpPr>
          <p:spPr bwMode="auto">
            <a:xfrm flipH="1" flipV="1">
              <a:off x="2411413" y="3068638"/>
              <a:ext cx="1365250" cy="466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07950" y="3795713"/>
            <a:ext cx="3668711" cy="687384"/>
            <a:chOff x="107950" y="3795713"/>
            <a:chExt cx="3668711" cy="687384"/>
          </a:xfrm>
        </p:grpSpPr>
        <p:sp>
          <p:nvSpPr>
            <p:cNvPr id="19477" name="Text Box 14"/>
            <p:cNvSpPr txBox="1">
              <a:spLocks noChangeArrowheads="1"/>
            </p:cNvSpPr>
            <p:nvPr/>
          </p:nvSpPr>
          <p:spPr bwMode="auto">
            <a:xfrm>
              <a:off x="107950" y="3795713"/>
              <a:ext cx="26860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Taste ohne Belegung</a:t>
              </a:r>
              <a:endParaRPr lang="de-DE" altLang="de-DE" sz="2000" dirty="0"/>
            </a:p>
          </p:txBody>
        </p:sp>
        <p:sp>
          <p:nvSpPr>
            <p:cNvPr id="19478" name="Line 4"/>
            <p:cNvSpPr>
              <a:spLocks noChangeShapeType="1"/>
            </p:cNvSpPr>
            <p:nvPr/>
          </p:nvSpPr>
          <p:spPr bwMode="auto">
            <a:xfrm flipH="1" flipV="1">
              <a:off x="2627312" y="3992561"/>
              <a:ext cx="1149349" cy="4905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63" name="Group 90"/>
          <p:cNvGrpSpPr>
            <a:grpSpLocks/>
          </p:cNvGrpSpPr>
          <p:nvPr/>
        </p:nvGrpSpPr>
        <p:grpSpPr bwMode="auto">
          <a:xfrm>
            <a:off x="4500563" y="3176588"/>
            <a:ext cx="4537075" cy="358775"/>
            <a:chOff x="1681" y="2046"/>
            <a:chExt cx="2858" cy="226"/>
          </a:xfrm>
        </p:grpSpPr>
        <p:sp>
          <p:nvSpPr>
            <p:cNvPr id="19482" name="Line 25"/>
            <p:cNvSpPr>
              <a:spLocks noChangeShapeType="1"/>
            </p:cNvSpPr>
            <p:nvPr/>
          </p:nvSpPr>
          <p:spPr bwMode="auto">
            <a:xfrm>
              <a:off x="1681" y="2159"/>
              <a:ext cx="9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483" name="Text Box 34"/>
            <p:cNvSpPr txBox="1">
              <a:spLocks noChangeArrowheads="1"/>
            </p:cNvSpPr>
            <p:nvPr/>
          </p:nvSpPr>
          <p:spPr bwMode="auto">
            <a:xfrm>
              <a:off x="1772" y="2046"/>
              <a:ext cx="27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oberes Mikrofon/Ohrhörer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107950" y="4149725"/>
            <a:ext cx="4248150" cy="431800"/>
            <a:chOff x="107950" y="4149725"/>
            <a:chExt cx="4248150" cy="431800"/>
          </a:xfrm>
        </p:grpSpPr>
        <p:sp>
          <p:nvSpPr>
            <p:cNvPr id="19480" name="Text Box 14"/>
            <p:cNvSpPr txBox="1">
              <a:spLocks noChangeArrowheads="1"/>
            </p:cNvSpPr>
            <p:nvPr/>
          </p:nvSpPr>
          <p:spPr bwMode="auto">
            <a:xfrm>
              <a:off x="107950" y="4149725"/>
              <a:ext cx="26860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Menütaste</a:t>
              </a:r>
            </a:p>
          </p:txBody>
        </p:sp>
        <p:sp>
          <p:nvSpPr>
            <p:cNvPr id="19481" name="Line 4"/>
            <p:cNvSpPr>
              <a:spLocks noChangeShapeType="1"/>
            </p:cNvSpPr>
            <p:nvPr/>
          </p:nvSpPr>
          <p:spPr bwMode="auto">
            <a:xfrm flipH="1" flipV="1">
              <a:off x="1450975" y="4321175"/>
              <a:ext cx="2905125" cy="2603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402402"/>
            <a:ext cx="9144000" cy="8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 smtClean="0"/>
              <a:t>Gesonderte Tastenbelegung bei den 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 smtClean="0"/>
              <a:t>Endgeräten MTP850EX/810EX und MTP830</a:t>
            </a:r>
            <a:endParaRPr lang="de-DE" altLang="de-DE" sz="2200" b="1" u="sng" dirty="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613150" y="1875037"/>
            <a:ext cx="5530850" cy="43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Tastensperre: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rgbClr val="0000FF"/>
                </a:solidFill>
              </a:rPr>
              <a:t>Menü + Navi-Taste links </a:t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 smtClean="0">
                <a:solidFill>
                  <a:srgbClr val="0000FF"/>
                </a:solidFill>
              </a:rPr>
              <a:t>(aktiviert und deaktiviert)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Pfeiltaste nach oben: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rgbClr val="0000FF"/>
                </a:solidFill>
              </a:rPr>
              <a:t>Direkte Einzelrufnummernwahl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Pfeiltaste nach unten: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rgbClr val="0000FF"/>
                </a:solidFill>
              </a:rPr>
              <a:t>Umschaltung TMO/DMO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Pfeiltaste </a:t>
            </a:r>
            <a:r>
              <a:rPr lang="de-DE" altLang="de-DE" sz="2000" dirty="0"/>
              <a:t>nach </a:t>
            </a:r>
            <a:r>
              <a:rPr lang="de-DE" altLang="de-DE" sz="2000" dirty="0" smtClean="0"/>
              <a:t>rechts: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rgbClr val="0000FF"/>
                </a:solidFill>
              </a:rPr>
              <a:t>Kein Senden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Pfeiltaste </a:t>
            </a:r>
            <a:r>
              <a:rPr lang="de-DE" altLang="de-DE" sz="2000" dirty="0"/>
              <a:t>nach </a:t>
            </a:r>
            <a:r>
              <a:rPr lang="de-DE" altLang="de-DE" sz="2000" dirty="0" smtClean="0"/>
              <a:t>links: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err="1" smtClean="0">
                <a:solidFill>
                  <a:srgbClr val="0000FF"/>
                </a:solidFill>
              </a:rPr>
              <a:t>Totmann</a:t>
            </a:r>
            <a:r>
              <a:rPr lang="de-DE" altLang="de-DE" sz="2000" dirty="0" smtClean="0">
                <a:solidFill>
                  <a:srgbClr val="0000FF"/>
                </a:solidFill>
              </a:rPr>
              <a:t> ein/aus </a:t>
            </a:r>
            <a:r>
              <a:rPr lang="de-DE" altLang="de-DE" sz="2000" dirty="0" smtClean="0">
                <a:solidFill>
                  <a:srgbClr val="FF0000"/>
                </a:solidFill>
              </a:rPr>
              <a:t>(nur K 13)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-"/>
            </a:pPr>
            <a:endParaRPr lang="de-DE" altLang="de-DE" sz="2000" dirty="0"/>
          </a:p>
        </p:txBody>
      </p:sp>
      <p:pic>
        <p:nvPicPr>
          <p:cNvPr id="7" name="Picture 7" descr="ATEX_iso_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4219" r="18686" b="8580"/>
          <a:stretch>
            <a:fillRect/>
          </a:stretch>
        </p:blipFill>
        <p:spPr bwMode="auto">
          <a:xfrm>
            <a:off x="1723294" y="2155824"/>
            <a:ext cx="1414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2545"/>
            <a:ext cx="14732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r="27702" b="35509"/>
          <a:stretch>
            <a:fillRect/>
          </a:stretch>
        </p:blipFill>
        <p:spPr bwMode="auto">
          <a:xfrm>
            <a:off x="247650" y="0"/>
            <a:ext cx="333692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8"/>
          <p:cNvSpPr>
            <a:spLocks noChangeShapeType="1"/>
          </p:cNvSpPr>
          <p:nvPr/>
        </p:nvSpPr>
        <p:spPr bwMode="auto">
          <a:xfrm flipV="1">
            <a:off x="2411413" y="2498725"/>
            <a:ext cx="1673225" cy="143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0484" name="Text Box 39"/>
          <p:cNvSpPr txBox="1">
            <a:spLocks noChangeArrowheads="1"/>
          </p:cNvSpPr>
          <p:nvPr/>
        </p:nvSpPr>
        <p:spPr bwMode="auto">
          <a:xfrm>
            <a:off x="4219575" y="2312988"/>
            <a:ext cx="4352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LED-Statusanzeige</a:t>
            </a:r>
          </a:p>
        </p:txBody>
      </p:sp>
      <p:sp>
        <p:nvSpPr>
          <p:cNvPr id="20485" name="Text Box 40"/>
          <p:cNvSpPr txBox="1">
            <a:spLocks noChangeArrowheads="1"/>
          </p:cNvSpPr>
          <p:nvPr/>
        </p:nvSpPr>
        <p:spPr bwMode="auto">
          <a:xfrm>
            <a:off x="4067175" y="1346200"/>
            <a:ext cx="4430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20486" name="Rectangle 42"/>
          <p:cNvSpPr>
            <a:spLocks noChangeArrowheads="1"/>
          </p:cNvSpPr>
          <p:nvPr/>
        </p:nvSpPr>
        <p:spPr bwMode="auto">
          <a:xfrm>
            <a:off x="4284663" y="5084763"/>
            <a:ext cx="827087" cy="8270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</a:rPr>
              <a:t>orange</a:t>
            </a:r>
          </a:p>
        </p:txBody>
      </p:sp>
      <p:sp>
        <p:nvSpPr>
          <p:cNvPr id="20487" name="Rectangle 45"/>
          <p:cNvSpPr>
            <a:spLocks noChangeArrowheads="1"/>
          </p:cNvSpPr>
          <p:nvPr/>
        </p:nvSpPr>
        <p:spPr bwMode="auto">
          <a:xfrm>
            <a:off x="42672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20488" name="Text Box 46"/>
          <p:cNvSpPr txBox="1">
            <a:spLocks noChangeArrowheads="1"/>
          </p:cNvSpPr>
          <p:nvPr/>
        </p:nvSpPr>
        <p:spPr bwMode="auto">
          <a:xfrm>
            <a:off x="5240338" y="2876550"/>
            <a:ext cx="3652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außer Betrieb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Einbuchvorgang</a:t>
            </a:r>
          </a:p>
        </p:txBody>
      </p:sp>
      <p:sp>
        <p:nvSpPr>
          <p:cNvPr id="20489" name="Rectangle 48"/>
          <p:cNvSpPr>
            <a:spLocks noChangeArrowheads="1"/>
          </p:cNvSpPr>
          <p:nvPr/>
        </p:nvSpPr>
        <p:spPr bwMode="auto">
          <a:xfrm>
            <a:off x="42846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20490" name="Text Box 5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0491" name="Text Box 57"/>
          <p:cNvSpPr txBox="1">
            <a:spLocks noChangeArrowheads="1"/>
          </p:cNvSpPr>
          <p:nvPr/>
        </p:nvSpPr>
        <p:spPr bwMode="auto">
          <a:xfrm>
            <a:off x="5219700" y="5108575"/>
            <a:ext cx="36528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Sendesperre aktiv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Ankommender Ruf</a:t>
            </a:r>
          </a:p>
        </p:txBody>
      </p:sp>
      <p:sp>
        <p:nvSpPr>
          <p:cNvPr id="20492" name="Text Box 46"/>
          <p:cNvSpPr txBox="1">
            <a:spLocks noChangeArrowheads="1"/>
          </p:cNvSpPr>
          <p:nvPr/>
        </p:nvSpPr>
        <p:spPr bwMode="auto">
          <a:xfrm>
            <a:off x="5240338" y="3927475"/>
            <a:ext cx="3652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Gerät in Betrieb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 rot="-5460000">
            <a:off x="1308100" y="2708275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3208338" y="1306513"/>
            <a:ext cx="5561012" cy="4399933"/>
            <a:chOff x="3208338" y="1306513"/>
            <a:chExt cx="5561012" cy="4399933"/>
          </a:xfrm>
        </p:grpSpPr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3238500" y="2349500"/>
              <a:ext cx="5530850" cy="3356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Mit dem Navigationsdrehknopf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verändern Sie die </a:t>
              </a:r>
              <a:r>
                <a:rPr lang="de-DE" altLang="de-DE" sz="2000" dirty="0" smtClean="0"/>
                <a:t>Lautstärke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verändern </a:t>
              </a:r>
              <a:r>
                <a:rPr lang="de-DE" altLang="de-DE" sz="2000" dirty="0"/>
                <a:t>Sie durch 1x Drücken und anschließendem Drehen die Rufgruppe innerhalb des ausgewählten </a:t>
              </a:r>
              <a:r>
                <a:rPr lang="de-DE" altLang="de-DE" sz="2000" dirty="0" smtClean="0"/>
                <a:t>Ordners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bewegen </a:t>
              </a:r>
              <a:r>
                <a:rPr lang="de-DE" altLang="de-DE" sz="2000" dirty="0"/>
                <a:t>Sie durch einmaliges Drücken und anschließendem Drehen den Cursor innerhalb der Menüs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Tx/>
                <a:buChar char="-"/>
              </a:pPr>
              <a:endParaRPr lang="de-DE" altLang="de-DE" sz="2000" dirty="0"/>
            </a:p>
          </p:txBody>
        </p:sp>
        <p:sp>
          <p:nvSpPr>
            <p:cNvPr id="21510" name="Text Box 7"/>
            <p:cNvSpPr txBox="1">
              <a:spLocks noChangeArrowheads="1"/>
            </p:cNvSpPr>
            <p:nvPr/>
          </p:nvSpPr>
          <p:spPr bwMode="auto">
            <a:xfrm>
              <a:off x="3208338" y="1306513"/>
              <a:ext cx="3659187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Navigationsdrehknopf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3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540375" cy="3604608"/>
            <a:chOff x="3297238" y="1412875"/>
            <a:chExt cx="5540375" cy="3604608"/>
          </a:xfrm>
        </p:grpSpPr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3306763" y="2565400"/>
              <a:ext cx="5530850" cy="2452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Betrieb ohne Handmikrofon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Lautsprecher </a:t>
              </a:r>
              <a:r>
                <a:rPr lang="de-DE" altLang="de-DE" sz="2000" dirty="0"/>
                <a:t>Hoch = Hohe </a:t>
              </a:r>
              <a:r>
                <a:rPr lang="de-DE" altLang="de-DE" dirty="0" smtClean="0"/>
                <a:t>Lautstärke</a:t>
              </a: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Lautsprecher </a:t>
              </a:r>
              <a:r>
                <a:rPr lang="de-DE" altLang="de-DE" sz="2000" dirty="0"/>
                <a:t>Niedrig = Geringe Lautstärke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Betrieb mit Handmikrofon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Keine </a:t>
              </a:r>
              <a:r>
                <a:rPr lang="de-DE" altLang="de-DE" sz="2000" dirty="0"/>
                <a:t>Bedeutung</a:t>
              </a:r>
            </a:p>
          </p:txBody>
        </p:sp>
        <p:sp>
          <p:nvSpPr>
            <p:cNvPr id="22533" name="Text Box 7"/>
            <p:cNvSpPr txBox="1">
              <a:spLocks noChangeArrowheads="1"/>
            </p:cNvSpPr>
            <p:nvPr/>
          </p:nvSpPr>
          <p:spPr bwMode="auto">
            <a:xfrm>
              <a:off x="3297238" y="1412875"/>
              <a:ext cx="3659187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Lautsprechertaste</a:t>
              </a:r>
            </a:p>
          </p:txBody>
        </p:sp>
      </p:grpSp>
      <p:sp>
        <p:nvSpPr>
          <p:cNvPr id="22534" name="Oval 4"/>
          <p:cNvSpPr>
            <a:spLocks noChangeArrowheads="1"/>
          </p:cNvSpPr>
          <p:nvPr/>
        </p:nvSpPr>
        <p:spPr bwMode="auto">
          <a:xfrm rot="-5460000">
            <a:off x="1460500" y="5549900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4"/>
          <p:cNvSpPr>
            <a:spLocks noChangeArrowheads="1"/>
          </p:cNvSpPr>
          <p:nvPr/>
        </p:nvSpPr>
        <p:spPr bwMode="auto">
          <a:xfrm rot="-5460000">
            <a:off x="1982788" y="4578350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530850" cy="3436937"/>
            <a:chOff x="3433763" y="1268413"/>
            <a:chExt cx="5530850" cy="3436937"/>
          </a:xfrm>
        </p:grpSpPr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3433763" y="2492375"/>
              <a:ext cx="5530850" cy="221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Einschalten </a:t>
              </a:r>
              <a:r>
                <a:rPr lang="de-DE" altLang="de-DE" sz="2000" dirty="0"/>
                <a:t>(ca. 2 </a:t>
              </a:r>
              <a:r>
                <a:rPr lang="de-DE" altLang="de-DE" sz="2000" dirty="0" smtClean="0"/>
                <a:t>Sekunden halten)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 smtClean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A</a:t>
              </a:r>
              <a:r>
                <a:rPr lang="de-DE" altLang="de-DE" sz="2000" dirty="0" smtClean="0"/>
                <a:t>usschalten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Rücksprung </a:t>
              </a:r>
              <a:r>
                <a:rPr lang="de-DE" altLang="de-DE" sz="2000" dirty="0"/>
                <a:t>ins Hauptmenü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Gespräch </a:t>
              </a:r>
              <a:r>
                <a:rPr lang="de-DE" altLang="de-DE" sz="2000" dirty="0"/>
                <a:t>beenden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</p:txBody>
        </p:sp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3433763" y="1268413"/>
              <a:ext cx="3370262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Ein- / Aus- / Beenden - / Ausgangsmodus-Taste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r="15488" b="6905"/>
          <a:stretch>
            <a:fillRect/>
          </a:stretch>
        </p:blipFill>
        <p:spPr bwMode="auto">
          <a:xfrm>
            <a:off x="428625" y="260350"/>
            <a:ext cx="3005138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9715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3" name="Oval 4"/>
          <p:cNvSpPr>
            <a:spLocks noChangeArrowheads="1"/>
          </p:cNvSpPr>
          <p:nvPr/>
        </p:nvSpPr>
        <p:spPr bwMode="auto">
          <a:xfrm>
            <a:off x="971550" y="4365625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150686" cy="3103771"/>
            <a:chOff x="3499595" y="1390478"/>
            <a:chExt cx="5150686" cy="3103771"/>
          </a:xfrm>
        </p:grpSpPr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3499595" y="1390478"/>
              <a:ext cx="4667250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Programmierbare Seitentasten</a:t>
              </a:r>
            </a:p>
          </p:txBody>
        </p:sp>
        <p:sp>
          <p:nvSpPr>
            <p:cNvPr id="24582" name="Text Box 7"/>
            <p:cNvSpPr txBox="1">
              <a:spLocks noChangeArrowheads="1"/>
            </p:cNvSpPr>
            <p:nvPr/>
          </p:nvSpPr>
          <p:spPr bwMode="auto">
            <a:xfrm>
              <a:off x="3502019" y="2443525"/>
              <a:ext cx="5148262" cy="888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obere Seitentaste: </a:t>
              </a:r>
              <a:r>
                <a:rPr lang="de-DE" altLang="de-DE" sz="2000" dirty="0" smtClean="0"/>
                <a:t/>
              </a:r>
              <a:br>
                <a:rPr lang="de-DE" altLang="de-DE" sz="2000" dirty="0" smtClean="0"/>
              </a:br>
              <a:r>
                <a:rPr lang="de-DE" altLang="de-DE" sz="2000" dirty="0" smtClean="0"/>
                <a:t>durch </a:t>
              </a:r>
              <a:r>
                <a:rPr lang="de-DE" altLang="de-DE" sz="2000" dirty="0"/>
                <a:t>langes </a:t>
              </a:r>
              <a:r>
                <a:rPr lang="de-DE" altLang="de-DE" sz="2000" dirty="0" smtClean="0"/>
                <a:t>Drücken </a:t>
              </a:r>
              <a:r>
                <a:rPr lang="de-DE" altLang="de-DE" sz="2000" dirty="0"/>
                <a:t>wechseln Sie in die zuvor eingestellte Gruppe (</a:t>
              </a:r>
              <a:r>
                <a:rPr lang="de-DE" altLang="de-DE" sz="2000" dirty="0" err="1"/>
                <a:t>Toggeln</a:t>
              </a:r>
              <a:r>
                <a:rPr lang="de-DE" altLang="de-DE" sz="2000" dirty="0"/>
                <a:t>)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3502019" y="3870359"/>
              <a:ext cx="5076825" cy="623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untere Seitentaste: </a:t>
              </a:r>
              <a:r>
                <a:rPr lang="de-DE" altLang="de-DE" sz="2000" dirty="0" smtClean="0"/>
                <a:t/>
              </a:r>
              <a:br>
                <a:rPr lang="de-DE" altLang="de-DE" sz="2000" dirty="0" smtClean="0"/>
              </a:br>
              <a:r>
                <a:rPr lang="de-DE" altLang="de-DE" sz="2000" dirty="0" smtClean="0"/>
                <a:t>z.Zt. Keine Belegung</a:t>
              </a:r>
              <a:endParaRPr lang="de-DE" altLang="de-DE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1331913" y="4292600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5" name="Oval 11"/>
          <p:cNvSpPr>
            <a:spLocks noChangeArrowheads="1"/>
          </p:cNvSpPr>
          <p:nvPr/>
        </p:nvSpPr>
        <p:spPr bwMode="auto">
          <a:xfrm>
            <a:off x="1979613" y="4292600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3275856" y="1819511"/>
            <a:ext cx="5530850" cy="2689305"/>
            <a:chOff x="3443288" y="1527411"/>
            <a:chExt cx="5530850" cy="2689305"/>
          </a:xfrm>
        </p:grpSpPr>
        <p:sp>
          <p:nvSpPr>
            <p:cNvPr id="25606" name="Text Box 12"/>
            <p:cNvSpPr txBox="1">
              <a:spLocks noChangeArrowheads="1"/>
            </p:cNvSpPr>
            <p:nvPr/>
          </p:nvSpPr>
          <p:spPr bwMode="auto">
            <a:xfrm>
              <a:off x="3443288" y="2798763"/>
              <a:ext cx="5530850" cy="1417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Über die Kontexttasten kann eine Funktion schnell ausgeführt </a:t>
              </a:r>
              <a:r>
                <a:rPr lang="de-DE" altLang="de-DE" sz="2000" dirty="0" smtClean="0"/>
                <a:t>werden</a:t>
              </a:r>
              <a:br>
                <a:rPr lang="de-DE" altLang="de-DE" sz="2000" dirty="0" smtClean="0"/>
              </a:br>
              <a:endParaRPr lang="de-DE" altLang="de-DE" sz="2000" dirty="0" smtClean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Die </a:t>
              </a:r>
              <a:r>
                <a:rPr lang="de-DE" altLang="de-DE" sz="2000" dirty="0"/>
                <a:t>Funktionen sind vom Hersteller vorgegeben und nicht </a:t>
              </a:r>
              <a:r>
                <a:rPr lang="de-DE" altLang="de-DE" sz="2000" dirty="0" smtClean="0"/>
                <a:t>änderbar</a:t>
              </a:r>
              <a:endParaRPr lang="de-DE" altLang="de-DE" sz="2000" dirty="0"/>
            </a:p>
          </p:txBody>
        </p:sp>
        <p:sp>
          <p:nvSpPr>
            <p:cNvPr id="25607" name="Text Box 13"/>
            <p:cNvSpPr txBox="1">
              <a:spLocks noChangeArrowheads="1"/>
            </p:cNvSpPr>
            <p:nvPr/>
          </p:nvSpPr>
          <p:spPr bwMode="auto">
            <a:xfrm>
              <a:off x="3443288" y="1527411"/>
              <a:ext cx="2651125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Kontexttasten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584325" y="4508500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860925" y="2276475"/>
            <a:ext cx="4175125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Abruf </a:t>
            </a:r>
            <a:r>
              <a:rPr lang="de-DE" altLang="de-DE" sz="2000" dirty="0"/>
              <a:t>letzter Rufe</a:t>
            </a:r>
          </a:p>
          <a:p>
            <a:pPr marL="342900" indent="-342900">
              <a:lnSpc>
                <a:spcPct val="8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Abwärtsbewegung </a:t>
            </a:r>
            <a:r>
              <a:rPr lang="de-DE" altLang="de-DE" sz="2000" dirty="0"/>
              <a:t>in Menüebene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33763" y="1268413"/>
            <a:ext cx="26511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Navigationstasten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48431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348038" y="3386138"/>
            <a:ext cx="1368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859338" y="3460750"/>
            <a:ext cx="3816350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Menüebene </a:t>
            </a:r>
            <a:r>
              <a:rPr lang="de-DE" altLang="de-DE" sz="2000" dirty="0"/>
              <a:t>aufwärts</a:t>
            </a:r>
          </a:p>
          <a:p>
            <a:pPr marL="342900" indent="-342900">
              <a:lnSpc>
                <a:spcPct val="8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Favoritengruppe</a:t>
            </a:r>
            <a:endParaRPr lang="de-DE" altLang="de-DE" sz="2000" dirty="0"/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348038" y="4524375"/>
            <a:ext cx="1368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4868863" y="4637088"/>
            <a:ext cx="3816350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Bewegen </a:t>
            </a:r>
            <a:r>
              <a:rPr lang="de-DE" altLang="de-DE" sz="2000" dirty="0"/>
              <a:t>in den Rufgruppen</a:t>
            </a:r>
          </a:p>
          <a:p>
            <a:pPr marL="342900" indent="-342900">
              <a:lnSpc>
                <a:spcPct val="8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Bewegen </a:t>
            </a:r>
            <a:r>
              <a:rPr lang="de-DE" altLang="de-DE" sz="2000" dirty="0"/>
              <a:t>links rechts in SDS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/>
              <a:t>Änderungen zur Version Juni 2012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1052736"/>
            <a:ext cx="91440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Lautsprechertaste geändert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Navigationstasten vervollständigt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Audioprofile neu hinzugefügt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Einzelruf (Vollduplex) entfällt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Favoritengruppen hinzugefügt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Telefonie aktualisiert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Redaktionelle Hinweise ergänzt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 </a:t>
            </a:r>
            <a:r>
              <a:rPr lang="de-DE" altLang="de-DE" dirty="0" err="1"/>
              <a:t>Toggeln</a:t>
            </a:r>
            <a:r>
              <a:rPr lang="de-DE" altLang="de-DE" dirty="0"/>
              <a:t> hinzugefügt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419475" y="1916113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Bitte schalten Sie das Funkgerät ein.</a:t>
            </a:r>
          </a:p>
        </p:txBody>
      </p:sp>
      <p:grpSp>
        <p:nvGrpSpPr>
          <p:cNvPr id="87067" name="Group 27"/>
          <p:cNvGrpSpPr>
            <a:grpSpLocks/>
          </p:cNvGrpSpPr>
          <p:nvPr/>
        </p:nvGrpSpPr>
        <p:grpSpPr bwMode="auto">
          <a:xfrm>
            <a:off x="1941513" y="2708275"/>
            <a:ext cx="6816725" cy="2286000"/>
            <a:chOff x="1223" y="1706"/>
            <a:chExt cx="4294" cy="1440"/>
          </a:xfrm>
        </p:grpSpPr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>
              <a:off x="2154" y="1706"/>
              <a:ext cx="33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86000"/>
                </a:lnSpc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0000FF"/>
                  </a:solidFill>
                </a:rPr>
                <a:t>Ein- / Aus-Taste ca. 2 Sekunden drücken</a:t>
              </a:r>
              <a:endParaRPr lang="de-DE" altLang="de-DE" sz="2000" dirty="0"/>
            </a:p>
          </p:txBody>
        </p:sp>
        <p:sp>
          <p:nvSpPr>
            <p:cNvPr id="27657" name="Oval 20"/>
            <p:cNvSpPr>
              <a:spLocks noChangeArrowheads="1"/>
            </p:cNvSpPr>
            <p:nvPr/>
          </p:nvSpPr>
          <p:spPr bwMode="auto">
            <a:xfrm>
              <a:off x="1223" y="2874"/>
              <a:ext cx="272" cy="27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19475" y="3605213"/>
            <a:ext cx="5724525" cy="19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Das Gerät meldet sich mit dem zuletzt eingestellten Betriebszustand an.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Beim Einschalten werden aktueller  Softwarestand und Programmierung angezeigt.</a:t>
            </a:r>
          </a:p>
        </p:txBody>
      </p:sp>
      <p:sp>
        <p:nvSpPr>
          <p:cNvPr id="27654" name="Text Box 2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7655" name="Text Box 24"/>
          <p:cNvSpPr txBox="1">
            <a:spLocks noChangeArrowheads="1"/>
          </p:cNvSpPr>
          <p:nvPr/>
        </p:nvSpPr>
        <p:spPr bwMode="auto">
          <a:xfrm>
            <a:off x="3433763" y="1268413"/>
            <a:ext cx="26511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Anmelden im Netz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89" name="Group 25"/>
          <p:cNvGrpSpPr>
            <a:grpSpLocks/>
          </p:cNvGrpSpPr>
          <p:nvPr/>
        </p:nvGrpSpPr>
        <p:grpSpPr bwMode="auto">
          <a:xfrm>
            <a:off x="1303338" y="2708275"/>
            <a:ext cx="7156450" cy="433388"/>
            <a:chOff x="821" y="1706"/>
            <a:chExt cx="4508" cy="273"/>
          </a:xfrm>
        </p:grpSpPr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2154" y="1706"/>
              <a:ext cx="31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</a:pPr>
              <a:r>
                <a:rPr lang="de-DE" altLang="de-DE" sz="2000">
                  <a:solidFill>
                    <a:srgbClr val="0000FF"/>
                  </a:solidFill>
                </a:rPr>
                <a:t>Navigationsdrehknopf nach links drehen</a:t>
              </a:r>
            </a:p>
          </p:txBody>
        </p:sp>
        <p:sp>
          <p:nvSpPr>
            <p:cNvPr id="28682" name="Oval 13"/>
            <p:cNvSpPr>
              <a:spLocks noChangeArrowheads="1"/>
            </p:cNvSpPr>
            <p:nvPr/>
          </p:nvSpPr>
          <p:spPr bwMode="auto">
            <a:xfrm>
              <a:off x="821" y="1707"/>
              <a:ext cx="272" cy="27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28676" name="Text Box 15"/>
          <p:cNvSpPr txBox="1">
            <a:spLocks noChangeArrowheads="1"/>
          </p:cNvSpPr>
          <p:nvPr/>
        </p:nvSpPr>
        <p:spPr bwMode="auto">
          <a:xfrm>
            <a:off x="3419475" y="3575050"/>
            <a:ext cx="5338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Dieses wird im Display durch einen Balken angezeigt.</a:t>
            </a:r>
          </a:p>
        </p:txBody>
      </p:sp>
      <p:sp>
        <p:nvSpPr>
          <p:cNvPr id="28677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3433763" y="1268413"/>
            <a:ext cx="28670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Lautstärke einstellen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419475" y="1916113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/>
              <a:t>Stellen Sie die Lautstärke auf kleinste Stufe</a:t>
            </a:r>
          </a:p>
        </p:txBody>
      </p:sp>
      <p:pic>
        <p:nvPicPr>
          <p:cNvPr id="2868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1075" r="18439" b="28125"/>
          <a:stretch>
            <a:fillRect/>
          </a:stretch>
        </p:blipFill>
        <p:spPr bwMode="auto">
          <a:xfrm>
            <a:off x="3533775" y="4410075"/>
            <a:ext cx="21907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3433763" y="1268413"/>
            <a:ext cx="2106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Tastensperre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3433763" y="1973263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Bei aktivierter Tastensperre sind alle Tasten außer der Sendetaste, der Notruftaste und der Lautstärkeregelung (Navigationsdrehknopf) gesperrt.</a:t>
            </a:r>
          </a:p>
        </p:txBody>
      </p:sp>
      <p:sp>
        <p:nvSpPr>
          <p:cNvPr id="29701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92500" y="3500438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Menü und * Taste drücken</a:t>
            </a:r>
          </a:p>
        </p:txBody>
      </p:sp>
      <p:sp>
        <p:nvSpPr>
          <p:cNvPr id="29703" name="Oval 22"/>
          <p:cNvSpPr>
            <a:spLocks noChangeArrowheads="1"/>
          </p:cNvSpPr>
          <p:nvPr/>
        </p:nvSpPr>
        <p:spPr bwMode="auto">
          <a:xfrm>
            <a:off x="1287463" y="54022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3419475" y="4567238"/>
            <a:ext cx="51117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Es erscheint folgendes Symbol im Display:</a:t>
            </a:r>
          </a:p>
        </p:txBody>
      </p:sp>
      <p:sp>
        <p:nvSpPr>
          <p:cNvPr id="29705" name="Oval 22"/>
          <p:cNvSpPr>
            <a:spLocks noChangeArrowheads="1"/>
          </p:cNvSpPr>
          <p:nvPr/>
        </p:nvSpPr>
        <p:spPr bwMode="auto">
          <a:xfrm>
            <a:off x="1619250" y="4292600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970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1" t="14587" r="47427" b="76343"/>
          <a:stretch>
            <a:fillRect/>
          </a:stretch>
        </p:blipFill>
        <p:spPr bwMode="auto">
          <a:xfrm>
            <a:off x="3563938" y="5229225"/>
            <a:ext cx="779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772816"/>
            <a:ext cx="5781675" cy="2801937"/>
            <a:chOff x="3416300" y="1268413"/>
            <a:chExt cx="5781675" cy="2801937"/>
          </a:xfrm>
        </p:grpSpPr>
        <p:sp>
          <p:nvSpPr>
            <p:cNvPr id="30723" name="Text Box 2"/>
            <p:cNvSpPr txBox="1">
              <a:spLocks noChangeArrowheads="1"/>
            </p:cNvSpPr>
            <p:nvPr/>
          </p:nvSpPr>
          <p:spPr bwMode="auto">
            <a:xfrm>
              <a:off x="3433763" y="1268413"/>
              <a:ext cx="3298825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Töne Ein- / Ausschalten:</a:t>
              </a:r>
            </a:p>
          </p:txBody>
        </p:sp>
        <p:sp>
          <p:nvSpPr>
            <p:cNvPr id="30724" name="Text Box 3"/>
            <p:cNvSpPr txBox="1">
              <a:spLocks noChangeArrowheads="1"/>
            </p:cNvSpPr>
            <p:nvPr/>
          </p:nvSpPr>
          <p:spPr bwMode="auto">
            <a:xfrm>
              <a:off x="3416300" y="2173288"/>
              <a:ext cx="5459413" cy="87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Sämtliche Töne wie z.B. Tastentöne, Warnmeldung usw. können abgeschaltet werden.</a:t>
              </a:r>
            </a:p>
          </p:txBody>
        </p:sp>
        <p:sp>
          <p:nvSpPr>
            <p:cNvPr id="118788" name="Text Box 4"/>
            <p:cNvSpPr txBox="1">
              <a:spLocks noChangeArrowheads="1"/>
            </p:cNvSpPr>
            <p:nvPr/>
          </p:nvSpPr>
          <p:spPr bwMode="auto">
            <a:xfrm>
              <a:off x="3487738" y="3716338"/>
              <a:ext cx="5710237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>
                  <a:solidFill>
                    <a:srgbClr val="0000FF"/>
                  </a:solidFill>
                </a:rPr>
                <a:t>Menü – Einstellungen – Töne</a:t>
              </a:r>
            </a:p>
          </p:txBody>
        </p:sp>
      </p:grp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2915816" y="1484784"/>
            <a:ext cx="5904656" cy="3015472"/>
            <a:chOff x="3025017" y="1727249"/>
            <a:chExt cx="5904656" cy="3015472"/>
          </a:xfrm>
        </p:grpSpPr>
        <p:sp>
          <p:nvSpPr>
            <p:cNvPr id="101379" name="Text Box 2"/>
            <p:cNvSpPr txBox="1">
              <a:spLocks noChangeArrowheads="1"/>
            </p:cNvSpPr>
            <p:nvPr/>
          </p:nvSpPr>
          <p:spPr bwMode="auto">
            <a:xfrm>
              <a:off x="3025017" y="1727249"/>
              <a:ext cx="3298825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Audioprofile (K 13):</a:t>
              </a:r>
              <a:endParaRPr lang="de-DE" altLang="de-DE" sz="2000" b="1" dirty="0"/>
            </a:p>
          </p:txBody>
        </p:sp>
        <p:sp>
          <p:nvSpPr>
            <p:cNvPr id="101380" name="Text Box 3"/>
            <p:cNvSpPr txBox="1">
              <a:spLocks noChangeArrowheads="1"/>
            </p:cNvSpPr>
            <p:nvPr/>
          </p:nvSpPr>
          <p:spPr bwMode="auto">
            <a:xfrm>
              <a:off x="3025017" y="2767501"/>
              <a:ext cx="5904656" cy="115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„Standard“		→  LSP-Symbol im Display = grün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„</a:t>
              </a:r>
              <a:r>
                <a:rPr lang="de-DE" altLang="de-DE" sz="2000" dirty="0" err="1" smtClean="0"/>
                <a:t>Indoor</a:t>
              </a:r>
              <a:r>
                <a:rPr lang="de-DE" altLang="de-DE" sz="2000" dirty="0" smtClean="0"/>
                <a:t>“			→  LSP-Symbol im Display = gelb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„Atemschutz“	→  LSP-Symbol im Display = blau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„Head-Set</a:t>
              </a:r>
              <a:r>
                <a:rPr lang="de-DE" altLang="de-DE" sz="2000" dirty="0" smtClean="0"/>
                <a:t>“		→  LSP-Symbol im Display = rot</a:t>
              </a:r>
              <a:endParaRPr lang="de-DE" altLang="de-DE" sz="2000" dirty="0"/>
            </a:p>
          </p:txBody>
        </p:sp>
        <p:sp>
          <p:nvSpPr>
            <p:cNvPr id="118788" name="Text Box 4"/>
            <p:cNvSpPr txBox="1">
              <a:spLocks noChangeArrowheads="1"/>
            </p:cNvSpPr>
            <p:nvPr/>
          </p:nvSpPr>
          <p:spPr bwMode="auto">
            <a:xfrm>
              <a:off x="3025017" y="4388709"/>
              <a:ext cx="5710237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Einstellungen – Audio</a:t>
              </a:r>
            </a:p>
          </p:txBody>
        </p:sp>
      </p:grp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2916000" y="1484784"/>
            <a:ext cx="5904656" cy="3076096"/>
            <a:chOff x="3131840" y="1499004"/>
            <a:chExt cx="5904656" cy="3076096"/>
          </a:xfrm>
        </p:grpSpPr>
        <p:sp>
          <p:nvSpPr>
            <p:cNvPr id="101379" name="Text Box 2"/>
            <p:cNvSpPr txBox="1">
              <a:spLocks noChangeArrowheads="1"/>
            </p:cNvSpPr>
            <p:nvPr/>
          </p:nvSpPr>
          <p:spPr bwMode="auto">
            <a:xfrm>
              <a:off x="3131840" y="1499004"/>
              <a:ext cx="3298825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Audioprofile (P 13):</a:t>
              </a:r>
              <a:endParaRPr lang="de-DE" altLang="de-DE" sz="2000" b="1" dirty="0"/>
            </a:p>
          </p:txBody>
        </p:sp>
        <p:sp>
          <p:nvSpPr>
            <p:cNvPr id="101380" name="Text Box 3"/>
            <p:cNvSpPr txBox="1">
              <a:spLocks noChangeArrowheads="1"/>
            </p:cNvSpPr>
            <p:nvPr/>
          </p:nvSpPr>
          <p:spPr bwMode="auto">
            <a:xfrm>
              <a:off x="3131840" y="2520085"/>
              <a:ext cx="5904656" cy="115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„Standard“		→  LSP-Symbol im Display = grün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„</a:t>
              </a:r>
              <a:r>
                <a:rPr lang="de-DE" altLang="de-DE" sz="2000" dirty="0" err="1" smtClean="0"/>
                <a:t>Indoor</a:t>
              </a:r>
              <a:r>
                <a:rPr lang="de-DE" altLang="de-DE" sz="2000" dirty="0" smtClean="0"/>
                <a:t>“			→  LSP-Symbol im Display = gelb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„</a:t>
              </a:r>
              <a:r>
                <a:rPr lang="de-DE" altLang="de-DE" sz="2000" dirty="0" err="1" smtClean="0"/>
                <a:t>Semi</a:t>
              </a:r>
              <a:r>
                <a:rPr lang="de-DE" altLang="de-DE" sz="2000" dirty="0" smtClean="0"/>
                <a:t> Covert“	→  LSP-Symbol im Display = blau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„Head-Set</a:t>
              </a:r>
              <a:r>
                <a:rPr lang="de-DE" altLang="de-DE" sz="2000" dirty="0" smtClean="0"/>
                <a:t>“		→  LSP-Symbol im Display = rot</a:t>
              </a:r>
              <a:endParaRPr lang="de-DE" altLang="de-DE" sz="2000" dirty="0"/>
            </a:p>
          </p:txBody>
        </p:sp>
        <p:sp>
          <p:nvSpPr>
            <p:cNvPr id="118788" name="Text Box 4"/>
            <p:cNvSpPr txBox="1">
              <a:spLocks noChangeArrowheads="1"/>
            </p:cNvSpPr>
            <p:nvPr/>
          </p:nvSpPr>
          <p:spPr bwMode="auto">
            <a:xfrm>
              <a:off x="3131840" y="4221088"/>
              <a:ext cx="5710237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Einstellungen – Audio</a:t>
              </a:r>
            </a:p>
          </p:txBody>
        </p:sp>
      </p:grp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  <p:extLst>
      <p:ext uri="{BB962C8B-B14F-4D97-AF65-F5344CB8AC3E}">
        <p14:creationId xmlns:p14="http://schemas.microsoft.com/office/powerpoint/2010/main" val="2844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306800"/>
            <a:ext cx="5735048" cy="2950963"/>
            <a:chOff x="3492447" y="1408113"/>
            <a:chExt cx="5735048" cy="2950963"/>
          </a:xfrm>
        </p:grpSpPr>
        <p:sp>
          <p:nvSpPr>
            <p:cNvPr id="31747" name="Text Box 2"/>
            <p:cNvSpPr txBox="1">
              <a:spLocks noChangeArrowheads="1"/>
            </p:cNvSpPr>
            <p:nvPr/>
          </p:nvSpPr>
          <p:spPr bwMode="auto">
            <a:xfrm>
              <a:off x="3517258" y="1408113"/>
              <a:ext cx="3298825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Vibrationsalarm:</a:t>
              </a:r>
            </a:p>
          </p:txBody>
        </p:sp>
        <p:sp>
          <p:nvSpPr>
            <p:cNvPr id="31748" name="Text Box 3"/>
            <p:cNvSpPr txBox="1">
              <a:spLocks noChangeArrowheads="1"/>
            </p:cNvSpPr>
            <p:nvPr/>
          </p:nvSpPr>
          <p:spPr bwMode="auto">
            <a:xfrm>
              <a:off x="3492447" y="2263224"/>
              <a:ext cx="5459413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Eine Anrufsignalisierung und / oder der Eingang einer SDS und / oder das Auslösen eines Notrufes kann durch einen Vibrationsalarm signalisiert werden.</a:t>
              </a:r>
            </a:p>
          </p:txBody>
        </p:sp>
        <p:sp>
          <p:nvSpPr>
            <p:cNvPr id="119812" name="Text Box 4"/>
            <p:cNvSpPr txBox="1">
              <a:spLocks noChangeArrowheads="1"/>
            </p:cNvSpPr>
            <p:nvPr/>
          </p:nvSpPr>
          <p:spPr bwMode="auto">
            <a:xfrm>
              <a:off x="3517258" y="4005064"/>
              <a:ext cx="5710237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Einstellungen – Vibration</a:t>
              </a:r>
            </a:p>
          </p:txBody>
        </p:sp>
      </p:grp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306800"/>
            <a:ext cx="5737225" cy="2778125"/>
            <a:chOff x="3576638" y="1268413"/>
            <a:chExt cx="5737225" cy="2778125"/>
          </a:xfrm>
        </p:grpSpPr>
        <p:sp>
          <p:nvSpPr>
            <p:cNvPr id="32771" name="Text Box 6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38020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Displaybeleuchtung</a:t>
              </a:r>
            </a:p>
          </p:txBody>
        </p:sp>
        <p:sp>
          <p:nvSpPr>
            <p:cNvPr id="32772" name="Text Box 7"/>
            <p:cNvSpPr txBox="1">
              <a:spLocks noChangeArrowheads="1"/>
            </p:cNvSpPr>
            <p:nvPr/>
          </p:nvSpPr>
          <p:spPr bwMode="auto">
            <a:xfrm>
              <a:off x="3576638" y="2173288"/>
              <a:ext cx="5459412" cy="623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Die Displaybeleuchtung kann verändert sowie ein- und </a:t>
              </a:r>
              <a:r>
                <a:rPr lang="de-DE" altLang="de-DE" sz="2000" dirty="0" smtClean="0"/>
                <a:t>ausgeschaltet </a:t>
              </a:r>
              <a:r>
                <a:rPr lang="de-DE" altLang="de-DE" sz="2000" dirty="0"/>
                <a:t>werden durch:</a:t>
              </a: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3603625" y="3422650"/>
              <a:ext cx="5710238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>
                  <a:solidFill>
                    <a:srgbClr val="0000FF"/>
                  </a:solidFill>
                </a:rPr>
                <a:t>Menü – Einstellungen – Anzeige - Beleuchtung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/>
            </a:p>
          </p:txBody>
        </p:sp>
      </p:grpSp>
      <p:sp>
        <p:nvSpPr>
          <p:cNvPr id="32774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306800"/>
            <a:ext cx="5737225" cy="2778125"/>
            <a:chOff x="3576638" y="1268413"/>
            <a:chExt cx="5737225" cy="2778125"/>
          </a:xfrm>
        </p:grpSpPr>
        <p:sp>
          <p:nvSpPr>
            <p:cNvPr id="33795" name="Text Box 6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3802062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Textgröße</a:t>
              </a:r>
            </a:p>
          </p:txBody>
        </p:sp>
        <p:sp>
          <p:nvSpPr>
            <p:cNvPr id="33796" name="Text Box 7"/>
            <p:cNvSpPr txBox="1">
              <a:spLocks noChangeArrowheads="1"/>
            </p:cNvSpPr>
            <p:nvPr/>
          </p:nvSpPr>
          <p:spPr bwMode="auto">
            <a:xfrm>
              <a:off x="3576638" y="2173288"/>
              <a:ext cx="5459412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 Textgröße kann verändert werden durch:</a:t>
              </a: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3603625" y="3422650"/>
              <a:ext cx="5710238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>
                  <a:solidFill>
                    <a:srgbClr val="0000FF"/>
                  </a:solidFill>
                </a:rPr>
                <a:t>Menü – Einstellungen – Anzeige - Textgröße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/>
            </a:p>
          </p:txBody>
        </p:sp>
      </p:grpSp>
      <p:sp>
        <p:nvSpPr>
          <p:cNvPr id="33798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306800"/>
            <a:ext cx="5737225" cy="2778125"/>
            <a:chOff x="3576638" y="1268413"/>
            <a:chExt cx="5737225" cy="2778125"/>
          </a:xfrm>
        </p:grpSpPr>
        <p:sp>
          <p:nvSpPr>
            <p:cNvPr id="34819" name="Text Box 6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3802062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Zeit und Datum</a:t>
              </a:r>
            </a:p>
          </p:txBody>
        </p:sp>
        <p:sp>
          <p:nvSpPr>
            <p:cNvPr id="34820" name="Text Box 7"/>
            <p:cNvSpPr txBox="1">
              <a:spLocks noChangeArrowheads="1"/>
            </p:cNvSpPr>
            <p:nvPr/>
          </p:nvSpPr>
          <p:spPr bwMode="auto">
            <a:xfrm>
              <a:off x="3576638" y="2173288"/>
              <a:ext cx="5459412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 Zeiteinstellung, -abweichung und das Datum kann verändert werden durch:</a:t>
              </a: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3603625" y="3422650"/>
              <a:ext cx="5710238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>
                  <a:solidFill>
                    <a:srgbClr val="0000FF"/>
                  </a:solidFill>
                </a:rPr>
                <a:t>Menü – Einstellungen – Zeit &amp; Datum –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>
                  <a:solidFill>
                    <a:srgbClr val="0000FF"/>
                  </a:solidFill>
                </a:rPr>
                <a:t>Einstellungen</a:t>
              </a:r>
              <a:endParaRPr lang="de-DE" altLang="de-DE" sz="2000"/>
            </a:p>
          </p:txBody>
        </p:sp>
      </p:grpSp>
      <p:sp>
        <p:nvSpPr>
          <p:cNvPr id="34822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dirty="0"/>
              <a:t>Änderungen zur Version Juni </a:t>
            </a:r>
            <a:r>
              <a:rPr lang="de-DE" altLang="de-DE" sz="2400" dirty="0" smtClean="0"/>
              <a:t>2013 </a:t>
            </a:r>
            <a:endParaRPr lang="de-DE" altLang="de-DE" sz="2400" dirty="0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1052736"/>
            <a:ext cx="9144000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07 = Handfunkgerät MTP830 </a:t>
            </a:r>
            <a:r>
              <a:rPr lang="de-DE" altLang="de-DE" dirty="0" err="1" smtClean="0"/>
              <a:t>FuG</a:t>
            </a:r>
            <a:r>
              <a:rPr lang="de-DE" altLang="de-DE" dirty="0" smtClean="0"/>
              <a:t> eingefügt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11 = veränderte Tastenbelegung (Taste unter PTT)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12 = gesonderte Tastenbelegung MTP850EX/810EX und MTP830 eingefügt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17 = veränderte Tastenbelegung (Taste unter PTT)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24 = veränderte Audioprofile K 13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25 = veränderte Audioprofile P 13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31 = „TXI“ gegen „Kein Senden“ ersetzt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32 = Folie „Zubehöreinstellungen“ eingefügt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33 = Folie „Tastenbelegung“ eingefügt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40 = veränderte Menüführung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41 = Veränderung beim Absetzen einer Statusmitteilung (kein Status an wählbares Ziel)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42 = Veränderung „Status 8“ und „#“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8778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3848" y="1381960"/>
            <a:ext cx="5567362" cy="4122656"/>
            <a:chOff x="3576638" y="1268413"/>
            <a:chExt cx="5567362" cy="4122656"/>
          </a:xfrm>
        </p:grpSpPr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3582988" y="3357563"/>
              <a:ext cx="5561012" cy="203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„Option“ </a:t>
              </a:r>
              <a:r>
                <a:rPr lang="de-DE" altLang="de-DE" sz="2000" dirty="0"/>
                <a:t> </a:t>
              </a:r>
              <a:r>
                <a:rPr lang="de-DE" altLang="de-DE" sz="2000" dirty="0" smtClean="0"/>
                <a:t>drücken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 smtClean="0">
                  <a:solidFill>
                    <a:srgbClr val="FF0000"/>
                  </a:solidFill>
                </a:rPr>
                <a:t>oder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0000FF"/>
                  </a:solidFill>
                </a:rPr>
                <a:t># Taste</a:t>
              </a:r>
              <a:r>
                <a:rPr lang="de-DE" altLang="de-DE" sz="2000" dirty="0"/>
                <a:t> drücken (kommunale Programmierung</a:t>
              </a:r>
              <a:r>
                <a:rPr lang="de-DE" altLang="de-DE" sz="2000" dirty="0" smtClean="0"/>
                <a:t>)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 smtClean="0">
                  <a:solidFill>
                    <a:srgbClr val="FF0000"/>
                  </a:solidFill>
                </a:rPr>
                <a:t>oder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Mehr - Netze</a:t>
              </a:r>
            </a:p>
          </p:txBody>
        </p:sp>
        <p:sp>
          <p:nvSpPr>
            <p:cNvPr id="35844" name="Text Box 13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38020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Umschalten TMO / DMO</a:t>
              </a:r>
            </a:p>
          </p:txBody>
        </p:sp>
        <p:sp>
          <p:nvSpPr>
            <p:cNvPr id="35845" name="Text Box 14"/>
            <p:cNvSpPr txBox="1">
              <a:spLocks noChangeArrowheads="1"/>
            </p:cNvSpPr>
            <p:nvPr/>
          </p:nvSpPr>
          <p:spPr bwMode="auto">
            <a:xfrm>
              <a:off x="3576638" y="1990725"/>
              <a:ext cx="5459412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Der Wechsel der Betriebsart kann auf verschiedene Arten durchgeführt werden:</a:t>
              </a:r>
            </a:p>
          </p:txBody>
        </p:sp>
      </p:grp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21888" y="1306800"/>
            <a:ext cx="5710237" cy="4256415"/>
            <a:chOff x="3433763" y="1268413"/>
            <a:chExt cx="5710237" cy="4256415"/>
          </a:xfrm>
        </p:grpSpPr>
        <p:sp>
          <p:nvSpPr>
            <p:cNvPr id="36867" name="Text Box 7"/>
            <p:cNvSpPr txBox="1">
              <a:spLocks noChangeArrowheads="1"/>
            </p:cNvSpPr>
            <p:nvPr/>
          </p:nvSpPr>
          <p:spPr bwMode="auto">
            <a:xfrm>
              <a:off x="3433763" y="1268413"/>
              <a:ext cx="3082925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Übertragungssperre:</a:t>
              </a:r>
            </a:p>
          </p:txBody>
        </p:sp>
        <p:sp>
          <p:nvSpPr>
            <p:cNvPr id="36868" name="Text Box 8"/>
            <p:cNvSpPr txBox="1">
              <a:spLocks noChangeArrowheads="1"/>
            </p:cNvSpPr>
            <p:nvPr/>
          </p:nvSpPr>
          <p:spPr bwMode="auto">
            <a:xfrm>
              <a:off x="3433763" y="1841500"/>
              <a:ext cx="5459412" cy="300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Wenn die Übertragungssperre aktiv ist, sendet das Funkgerät keine Signale an das Netz.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Es können nur Gespräche, Status- und Kurzmitteilungen empfangen werden.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Wird die Notruftaste gedrückt, wird die Übertragungssperre automatisch deaktiviert</a:t>
              </a:r>
              <a:r>
                <a:rPr lang="de-DE" altLang="de-DE" sz="2000" dirty="0" smtClean="0"/>
                <a:t>.</a:t>
              </a:r>
              <a:br>
                <a:rPr lang="de-DE" altLang="de-DE" sz="2000" dirty="0" smtClean="0"/>
              </a:b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Die LED-Statusanzeige leuchtet orange</a:t>
              </a:r>
            </a:p>
          </p:txBody>
        </p:sp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3433763" y="5165626"/>
              <a:ext cx="5710237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Mehr – Netze –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Kein Senden</a:t>
              </a:r>
              <a:endParaRPr lang="de-DE" altLang="de-DE" sz="20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306800"/>
            <a:ext cx="5710237" cy="4842313"/>
            <a:chOff x="3342403" y="1205279"/>
            <a:chExt cx="5710237" cy="4842313"/>
          </a:xfrm>
        </p:grpSpPr>
        <p:sp>
          <p:nvSpPr>
            <p:cNvPr id="36867" name="Text Box 7"/>
            <p:cNvSpPr txBox="1">
              <a:spLocks noChangeArrowheads="1"/>
            </p:cNvSpPr>
            <p:nvPr/>
          </p:nvSpPr>
          <p:spPr bwMode="auto">
            <a:xfrm>
              <a:off x="3343274" y="1205279"/>
              <a:ext cx="3082925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Zubehöreinstellung:</a:t>
              </a:r>
              <a:endParaRPr lang="de-DE" altLang="de-DE" sz="2000" b="1" dirty="0"/>
            </a:p>
          </p:txBody>
        </p:sp>
        <p:sp>
          <p:nvSpPr>
            <p:cNvPr id="36868" name="Text Box 8"/>
            <p:cNvSpPr txBox="1">
              <a:spLocks noChangeArrowheads="1"/>
            </p:cNvSpPr>
            <p:nvPr/>
          </p:nvSpPr>
          <p:spPr bwMode="auto">
            <a:xfrm>
              <a:off x="3342403" y="1695375"/>
              <a:ext cx="5459412" cy="221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Beim Anschluss von Zubehör wird unterschieden zwischen Motorola-spezifischem und nicht spezifischem Zubehör. Das Motorola-spezifische Zubehör wird geräteseitig erkannt; manuelle Einstellungen sind </a:t>
              </a:r>
              <a:r>
                <a:rPr lang="de-DE" altLang="de-DE" sz="2000" u="sng" dirty="0" smtClean="0"/>
                <a:t>nicht</a:t>
              </a:r>
              <a:r>
                <a:rPr lang="de-DE" altLang="de-DE" sz="2000" dirty="0" smtClean="0"/>
                <a:t> erforderlich. Bei nicht spezifischem Zubehör ist folgende Vorgehensweise zu beachten:</a:t>
              </a:r>
              <a:endParaRPr lang="de-DE" altLang="de-DE" sz="2000" dirty="0"/>
            </a:p>
          </p:txBody>
        </p:sp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3342403" y="4100263"/>
              <a:ext cx="5710237" cy="1947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Einstellungen – Zubehöreinst. </a:t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endParaRPr lang="de-DE" altLang="de-DE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An dieser Stelle ist die</a:t>
              </a:r>
              <a:r>
                <a:rPr lang="de-DE" altLang="de-DE" sz="2000" dirty="0"/>
                <a:t> </a:t>
              </a:r>
              <a:r>
                <a:rPr lang="de-DE" altLang="de-DE" sz="2000" dirty="0" smtClean="0"/>
                <a:t>Zubehörauswahl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entsprechend der vorherigen Displayanzeige zu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treffen: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CORE – RSM/PHF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Sonst RSM/PHF</a:t>
              </a:r>
              <a:endParaRPr lang="de-DE" altLang="de-DE" sz="2000" dirty="0"/>
            </a:p>
          </p:txBody>
        </p:sp>
      </p:grpSp>
      <p:sp>
        <p:nvSpPr>
          <p:cNvPr id="36870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  <p:extLst>
      <p:ext uri="{BB962C8B-B14F-4D97-AF65-F5344CB8AC3E}">
        <p14:creationId xmlns:p14="http://schemas.microsoft.com/office/powerpoint/2010/main" val="4230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266701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544616" cy="4117094"/>
            <a:chOff x="2908316" y="1186105"/>
            <a:chExt cx="5544616" cy="4117094"/>
          </a:xfrm>
        </p:grpSpPr>
        <p:sp>
          <p:nvSpPr>
            <p:cNvPr id="46083" name="Text Box 2"/>
            <p:cNvSpPr txBox="1">
              <a:spLocks noChangeArrowheads="1"/>
            </p:cNvSpPr>
            <p:nvPr/>
          </p:nvSpPr>
          <p:spPr bwMode="auto">
            <a:xfrm>
              <a:off x="2909187" y="1186105"/>
              <a:ext cx="5119197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Tastenbelegung</a:t>
              </a:r>
              <a:endParaRPr lang="de-DE" altLang="de-DE" sz="2000" b="1" dirty="0"/>
            </a:p>
          </p:txBody>
        </p:sp>
        <p:sp>
          <p:nvSpPr>
            <p:cNvPr id="46085" name="Text Box 7"/>
            <p:cNvSpPr txBox="1">
              <a:spLocks noChangeArrowheads="1"/>
            </p:cNvSpPr>
            <p:nvPr/>
          </p:nvSpPr>
          <p:spPr bwMode="auto">
            <a:xfrm>
              <a:off x="2908316" y="2133100"/>
              <a:ext cx="5544616" cy="317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1 </a:t>
              </a:r>
              <a:r>
                <a:rPr lang="de-DE" altLang="de-DE" sz="2000" dirty="0"/>
                <a:t>= </a:t>
              </a:r>
              <a:r>
                <a:rPr lang="de-DE" altLang="de-DE" sz="2000" dirty="0" smtClean="0"/>
                <a:t>Meine Infos</a:t>
              </a:r>
              <a:endParaRPr lang="de-DE" altLang="de-DE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2 </a:t>
              </a:r>
              <a:r>
                <a:rPr lang="de-DE" altLang="de-DE" sz="2000" dirty="0"/>
                <a:t>= </a:t>
              </a:r>
              <a:r>
                <a:rPr lang="de-DE" altLang="de-DE" sz="2000" dirty="0" smtClean="0"/>
                <a:t>GPS Position</a:t>
              </a:r>
              <a:endParaRPr lang="de-DE" altLang="de-DE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3 </a:t>
              </a:r>
              <a:r>
                <a:rPr lang="de-DE" altLang="de-DE" sz="2000" dirty="0"/>
                <a:t>= </a:t>
              </a:r>
              <a:r>
                <a:rPr lang="de-DE" altLang="de-DE" sz="2000" dirty="0" smtClean="0"/>
                <a:t>Status</a:t>
              </a:r>
              <a:endParaRPr lang="de-DE" altLang="de-DE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4 = Netze</a:t>
              </a:r>
              <a:endParaRPr lang="de-DE" altLang="de-DE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5 </a:t>
              </a:r>
              <a:r>
                <a:rPr lang="de-DE" altLang="de-DE" sz="2000" dirty="0"/>
                <a:t>= </a:t>
              </a:r>
              <a:r>
                <a:rPr lang="de-DE" altLang="de-DE" sz="2000" dirty="0" smtClean="0"/>
                <a:t>Audioprofil</a:t>
              </a:r>
              <a:endParaRPr lang="de-DE" altLang="de-DE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7 </a:t>
              </a:r>
              <a:r>
                <a:rPr lang="de-DE" altLang="de-DE" sz="2000" dirty="0"/>
                <a:t>= </a:t>
              </a:r>
              <a:r>
                <a:rPr lang="de-DE" altLang="de-DE" sz="2000" dirty="0" smtClean="0"/>
                <a:t>Verschlüsselung deaktiviert</a:t>
              </a:r>
              <a:endParaRPr lang="de-DE" altLang="de-DE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2000" dirty="0" smtClean="0"/>
                <a:t>Menü und Ziffer 9 </a:t>
              </a:r>
              <a:r>
                <a:rPr lang="de-DE" altLang="de-DE" sz="2000" dirty="0"/>
                <a:t>= </a:t>
              </a:r>
              <a:r>
                <a:rPr lang="de-DE" altLang="de-DE" sz="2000" dirty="0" smtClean="0"/>
                <a:t>Verschlüsselung aktiviert</a:t>
              </a:r>
              <a:endParaRPr lang="de-DE" alt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189163"/>
            <a:ext cx="1500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33525"/>
            <a:ext cx="10985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43050"/>
            <a:ext cx="10985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28775"/>
            <a:ext cx="10985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49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Gruppenruf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95325" y="3900488"/>
            <a:ext cx="844867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Alle Teilnehmer befinden sich in der gleichen Gruppe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Drücken der </a:t>
            </a:r>
            <a:r>
              <a:rPr lang="de-DE" altLang="de-DE" sz="2000" dirty="0" smtClean="0"/>
              <a:t>Sendetaste</a:t>
            </a:r>
            <a:endParaRPr lang="de-DE" altLang="de-DE" sz="2000" dirty="0"/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mehreren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Wechselsprechen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Sperrung der Sendetasten bei den Empfängern</a:t>
            </a:r>
          </a:p>
        </p:txBody>
      </p:sp>
      <p:grpSp>
        <p:nvGrpSpPr>
          <p:cNvPr id="37896" name="Group 52"/>
          <p:cNvGrpSpPr>
            <a:grpSpLocks noChangeAspect="1"/>
          </p:cNvGrpSpPr>
          <p:nvPr/>
        </p:nvGrpSpPr>
        <p:grpSpPr bwMode="auto">
          <a:xfrm>
            <a:off x="3713163" y="1101725"/>
            <a:ext cx="573087" cy="1825625"/>
            <a:chOff x="4513" y="799"/>
            <a:chExt cx="817" cy="2903"/>
          </a:xfrm>
        </p:grpSpPr>
        <p:grpSp>
          <p:nvGrpSpPr>
            <p:cNvPr id="37906" name="Group 53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7910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7911" name="Oval 55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7912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7913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7907" name="AutoShape 58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7908" name="AutoShape 59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7909" name="Rectangle 60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7897" name="Text Box 102"/>
          <p:cNvSpPr txBox="1">
            <a:spLocks noChangeArrowheads="1"/>
          </p:cNvSpPr>
          <p:nvPr/>
        </p:nvSpPr>
        <p:spPr bwMode="auto">
          <a:xfrm>
            <a:off x="4202113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A</a:t>
            </a:r>
          </a:p>
        </p:txBody>
      </p:sp>
      <p:sp>
        <p:nvSpPr>
          <p:cNvPr id="37898" name="Text Box 145"/>
          <p:cNvSpPr txBox="1">
            <a:spLocks noChangeArrowheads="1"/>
          </p:cNvSpPr>
          <p:nvPr/>
        </p:nvSpPr>
        <p:spPr bwMode="auto">
          <a:xfrm>
            <a:off x="7235825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C</a:t>
            </a:r>
          </a:p>
        </p:txBody>
      </p:sp>
      <p:sp>
        <p:nvSpPr>
          <p:cNvPr id="37899" name="Text Box 188"/>
          <p:cNvSpPr txBox="1">
            <a:spLocks noChangeArrowheads="1"/>
          </p:cNvSpPr>
          <p:nvPr/>
        </p:nvSpPr>
        <p:spPr bwMode="auto">
          <a:xfrm>
            <a:off x="5622925" y="3073400"/>
            <a:ext cx="1643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B</a:t>
            </a:r>
          </a:p>
        </p:txBody>
      </p:sp>
      <p:sp>
        <p:nvSpPr>
          <p:cNvPr id="37900" name="Line 189"/>
          <p:cNvSpPr>
            <a:spLocks noChangeShapeType="1"/>
          </p:cNvSpPr>
          <p:nvPr/>
        </p:nvSpPr>
        <p:spPr bwMode="auto">
          <a:xfrm flipV="1">
            <a:off x="2563813" y="1152525"/>
            <a:ext cx="1116012" cy="619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7901" name="Line 190"/>
          <p:cNvSpPr>
            <a:spLocks noChangeShapeType="1"/>
          </p:cNvSpPr>
          <p:nvPr/>
        </p:nvSpPr>
        <p:spPr bwMode="auto">
          <a:xfrm>
            <a:off x="4214813" y="1204913"/>
            <a:ext cx="3844925" cy="600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7902" name="Line 191"/>
          <p:cNvSpPr>
            <a:spLocks noChangeShapeType="1"/>
          </p:cNvSpPr>
          <p:nvPr/>
        </p:nvSpPr>
        <p:spPr bwMode="auto">
          <a:xfrm>
            <a:off x="4205288" y="1298575"/>
            <a:ext cx="1998662" cy="588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7903" name="Line 192"/>
          <p:cNvSpPr>
            <a:spLocks noChangeShapeType="1"/>
          </p:cNvSpPr>
          <p:nvPr/>
        </p:nvSpPr>
        <p:spPr bwMode="auto">
          <a:xfrm>
            <a:off x="4171950" y="1335088"/>
            <a:ext cx="568325" cy="663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7904" name="Text Box 235"/>
          <p:cNvSpPr txBox="1">
            <a:spLocks noChangeArrowheads="1"/>
          </p:cNvSpPr>
          <p:nvPr/>
        </p:nvSpPr>
        <p:spPr bwMode="auto">
          <a:xfrm>
            <a:off x="1562100" y="3128963"/>
            <a:ext cx="1641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Sender</a:t>
            </a:r>
          </a:p>
        </p:txBody>
      </p:sp>
      <p:sp>
        <p:nvSpPr>
          <p:cNvPr id="37905" name="Text Box 24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781175"/>
            <a:ext cx="10985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82763"/>
            <a:ext cx="109696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Direktruf (Halbduplex)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5325" y="3525838"/>
            <a:ext cx="844867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Eingabe der ISSI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 smtClean="0"/>
              <a:t>Sendetaste</a:t>
            </a:r>
            <a:endParaRPr lang="de-DE" altLang="de-DE" sz="2000" dirty="0"/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zwei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andere Teilnehmer in der aktuell gewählten Gruppe können nicht mithören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Wechselsprechen</a:t>
            </a:r>
          </a:p>
        </p:txBody>
      </p:sp>
      <p:grpSp>
        <p:nvGrpSpPr>
          <p:cNvPr id="38918" name="Group 88"/>
          <p:cNvGrpSpPr>
            <a:grpSpLocks noChangeAspect="1"/>
          </p:cNvGrpSpPr>
          <p:nvPr/>
        </p:nvGrpSpPr>
        <p:grpSpPr bwMode="auto">
          <a:xfrm>
            <a:off x="4611688" y="1095375"/>
            <a:ext cx="642937" cy="2281238"/>
            <a:chOff x="4513" y="799"/>
            <a:chExt cx="817" cy="2903"/>
          </a:xfrm>
        </p:grpSpPr>
        <p:grpSp>
          <p:nvGrpSpPr>
            <p:cNvPr id="38929" name="Group 89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8933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4" name="Oval 91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5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6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930" name="AutoShape 94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1" name="AutoShape 95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2" name="Rectangle 96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919" name="AutoShape 97"/>
          <p:cNvSpPr>
            <a:spLocks noChangeArrowheads="1"/>
          </p:cNvSpPr>
          <p:nvPr/>
        </p:nvSpPr>
        <p:spPr bwMode="auto">
          <a:xfrm>
            <a:off x="2555875" y="2544763"/>
            <a:ext cx="1889125" cy="792162"/>
          </a:xfrm>
          <a:prstGeom prst="wedgeRoundRectCallout">
            <a:avLst>
              <a:gd name="adj1" fmla="val -70421"/>
              <a:gd name="adj2" fmla="val -39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chemeClr val="bg2"/>
                </a:solidFill>
              </a:rPr>
              <a:t>ISSI 01234567</a:t>
            </a:r>
          </a:p>
        </p:txBody>
      </p:sp>
      <p:grpSp>
        <p:nvGrpSpPr>
          <p:cNvPr id="38920" name="Group 152"/>
          <p:cNvGrpSpPr>
            <a:grpSpLocks/>
          </p:cNvGrpSpPr>
          <p:nvPr/>
        </p:nvGrpSpPr>
        <p:grpSpPr bwMode="auto">
          <a:xfrm>
            <a:off x="5081588" y="1239838"/>
            <a:ext cx="2293937" cy="677862"/>
            <a:chOff x="3201" y="781"/>
            <a:chExt cx="1445" cy="427"/>
          </a:xfrm>
        </p:grpSpPr>
        <p:sp>
          <p:nvSpPr>
            <p:cNvPr id="38926" name="Line 140"/>
            <p:cNvSpPr>
              <a:spLocks noChangeShapeType="1"/>
            </p:cNvSpPr>
            <p:nvPr/>
          </p:nvSpPr>
          <p:spPr bwMode="auto">
            <a:xfrm rot="21245434" flipV="1">
              <a:off x="3201" y="801"/>
              <a:ext cx="704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7" name="Line 141"/>
            <p:cNvSpPr>
              <a:spLocks noChangeShapeType="1"/>
            </p:cNvSpPr>
            <p:nvPr/>
          </p:nvSpPr>
          <p:spPr bwMode="auto">
            <a:xfrm rot="21245434" flipH="1">
              <a:off x="3589" y="781"/>
              <a:ext cx="320" cy="1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8" name="Line 142"/>
            <p:cNvSpPr>
              <a:spLocks noChangeShapeType="1"/>
            </p:cNvSpPr>
            <p:nvPr/>
          </p:nvSpPr>
          <p:spPr bwMode="auto">
            <a:xfrm rot="-354566">
              <a:off x="3610" y="926"/>
              <a:ext cx="1036" cy="2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921" name="Group 153"/>
          <p:cNvGrpSpPr>
            <a:grpSpLocks/>
          </p:cNvGrpSpPr>
          <p:nvPr/>
        </p:nvGrpSpPr>
        <p:grpSpPr bwMode="auto">
          <a:xfrm>
            <a:off x="2130425" y="1663700"/>
            <a:ext cx="2595563" cy="588963"/>
            <a:chOff x="1342" y="1048"/>
            <a:chExt cx="1635" cy="371"/>
          </a:xfrm>
        </p:grpSpPr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 rot="-1094903">
              <a:off x="1342" y="1048"/>
              <a:ext cx="767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4" name="Line 147"/>
            <p:cNvSpPr>
              <a:spLocks noChangeShapeType="1"/>
            </p:cNvSpPr>
            <p:nvPr/>
          </p:nvSpPr>
          <p:spPr bwMode="auto">
            <a:xfrm rot="20505097" flipH="1">
              <a:off x="1867" y="1059"/>
              <a:ext cx="302" cy="3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5" name="Line 148"/>
            <p:cNvSpPr>
              <a:spLocks noChangeShapeType="1"/>
            </p:cNvSpPr>
            <p:nvPr/>
          </p:nvSpPr>
          <p:spPr bwMode="auto">
            <a:xfrm rot="20505097" flipV="1">
              <a:off x="1890" y="1199"/>
              <a:ext cx="1087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922" name="Text Box 15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207600" y="1316325"/>
            <a:ext cx="5710237" cy="4759867"/>
            <a:chOff x="3363913" y="1277938"/>
            <a:chExt cx="5710237" cy="4759867"/>
          </a:xfrm>
        </p:grpSpPr>
        <p:sp>
          <p:nvSpPr>
            <p:cNvPr id="114690" name="Text Box 2"/>
            <p:cNvSpPr txBox="1">
              <a:spLocks noChangeArrowheads="1"/>
            </p:cNvSpPr>
            <p:nvPr/>
          </p:nvSpPr>
          <p:spPr bwMode="auto">
            <a:xfrm>
              <a:off x="3363913" y="2924175"/>
              <a:ext cx="5710237" cy="146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Navigationsknopf 1x </a:t>
              </a:r>
              <a:r>
                <a:rPr lang="de-DE" altLang="de-DE" sz="2000" dirty="0"/>
                <a:t>drücken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Drehen des Navigationsknopf  links/rechts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Sendetaste</a:t>
              </a:r>
              <a:r>
                <a:rPr lang="de-DE" altLang="de-DE" sz="2000" dirty="0" smtClean="0"/>
                <a:t> </a:t>
              </a:r>
              <a:r>
                <a:rPr lang="de-DE" altLang="de-DE" sz="2000" dirty="0"/>
                <a:t>drücken oder ca. 5 Sekunden warten</a:t>
              </a:r>
            </a:p>
          </p:txBody>
        </p:sp>
        <p:sp>
          <p:nvSpPr>
            <p:cNvPr id="40964" name="Text Box 3"/>
            <p:cNvSpPr txBox="1">
              <a:spLocks noChangeArrowheads="1"/>
            </p:cNvSpPr>
            <p:nvPr/>
          </p:nvSpPr>
          <p:spPr bwMode="auto">
            <a:xfrm>
              <a:off x="3363913" y="1277938"/>
              <a:ext cx="4164012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Wechsel der Gesprächsgruppe (Variante 1)</a:t>
              </a:r>
            </a:p>
          </p:txBody>
        </p:sp>
        <p:sp>
          <p:nvSpPr>
            <p:cNvPr id="40966" name="Text Box 8"/>
            <p:cNvSpPr txBox="1">
              <a:spLocks noChangeArrowheads="1"/>
            </p:cNvSpPr>
            <p:nvPr/>
          </p:nvSpPr>
          <p:spPr bwMode="auto">
            <a:xfrm>
              <a:off x="3398610" y="1931194"/>
              <a:ext cx="5459412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Innerhalb eines Gruppenordners kann die Gesprächsgruppe wie folgt gewechselt werden:</a:t>
              </a:r>
            </a:p>
          </p:txBody>
        </p:sp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3363913" y="4576763"/>
              <a:ext cx="5710237" cy="146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>
                  <a:solidFill>
                    <a:srgbClr val="FF0000"/>
                  </a:solidFill>
                </a:rPr>
                <a:t>oder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mit </a:t>
              </a:r>
              <a:r>
                <a:rPr lang="de-DE" altLang="de-DE" sz="2000" dirty="0">
                  <a:solidFill>
                    <a:srgbClr val="0000FF"/>
                  </a:solidFill>
                </a:rPr>
                <a:t>Navigationstaste</a:t>
              </a:r>
              <a:r>
                <a:rPr lang="de-DE" altLang="de-DE" sz="2000" dirty="0"/>
                <a:t> ◄► auswählen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Sendetaste</a:t>
              </a:r>
              <a:r>
                <a:rPr lang="de-DE" altLang="de-DE" sz="2000" dirty="0" smtClean="0"/>
                <a:t> </a:t>
              </a:r>
              <a:r>
                <a:rPr lang="de-DE" altLang="de-DE" sz="2000" dirty="0"/>
                <a:t>drücken oder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Kontexttaste</a:t>
              </a:r>
              <a:r>
                <a:rPr lang="de-DE" altLang="de-DE" sz="2000" dirty="0"/>
                <a:t> „wählen“ Auswahl bestätigen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710238" cy="3781291"/>
            <a:chOff x="3352800" y="1301902"/>
            <a:chExt cx="5710238" cy="3781291"/>
          </a:xfrm>
        </p:grpSpPr>
        <p:sp>
          <p:nvSpPr>
            <p:cNvPr id="114690" name="Text Box 2"/>
            <p:cNvSpPr txBox="1">
              <a:spLocks noChangeArrowheads="1"/>
            </p:cNvSpPr>
            <p:nvPr/>
          </p:nvSpPr>
          <p:spPr bwMode="auto">
            <a:xfrm>
              <a:off x="3352800" y="3203575"/>
              <a:ext cx="5710238" cy="1879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„Option“ 1x </a:t>
              </a:r>
              <a:r>
                <a:rPr lang="de-DE" altLang="de-DE" sz="2000" dirty="0" smtClean="0"/>
                <a:t>drücken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Ordner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</a:t>
              </a:r>
              <a:r>
                <a:rPr lang="de-DE" altLang="de-DE" sz="2000" dirty="0" err="1">
                  <a:solidFill>
                    <a:srgbClr val="0000FF"/>
                  </a:solidFill>
                </a:rPr>
                <a:t>Grp</a:t>
              </a:r>
              <a:r>
                <a:rPr lang="de-DE" altLang="de-DE" sz="2000" dirty="0">
                  <a:solidFill>
                    <a:srgbClr val="0000FF"/>
                  </a:solidFill>
                </a:rPr>
                <a:t> nach Ord.“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wählen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mit </a:t>
              </a:r>
              <a:r>
                <a:rPr lang="de-DE" altLang="de-DE" sz="2000" dirty="0">
                  <a:solidFill>
                    <a:srgbClr val="0000FF"/>
                  </a:solidFill>
                </a:rPr>
                <a:t>Navigationstasten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hoch/runter</a:t>
              </a:r>
              <a:r>
                <a:rPr lang="de-DE" altLang="de-DE" sz="2000" dirty="0">
                  <a:solidFill>
                    <a:srgbClr val="0000FF"/>
                  </a:solidFill>
                </a:rPr>
                <a:t/>
              </a:r>
              <a:br>
                <a:rPr lang="de-DE" altLang="de-DE" sz="2000" dirty="0">
                  <a:solidFill>
                    <a:srgbClr val="0000FF"/>
                  </a:solidFill>
                </a:rPr>
              </a:br>
              <a:r>
                <a:rPr lang="de-DE" altLang="de-DE" sz="2000" dirty="0"/>
                <a:t>Gruppenordner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wählen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AutoNum type="arabicParenR"/>
              </a:pPr>
              <a:endParaRPr lang="de-DE" altLang="de-DE" sz="2000" dirty="0"/>
            </a:p>
          </p:txBody>
        </p:sp>
        <p:sp>
          <p:nvSpPr>
            <p:cNvPr id="41988" name="Text Box 3"/>
            <p:cNvSpPr txBox="1">
              <a:spLocks noChangeArrowheads="1"/>
            </p:cNvSpPr>
            <p:nvPr/>
          </p:nvSpPr>
          <p:spPr bwMode="auto">
            <a:xfrm>
              <a:off x="3352800" y="1301902"/>
              <a:ext cx="4164012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Wechsel der Gesprächsgruppe (Variante 2)</a:t>
              </a:r>
            </a:p>
          </p:txBody>
        </p:sp>
        <p:sp>
          <p:nvSpPr>
            <p:cNvPr id="41990" name="Text Box 8"/>
            <p:cNvSpPr txBox="1">
              <a:spLocks noChangeArrowheads="1"/>
            </p:cNvSpPr>
            <p:nvPr/>
          </p:nvSpPr>
          <p:spPr bwMode="auto">
            <a:xfrm>
              <a:off x="3363558" y="2025650"/>
              <a:ext cx="5459412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Innerhalb eines Gruppenordners kann die Gesprächsgruppe wie folgt gewechselt werden: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710238" cy="3780649"/>
            <a:chOff x="3352800" y="1302544"/>
            <a:chExt cx="5710238" cy="3780649"/>
          </a:xfrm>
        </p:grpSpPr>
        <p:sp>
          <p:nvSpPr>
            <p:cNvPr id="114690" name="Text Box 2"/>
            <p:cNvSpPr txBox="1">
              <a:spLocks noChangeArrowheads="1"/>
            </p:cNvSpPr>
            <p:nvPr/>
          </p:nvSpPr>
          <p:spPr bwMode="auto">
            <a:xfrm>
              <a:off x="3352800" y="3203575"/>
              <a:ext cx="5710238" cy="1879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„Option“ 1x </a:t>
              </a:r>
              <a:r>
                <a:rPr lang="de-DE" altLang="de-DE" sz="2000" dirty="0" smtClean="0"/>
                <a:t>drücken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Ordner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</a:t>
              </a:r>
              <a:r>
                <a:rPr lang="de-DE" altLang="de-DE" sz="2000" dirty="0" err="1">
                  <a:solidFill>
                    <a:srgbClr val="0000FF"/>
                  </a:solidFill>
                </a:rPr>
                <a:t>Grp</a:t>
              </a:r>
              <a:r>
                <a:rPr lang="de-DE" altLang="de-DE" sz="2000" dirty="0">
                  <a:solidFill>
                    <a:srgbClr val="0000FF"/>
                  </a:solidFill>
                </a:rPr>
                <a:t> n. ABC“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wählen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mit </a:t>
              </a:r>
              <a:r>
                <a:rPr lang="de-DE" altLang="de-DE" sz="2000" dirty="0">
                  <a:solidFill>
                    <a:srgbClr val="0000FF"/>
                  </a:solidFill>
                </a:rPr>
                <a:t>Navigationstasten hoch/runter</a:t>
              </a:r>
              <a:r>
                <a:rPr lang="de-DE" altLang="de-DE" sz="2000" dirty="0"/>
                <a:t> </a:t>
              </a:r>
              <a:r>
                <a:rPr lang="de-DE" altLang="de-DE" sz="2000" dirty="0">
                  <a:solidFill>
                    <a:srgbClr val="0000FF"/>
                  </a:solidFill>
                </a:rPr>
                <a:t>Gesprächsgruppe wählen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AutoNum type="arabicParenR"/>
              </a:pPr>
              <a:endParaRPr lang="de-DE" altLang="de-DE" sz="2000" dirty="0"/>
            </a:p>
          </p:txBody>
        </p:sp>
        <p:sp>
          <p:nvSpPr>
            <p:cNvPr id="43012" name="Text Box 3"/>
            <p:cNvSpPr txBox="1">
              <a:spLocks noChangeArrowheads="1"/>
            </p:cNvSpPr>
            <p:nvPr/>
          </p:nvSpPr>
          <p:spPr bwMode="auto">
            <a:xfrm>
              <a:off x="3352800" y="1302544"/>
              <a:ext cx="4164012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Wechsel der Gesprächsgruppe (Variante 3)</a:t>
              </a:r>
            </a:p>
          </p:txBody>
        </p:sp>
        <p:sp>
          <p:nvSpPr>
            <p:cNvPr id="43014" name="Text Box 8"/>
            <p:cNvSpPr txBox="1">
              <a:spLocks noChangeArrowheads="1"/>
            </p:cNvSpPr>
            <p:nvPr/>
          </p:nvSpPr>
          <p:spPr bwMode="auto">
            <a:xfrm>
              <a:off x="3352800" y="1972674"/>
              <a:ext cx="5459412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Innerhalb eines Gruppenordners kann die Gesprächsgruppe wie folgt gewechselt werden: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459412" cy="3751280"/>
            <a:chOff x="3576638" y="1268413"/>
            <a:chExt cx="5459412" cy="3751280"/>
          </a:xfrm>
        </p:grpSpPr>
        <p:sp>
          <p:nvSpPr>
            <p:cNvPr id="115714" name="Text Box 2"/>
            <p:cNvSpPr txBox="1">
              <a:spLocks noChangeArrowheads="1"/>
            </p:cNvSpPr>
            <p:nvPr/>
          </p:nvSpPr>
          <p:spPr bwMode="auto">
            <a:xfrm>
              <a:off x="3603625" y="3140075"/>
              <a:ext cx="4883150" cy="1879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„Option“ 1x </a:t>
              </a:r>
              <a:r>
                <a:rPr lang="de-DE" altLang="de-DE" sz="2000" dirty="0"/>
                <a:t>drücken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Ordner</a:t>
              </a:r>
              <a:r>
                <a:rPr lang="de-DE" altLang="de-DE" sz="2000" dirty="0">
                  <a:solidFill>
                    <a:srgbClr val="0000FF"/>
                  </a:solidFill>
                </a:rPr>
                <a:t> „Ordner“ wählen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Mit </a:t>
              </a:r>
              <a:r>
                <a:rPr lang="de-DE" altLang="de-DE" sz="2000" dirty="0">
                  <a:solidFill>
                    <a:srgbClr val="0000FF"/>
                  </a:solidFill>
                </a:rPr>
                <a:t>Navigationstasten hoch/runter</a:t>
              </a:r>
              <a:br>
                <a:rPr lang="de-DE" altLang="de-DE" sz="2000" dirty="0">
                  <a:solidFill>
                    <a:srgbClr val="0000FF"/>
                  </a:solidFill>
                </a:rPr>
              </a:br>
              <a:r>
                <a:rPr lang="de-DE" altLang="de-DE" sz="2000" dirty="0"/>
                <a:t>Gruppenordner wählen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>
                <a:solidFill>
                  <a:srgbClr val="FF0000"/>
                </a:solidFill>
              </a:endParaRPr>
            </a:p>
          </p:txBody>
        </p:sp>
        <p:sp>
          <p:nvSpPr>
            <p:cNvPr id="44036" name="Text Box 3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416401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Wechsel des Gruppenordners</a:t>
              </a: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3576638" y="1841500"/>
              <a:ext cx="5459412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In der Betriebsart TMO wird der Gruppenordner wie folgt gewechselt: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dirty="0"/>
              <a:t>Änderungen zur Version Juni </a:t>
            </a:r>
            <a:r>
              <a:rPr lang="de-DE" altLang="de-DE" sz="2400" dirty="0" smtClean="0"/>
              <a:t>2013 </a:t>
            </a:r>
            <a:endParaRPr lang="de-DE" altLang="de-DE" sz="2400" dirty="0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1052736"/>
            <a:ext cx="91440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45 = veränderte Vorgehensweise bei der Telefonie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50 = veränderte Vorgehensweise bei der Menüführung „Gateway“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52 – 54 = Folien zum Notsignalgeber „</a:t>
            </a:r>
            <a:r>
              <a:rPr lang="de-DE" altLang="de-DE" dirty="0" err="1" smtClean="0"/>
              <a:t>Totmann</a:t>
            </a:r>
            <a:r>
              <a:rPr lang="de-DE" altLang="de-DE" dirty="0" smtClean="0"/>
              <a:t>“ (nur K13) eingefügt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Folie 56 = Folienergänzung: Audioprofile MRT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5746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-20638" y="300041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1128284"/>
            <a:ext cx="5540375" cy="5090029"/>
            <a:chOff x="3546790" y="1268413"/>
            <a:chExt cx="5540375" cy="5090029"/>
          </a:xfrm>
        </p:grpSpPr>
        <p:sp>
          <p:nvSpPr>
            <p:cNvPr id="115714" name="Text Box 2"/>
            <p:cNvSpPr txBox="1">
              <a:spLocks noChangeArrowheads="1"/>
            </p:cNvSpPr>
            <p:nvPr/>
          </p:nvSpPr>
          <p:spPr bwMode="auto">
            <a:xfrm>
              <a:off x="3546790" y="2693720"/>
              <a:ext cx="5540375" cy="366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Abspeichern: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Mehr…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–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Favoriten – Gruppe 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>
                  <a:solidFill>
                    <a:srgbClr val="0000FF"/>
                  </a:solidFill>
                </a:rPr>
                <a:t>h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inzufügen – Rufgruppe hinzufügen</a:t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endParaRPr lang="de-DE" altLang="de-DE" sz="2000" dirty="0">
                <a:solidFill>
                  <a:srgbClr val="0000FF"/>
                </a:solidFill>
              </a:endParaRP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Löschen</a:t>
              </a:r>
              <a:r>
                <a:rPr lang="de-DE" altLang="de-DE" sz="2000" dirty="0"/>
                <a:t>: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Menü – Mehr… - Favoriten – zu löschende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Rufgruppe auswählen  - Löschen bestätigen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de-DE" altLang="de-DE" sz="2000" dirty="0" smtClean="0"/>
                <a:t>Bei angelegten Favoriten: </a:t>
              </a:r>
              <a:br>
                <a:rPr lang="de-DE" altLang="de-DE" sz="2000" dirty="0" smtClean="0"/>
              </a:br>
              <a:r>
                <a:rPr lang="de-DE" altLang="de-DE" sz="2000" dirty="0" smtClean="0"/>
                <a:t>Pfeiltaste nach oben = direkter Wechsel in den Ordner „Favoriten“</a:t>
              </a:r>
            </a:p>
          </p:txBody>
        </p:sp>
        <p:sp>
          <p:nvSpPr>
            <p:cNvPr id="102404" name="Text Box 3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416401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Favoritengruppen:</a:t>
              </a:r>
            </a:p>
          </p:txBody>
        </p:sp>
        <p:sp>
          <p:nvSpPr>
            <p:cNvPr id="102406" name="Text Box 6"/>
            <p:cNvSpPr txBox="1">
              <a:spLocks noChangeArrowheads="1"/>
            </p:cNvSpPr>
            <p:nvPr/>
          </p:nvSpPr>
          <p:spPr bwMode="auto">
            <a:xfrm>
              <a:off x="3576638" y="1699863"/>
              <a:ext cx="5459412" cy="888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Häufig verwendete Rufgruppen können als Favorit unter </a:t>
              </a:r>
              <a:r>
                <a:rPr lang="de-DE" altLang="de-DE" sz="2000" dirty="0" smtClean="0"/>
                <a:t>„Favoriten“ </a:t>
              </a:r>
              <a:r>
                <a:rPr lang="de-DE" altLang="de-DE" sz="2000" dirty="0"/>
                <a:t>abgespeichert werden.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628800"/>
            <a:ext cx="5976664" cy="2229342"/>
            <a:chOff x="2987824" y="1340109"/>
            <a:chExt cx="5976664" cy="2229342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2987824" y="1340109"/>
              <a:ext cx="4164012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Status </a:t>
              </a:r>
              <a:r>
                <a:rPr lang="de-DE" altLang="de-DE" sz="2000" b="1" dirty="0"/>
                <a:t>versenden</a:t>
              </a:r>
            </a:p>
          </p:txBody>
        </p:sp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2987824" y="1954521"/>
              <a:ext cx="5976664" cy="1614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smtClean="0"/>
                <a:t>Der Status wird im TMO über die am Endgerät 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</a:t>
              </a:r>
              <a:r>
                <a:rPr lang="de-DE" altLang="de-DE" sz="2000" dirty="0" smtClean="0"/>
                <a:t>ktivierte Rufgruppe automatisch in die jeweils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ö</a:t>
              </a:r>
              <a:r>
                <a:rPr lang="de-DE" altLang="de-DE" sz="2000" dirty="0" smtClean="0"/>
                <a:t>rtlich zuständige BOS-spezifische 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</a:t>
              </a:r>
              <a:r>
                <a:rPr lang="de-DE" altLang="de-DE" sz="2000" dirty="0" smtClean="0"/>
                <a:t>iedersächsische Leitstelle gesendet.</a:t>
              </a:r>
              <a:endParaRPr lang="de-DE" altLang="de-DE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266701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836712"/>
            <a:ext cx="5560411" cy="5563598"/>
            <a:chOff x="3116045" y="848519"/>
            <a:chExt cx="5560411" cy="5563598"/>
          </a:xfrm>
        </p:grpSpPr>
        <p:sp>
          <p:nvSpPr>
            <p:cNvPr id="46083" name="Text Box 2"/>
            <p:cNvSpPr txBox="1">
              <a:spLocks noChangeArrowheads="1"/>
            </p:cNvSpPr>
            <p:nvPr/>
          </p:nvSpPr>
          <p:spPr bwMode="auto">
            <a:xfrm>
              <a:off x="3116045" y="848519"/>
              <a:ext cx="4164012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Tastenbelegung (für Status)</a:t>
              </a:r>
              <a:endParaRPr lang="de-DE" altLang="de-DE" sz="2000" b="1" dirty="0"/>
            </a:p>
          </p:txBody>
        </p:sp>
        <p:sp>
          <p:nvSpPr>
            <p:cNvPr id="46085" name="Text Box 7"/>
            <p:cNvSpPr txBox="1">
              <a:spLocks noChangeArrowheads="1"/>
            </p:cNvSpPr>
            <p:nvPr/>
          </p:nvSpPr>
          <p:spPr bwMode="auto">
            <a:xfrm>
              <a:off x="3131840" y="1272248"/>
              <a:ext cx="5544616" cy="5139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0 = Priorisierter Sprechwunsch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1 = Einsatzbereit auf Funk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2 = Einsatzbereit auf Wache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3 = Einsatzauftrag übernommen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4 = Am Einsatzort eingetroffen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5 = Sprechwunsch (einsatzbezogen)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6 = Nicht einsatzbereit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7 = Einsatzgebunden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8 = eingeschränkt verfügbar </a:t>
              </a:r>
              <a:r>
                <a:rPr lang="de-DE" altLang="de-DE" sz="1600" dirty="0" smtClean="0"/>
                <a:t>(kommunale Programmierung)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 smtClean="0"/>
                <a:t>8 = EDV-Abfrage (polizeiliche Programmierung)</a:t>
              </a:r>
              <a:endParaRPr lang="de-DE" altLang="de-DE" sz="1600" dirty="0"/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9 = Handquittung / Fremdanmeldung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* = in Verbindung mit „Menü“ = Tastensperre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# = </a:t>
              </a:r>
              <a:r>
                <a:rPr lang="de-DE" altLang="de-DE" sz="1600" dirty="0" smtClean="0"/>
                <a:t>EDV-Abfrage (polizeiliche </a:t>
              </a:r>
              <a:r>
                <a:rPr lang="de-DE" altLang="de-DE" sz="1600" dirty="0"/>
                <a:t>Programmierung)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600" dirty="0"/>
                <a:t># = Wechsel TMO-DMO (kommunale Programmierung)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113337" cy="2574286"/>
            <a:chOff x="3275856" y="1366180"/>
            <a:chExt cx="5113337" cy="2574286"/>
          </a:xfrm>
        </p:grpSpPr>
        <p:sp>
          <p:nvSpPr>
            <p:cNvPr id="48131" name="Text Box 2"/>
            <p:cNvSpPr txBox="1">
              <a:spLocks noChangeArrowheads="1"/>
            </p:cNvSpPr>
            <p:nvPr/>
          </p:nvSpPr>
          <p:spPr bwMode="auto">
            <a:xfrm>
              <a:off x="3275856" y="1366180"/>
              <a:ext cx="5099050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Kurzmitteilungen (SDS) versenden</a:t>
              </a:r>
            </a:p>
          </p:txBody>
        </p:sp>
        <p:sp>
          <p:nvSpPr>
            <p:cNvPr id="120840" name="Text Box 8"/>
            <p:cNvSpPr txBox="1">
              <a:spLocks noChangeArrowheads="1"/>
            </p:cNvSpPr>
            <p:nvPr/>
          </p:nvSpPr>
          <p:spPr bwMode="auto">
            <a:xfrm>
              <a:off x="3275856" y="2060848"/>
              <a:ext cx="5113337" cy="1879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Eine SDS kann </a:t>
              </a:r>
              <a:r>
                <a:rPr lang="de-DE" altLang="de-DE" sz="2000" dirty="0" smtClean="0"/>
                <a:t>im TMO an</a:t>
              </a:r>
              <a:r>
                <a:rPr lang="de-DE" altLang="de-DE" sz="2000" dirty="0"/>
                <a:t>: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einen bestimmten Teilnehmer (ISSI)  </a:t>
              </a:r>
              <a:r>
                <a:rPr lang="de-DE" altLang="de-DE" sz="2000" dirty="0" smtClean="0"/>
                <a:t> 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die komplette Gesprächsgruppe gesendet werden </a:t>
              </a:r>
              <a:endParaRPr lang="de-DE" altLang="de-DE" sz="2000" dirty="0" smtClean="0"/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316537" cy="3966871"/>
            <a:chOff x="3576638" y="1268413"/>
            <a:chExt cx="5316537" cy="3966871"/>
          </a:xfrm>
        </p:grpSpPr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416401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Kurzmitteilung erstellen</a:t>
              </a:r>
            </a:p>
          </p:txBody>
        </p:sp>
        <p:sp>
          <p:nvSpPr>
            <p:cNvPr id="49157" name="Text Box 9"/>
            <p:cNvSpPr txBox="1">
              <a:spLocks noChangeArrowheads="1"/>
            </p:cNvSpPr>
            <p:nvPr/>
          </p:nvSpPr>
          <p:spPr bwMode="auto">
            <a:xfrm>
              <a:off x="3578225" y="1989138"/>
              <a:ext cx="5314950" cy="3246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Menü – Nachrichten – Neue Nachricht </a:t>
              </a:r>
              <a:r>
                <a:rPr lang="de-DE" altLang="de-DE" sz="2000" dirty="0"/>
                <a:t>wählen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Text der SDS mittels </a:t>
              </a:r>
              <a:r>
                <a:rPr lang="de-DE" altLang="de-DE" sz="2000" dirty="0">
                  <a:solidFill>
                    <a:srgbClr val="0000FF"/>
                  </a:solidFill>
                </a:rPr>
                <a:t>Tastatur</a:t>
              </a:r>
              <a:r>
                <a:rPr lang="de-DE" altLang="de-DE" sz="2000" dirty="0"/>
                <a:t> eingeben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Senden </a:t>
              </a:r>
              <a:r>
                <a:rPr lang="de-DE" altLang="de-DE" sz="2000" dirty="0"/>
                <a:t>drücken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Zielauswahl </a:t>
              </a:r>
              <a:r>
                <a:rPr lang="de-DE" altLang="de-DE" sz="2000" dirty="0"/>
                <a:t>auswählen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z.B. bei Einzelruf: ISSI</a:t>
              </a:r>
              <a:r>
                <a:rPr lang="de-DE" altLang="de-DE" sz="2000" dirty="0"/>
                <a:t> (Ziffernblock) eingeben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Senden </a:t>
              </a:r>
              <a:r>
                <a:rPr lang="de-DE" altLang="de-DE" sz="2000" dirty="0"/>
                <a:t>oder PTT-Taste drücken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207600" y="1306800"/>
            <a:ext cx="5711824" cy="3999188"/>
            <a:chOff x="3563938" y="1467644"/>
            <a:chExt cx="5711824" cy="3999188"/>
          </a:xfrm>
        </p:grpSpPr>
        <p:sp>
          <p:nvSpPr>
            <p:cNvPr id="130050" name="Text Box 2"/>
            <p:cNvSpPr txBox="1">
              <a:spLocks noChangeArrowheads="1"/>
            </p:cNvSpPr>
            <p:nvPr/>
          </p:nvSpPr>
          <p:spPr bwMode="auto">
            <a:xfrm>
              <a:off x="3563938" y="2263775"/>
              <a:ext cx="4608512" cy="3203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Verschlüsselung ausschalten  </a:t>
              </a:r>
              <a:r>
                <a:rPr lang="de-DE" altLang="de-DE" sz="2000" dirty="0"/>
                <a:t>(Menü – Mehr – </a:t>
              </a:r>
              <a:r>
                <a:rPr lang="de-DE" altLang="de-DE" sz="2000" dirty="0" err="1" smtClean="0"/>
                <a:t>Kryptomenü</a:t>
              </a:r>
              <a:r>
                <a:rPr lang="de-DE" altLang="de-DE" sz="2000" dirty="0" smtClean="0"/>
                <a:t> oder „Menü und Ziffer 7“)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Kontexttaste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„R-Typ“  </a:t>
              </a:r>
              <a:r>
                <a:rPr lang="de-DE" altLang="de-DE" sz="2000" dirty="0"/>
                <a:t>wählen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Grüne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Verbindungsaufbautaste </a:t>
              </a:r>
              <a:r>
                <a:rPr lang="de-DE" altLang="de-DE" sz="2000" dirty="0"/>
                <a:t>drücken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Nach Gesprächsende </a:t>
              </a:r>
              <a:r>
                <a:rPr lang="de-DE" altLang="de-DE" sz="2000" dirty="0">
                  <a:solidFill>
                    <a:srgbClr val="0000FF"/>
                  </a:solidFill>
                </a:rPr>
                <a:t>Verschlüsselung </a:t>
              </a:r>
              <a:r>
                <a:rPr lang="de-DE" altLang="de-DE" sz="2000" dirty="0"/>
                <a:t>wieder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einschalten </a:t>
              </a:r>
              <a:r>
                <a:rPr lang="de-DE" altLang="de-DE" sz="2000" dirty="0" smtClean="0"/>
                <a:t>(Menü-Mehr-</a:t>
              </a:r>
              <a:r>
                <a:rPr lang="de-DE" altLang="de-DE" sz="2000" dirty="0" err="1" smtClean="0"/>
                <a:t>Kryptomenü</a:t>
              </a:r>
              <a:r>
                <a:rPr lang="de-DE" altLang="de-DE" sz="2000" dirty="0" smtClean="0"/>
                <a:t> oder „Menü und Ziffer 9“)</a:t>
              </a:r>
              <a:endParaRPr lang="de-DE" altLang="de-DE" sz="2000" dirty="0">
                <a:solidFill>
                  <a:srgbClr val="0000FF"/>
                </a:solidFill>
              </a:endParaRPr>
            </a:p>
          </p:txBody>
        </p:sp>
        <p:sp>
          <p:nvSpPr>
            <p:cNvPr id="50180" name="Text Box 3"/>
            <p:cNvSpPr txBox="1">
              <a:spLocks noChangeArrowheads="1"/>
            </p:cNvSpPr>
            <p:nvPr/>
          </p:nvSpPr>
          <p:spPr bwMode="auto">
            <a:xfrm>
              <a:off x="3708400" y="1467644"/>
              <a:ext cx="55673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Telefonie</a:t>
              </a:r>
            </a:p>
          </p:txBody>
        </p:sp>
      </p:grp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815975" y="1052513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>
                <a:sym typeface="Symbol" panose="05050102010706020507" pitchFamily="18" charset="2"/>
              </a:rPr>
              <a:t>Notruftaste</a:t>
            </a:r>
            <a:endParaRPr lang="de-DE" altLang="de-DE" i="1">
              <a:sym typeface="Symbol" panose="05050102010706020507" pitchFamily="18" charset="2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1835150" y="1412875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580062" cy="3026924"/>
            <a:chOff x="3563938" y="1268413"/>
            <a:chExt cx="5580062" cy="3026924"/>
          </a:xfrm>
        </p:grpSpPr>
        <p:sp>
          <p:nvSpPr>
            <p:cNvPr id="139273" name="Text Box 9"/>
            <p:cNvSpPr txBox="1">
              <a:spLocks noChangeArrowheads="1"/>
            </p:cNvSpPr>
            <p:nvPr/>
          </p:nvSpPr>
          <p:spPr bwMode="auto">
            <a:xfrm>
              <a:off x="3563938" y="2200275"/>
              <a:ext cx="5580062" cy="2095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Drücken der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roten Taste</a:t>
              </a:r>
              <a:r>
                <a:rPr lang="de-DE" altLang="de-DE" sz="2000" dirty="0"/>
                <a:t> </a:t>
              </a:r>
              <a:r>
                <a:rPr lang="de-DE" altLang="de-DE" sz="2000" dirty="0" smtClean="0"/>
                <a:t>(mind. </a:t>
              </a:r>
              <a:r>
                <a:rPr lang="de-DE" altLang="de-DE" sz="2000" dirty="0"/>
                <a:t>2 Sekunden)</a:t>
              </a: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Das Gerät sendet ohne Drücken der </a:t>
              </a:r>
              <a:r>
                <a:rPr lang="de-DE" altLang="de-DE" sz="2000" dirty="0" smtClean="0"/>
                <a:t>Sendetaste </a:t>
              </a:r>
              <a:r>
                <a:rPr lang="de-DE" altLang="de-DE" sz="2000" dirty="0"/>
                <a:t>für eine vorher programmierte Zeit (15 Sekunden Senden, 30 Sekunden Empfangen – für 15 Minuten) an ein vordefiniertes Ziel</a:t>
              </a:r>
            </a:p>
          </p:txBody>
        </p:sp>
        <p:sp>
          <p:nvSpPr>
            <p:cNvPr id="51207" name="Text Box 11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55673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Notruf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46113"/>
            <a:ext cx="3729037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580062" cy="4710112"/>
            <a:chOff x="3563938" y="1268413"/>
            <a:chExt cx="5580062" cy="4710112"/>
          </a:xfrm>
        </p:grpSpPr>
        <p:sp>
          <p:nvSpPr>
            <p:cNvPr id="52227" name="Text Box 2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5099050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Repeater (aus Sicht des Repeaters)</a:t>
              </a: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3563938" y="3859213"/>
              <a:ext cx="5580062" cy="119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Kontexttaste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„Option“ </a:t>
              </a:r>
              <a:r>
                <a:rPr lang="de-DE" altLang="de-DE" sz="2000" dirty="0"/>
                <a:t> drücken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Repeater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wählen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eventuell </a:t>
              </a:r>
              <a:r>
                <a:rPr lang="de-DE" altLang="de-DE" sz="2000" dirty="0">
                  <a:solidFill>
                    <a:srgbClr val="0000FF"/>
                  </a:solidFill>
                </a:rPr>
                <a:t>DMO – Rufgruppe </a:t>
              </a:r>
              <a:r>
                <a:rPr lang="de-DE" altLang="de-DE" sz="2000" dirty="0"/>
                <a:t>auswählen</a:t>
              </a: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3563938" y="5362575"/>
              <a:ext cx="5400675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de-DE" altLang="de-DE" sz="2000">
                  <a:solidFill>
                    <a:srgbClr val="FF0000"/>
                  </a:solidFill>
                </a:rPr>
                <a:t>Von dem Repeatergerät kann gesendet und empfangen werden</a:t>
              </a:r>
            </a:p>
          </p:txBody>
        </p:sp>
        <p:sp>
          <p:nvSpPr>
            <p:cNvPr id="52231" name="Text Box 9"/>
            <p:cNvSpPr txBox="1">
              <a:spLocks noChangeArrowheads="1"/>
            </p:cNvSpPr>
            <p:nvPr/>
          </p:nvSpPr>
          <p:spPr bwMode="auto">
            <a:xfrm>
              <a:off x="3576638" y="1841500"/>
              <a:ext cx="5459412" cy="168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 DMO – Rufgruppe muss vorher nicht eingestellt sein, die aktuell eingestellte DMO – Rufgruppe wird bei Inbetriebnahme des Repeater übernommen. Die DMO – Rufgruppe kann nach der Inbetriebnahme des Repeater verändert werden.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207600" y="1306800"/>
            <a:ext cx="5743575" cy="4730871"/>
            <a:chOff x="3207600" y="1306800"/>
            <a:chExt cx="5743575" cy="4730871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393338" y="1306800"/>
              <a:ext cx="50990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Repeater (aus Sicht des Teilnehmers)</a:t>
              </a: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3371113" y="2151350"/>
              <a:ext cx="5580062" cy="3886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mit </a:t>
              </a:r>
              <a:r>
                <a:rPr lang="de-DE" altLang="de-DE" sz="2000" dirty="0"/>
                <a:t>dem HRT in den </a:t>
              </a:r>
              <a:r>
                <a:rPr lang="de-DE" altLang="de-DE" sz="2000" dirty="0">
                  <a:solidFill>
                    <a:srgbClr val="0000FF"/>
                  </a:solidFill>
                </a:rPr>
                <a:t>DMO-Modus </a:t>
              </a:r>
              <a:r>
                <a:rPr lang="de-DE" altLang="de-DE" sz="2000" dirty="0"/>
                <a:t>wechseln</a:t>
              </a:r>
              <a:r>
                <a:rPr lang="de-DE" altLang="de-DE" sz="2000" dirty="0">
                  <a:solidFill>
                    <a:srgbClr val="0000FF"/>
                  </a:solidFill>
                </a:rPr>
                <a:t> </a:t>
              </a: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entsprechende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Gesprächsgruppe</a:t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r>
                <a:rPr lang="de-DE" altLang="de-DE" sz="2000" dirty="0" smtClean="0"/>
                <a:t>auswählen</a:t>
              </a: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Kontexttaste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„Option“ </a:t>
              </a:r>
              <a:r>
                <a:rPr lang="de-DE" altLang="de-DE" sz="2000" dirty="0"/>
                <a:t>drücken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Ordner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</a:t>
              </a:r>
              <a:r>
                <a:rPr lang="de-DE" altLang="de-DE" sz="2000" dirty="0" err="1">
                  <a:solidFill>
                    <a:srgbClr val="0000FF"/>
                  </a:solidFill>
                </a:rPr>
                <a:t>Konfig</a:t>
              </a:r>
              <a:r>
                <a:rPr lang="de-DE" altLang="de-DE" sz="2000" dirty="0">
                  <a:solidFill>
                    <a:srgbClr val="0000FF"/>
                  </a:solidFill>
                </a:rPr>
                <a:t>.“ </a:t>
              </a:r>
              <a:r>
                <a:rPr lang="de-DE" altLang="de-DE" sz="2000" dirty="0"/>
                <a:t>wählen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entsprechenden </a:t>
              </a:r>
              <a:r>
                <a:rPr lang="de-DE" altLang="de-DE" sz="2000" dirty="0">
                  <a:solidFill>
                    <a:srgbClr val="0000FF"/>
                  </a:solidFill>
                </a:rPr>
                <a:t>Modus (Repeater/</a:t>
              </a:r>
              <a:r>
                <a:rPr lang="de-DE" altLang="de-DE" sz="2000" dirty="0" err="1">
                  <a:solidFill>
                    <a:srgbClr val="0000FF"/>
                  </a:solidFill>
                </a:rPr>
                <a:t>GW+Rep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.) </a:t>
              </a:r>
              <a:r>
                <a:rPr lang="de-DE" altLang="de-DE" sz="2000" dirty="0" smtClean="0"/>
                <a:t>wählen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/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r>
                <a:rPr lang="de-DE" altLang="de-DE" sz="2000" dirty="0" smtClean="0">
                  <a:solidFill>
                    <a:srgbClr val="0000FF"/>
                  </a:solidFill>
                </a:rPr>
                <a:t/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r>
                <a:rPr lang="de-DE" altLang="de-DE" sz="2000" dirty="0" smtClean="0">
                  <a:solidFill>
                    <a:srgbClr val="0000FF"/>
                  </a:solidFill>
                </a:rPr>
                <a:t/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r>
                <a:rPr lang="de-DE" altLang="de-DE" sz="2000" dirty="0" smtClean="0">
                  <a:solidFill>
                    <a:srgbClr val="0000FF"/>
                  </a:solidFill>
                </a:rPr>
                <a:t/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r>
                <a:rPr lang="de-DE" altLang="de-DE" sz="2000" dirty="0" smtClean="0">
                  <a:solidFill>
                    <a:srgbClr val="0000FF"/>
                  </a:solidFill>
                </a:rPr>
                <a:t/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endParaRPr lang="de-DE" altLang="de-DE" sz="2000" dirty="0">
                <a:solidFill>
                  <a:srgbClr val="0000FF"/>
                </a:solidFill>
              </a:endParaRP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3207600" y="4785012"/>
              <a:ext cx="5400675" cy="62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de-DE" altLang="de-DE" sz="2000" dirty="0">
                  <a:solidFill>
                    <a:srgbClr val="FF0000"/>
                  </a:solidFill>
                </a:rPr>
                <a:t>Während im Display das </a:t>
              </a:r>
              <a:r>
                <a:rPr lang="de-DE" altLang="de-DE" sz="2000" dirty="0" err="1">
                  <a:solidFill>
                    <a:srgbClr val="FF0000"/>
                  </a:solidFill>
                </a:rPr>
                <a:t>Repeaterzeichen</a:t>
              </a:r>
              <a:r>
                <a:rPr lang="de-DE" altLang="de-DE" sz="2000" dirty="0">
                  <a:solidFill>
                    <a:srgbClr val="FF0000"/>
                  </a:solidFill>
                </a:rPr>
                <a:t>     </a:t>
              </a:r>
              <a:r>
                <a:rPr lang="de-DE" altLang="de-DE" sz="2000" dirty="0" smtClean="0">
                  <a:solidFill>
                    <a:srgbClr val="FF0000"/>
                  </a:solidFill>
                </a:rPr>
                <a:t>blinkt, </a:t>
              </a:r>
              <a:r>
                <a:rPr lang="de-DE" altLang="de-DE" sz="2000" u="sng" dirty="0">
                  <a:solidFill>
                    <a:srgbClr val="FF0000"/>
                  </a:solidFill>
                </a:rPr>
                <a:t>NICHT</a:t>
              </a:r>
              <a:r>
                <a:rPr lang="de-DE" altLang="de-DE" sz="2000" dirty="0">
                  <a:solidFill>
                    <a:srgbClr val="FF0000"/>
                  </a:solidFill>
                </a:rPr>
                <a:t> die PTT-Taste betätigen!</a:t>
              </a:r>
            </a:p>
          </p:txBody>
        </p:sp>
      </p:grpSp>
      <p:grpSp>
        <p:nvGrpSpPr>
          <p:cNvPr id="53255" name="Group 15"/>
          <p:cNvGrpSpPr>
            <a:grpSpLocks/>
          </p:cNvGrpSpPr>
          <p:nvPr/>
        </p:nvGrpSpPr>
        <p:grpSpPr bwMode="auto">
          <a:xfrm>
            <a:off x="8629650" y="4794250"/>
            <a:ext cx="193675" cy="258763"/>
            <a:chOff x="6660" y="3199"/>
            <a:chExt cx="320" cy="280"/>
          </a:xfrm>
        </p:grpSpPr>
        <p:sp>
          <p:nvSpPr>
            <p:cNvPr id="53256" name="Freeform 16"/>
            <p:cNvSpPr>
              <a:spLocks/>
            </p:cNvSpPr>
            <p:nvPr/>
          </p:nvSpPr>
          <p:spPr bwMode="auto">
            <a:xfrm>
              <a:off x="6660" y="3199"/>
              <a:ext cx="46" cy="46"/>
            </a:xfrm>
            <a:custGeom>
              <a:avLst/>
              <a:gdLst>
                <a:gd name="T0" fmla="*/ 45 w 46"/>
                <a:gd name="T1" fmla="*/ 23 h 46"/>
                <a:gd name="T2" fmla="*/ 45 w 46"/>
                <a:gd name="T3" fmla="*/ 0 h 46"/>
                <a:gd name="T4" fmla="*/ 0 w 46"/>
                <a:gd name="T5" fmla="*/ 0 h 46"/>
                <a:gd name="T6" fmla="*/ 0 w 46"/>
                <a:gd name="T7" fmla="*/ 46 h 46"/>
                <a:gd name="T8" fmla="*/ 22 w 46"/>
                <a:gd name="T9" fmla="*/ 46 h 46"/>
                <a:gd name="T10" fmla="*/ 22 w 46"/>
                <a:gd name="T11" fmla="*/ 23 h 46"/>
                <a:gd name="T12" fmla="*/ 45 w 46"/>
                <a:gd name="T13" fmla="*/ 2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6">
                  <a:moveTo>
                    <a:pt x="45" y="23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22" y="23"/>
                  </a:lnTo>
                  <a:lnTo>
                    <a:pt x="45" y="23"/>
                  </a:lnTo>
                </a:path>
              </a:pathLst>
            </a:custGeom>
            <a:solidFill>
              <a:srgbClr val="B0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257" name="Group 17"/>
            <p:cNvGrpSpPr>
              <a:grpSpLocks/>
            </p:cNvGrpSpPr>
            <p:nvPr/>
          </p:nvGrpSpPr>
          <p:grpSpPr bwMode="auto">
            <a:xfrm>
              <a:off x="6706" y="3269"/>
              <a:ext cx="137" cy="46"/>
              <a:chOff x="6706" y="3269"/>
              <a:chExt cx="137" cy="46"/>
            </a:xfrm>
          </p:grpSpPr>
          <p:sp>
            <p:nvSpPr>
              <p:cNvPr id="53307" name="Rectangle 18"/>
              <p:cNvSpPr>
                <a:spLocks/>
              </p:cNvSpPr>
              <p:nvPr/>
            </p:nvSpPr>
            <p:spPr bwMode="auto">
              <a:xfrm>
                <a:off x="6706" y="3269"/>
                <a:ext cx="68" cy="23"/>
              </a:xfrm>
              <a:prstGeom prst="rect">
                <a:avLst/>
              </a:prstGeom>
              <a:solidFill>
                <a:srgbClr val="B6C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8" name="Freeform 19"/>
              <p:cNvSpPr>
                <a:spLocks/>
              </p:cNvSpPr>
              <p:nvPr/>
            </p:nvSpPr>
            <p:spPr bwMode="auto">
              <a:xfrm>
                <a:off x="6706" y="3269"/>
                <a:ext cx="137" cy="46"/>
              </a:xfrm>
              <a:custGeom>
                <a:avLst/>
                <a:gdLst>
                  <a:gd name="T0" fmla="*/ 137 w 137"/>
                  <a:gd name="T1" fmla="*/ 23 h 46"/>
                  <a:gd name="T2" fmla="*/ 137 w 137"/>
                  <a:gd name="T3" fmla="*/ 0 h 46"/>
                  <a:gd name="T4" fmla="*/ 91 w 137"/>
                  <a:gd name="T5" fmla="*/ 0 h 46"/>
                  <a:gd name="T6" fmla="*/ 91 w 137"/>
                  <a:gd name="T7" fmla="*/ -46 h 46"/>
                  <a:gd name="T8" fmla="*/ 68 w 137"/>
                  <a:gd name="T9" fmla="*/ -46 h 46"/>
                  <a:gd name="T10" fmla="*/ 68 w 137"/>
                  <a:gd name="T11" fmla="*/ 46 h 46"/>
                  <a:gd name="T12" fmla="*/ 114 w 137"/>
                  <a:gd name="T13" fmla="*/ 46 h 46"/>
                  <a:gd name="T14" fmla="*/ 114 w 137"/>
                  <a:gd name="T15" fmla="*/ 23 h 46"/>
                  <a:gd name="T16" fmla="*/ 137 w 137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" h="46">
                    <a:moveTo>
                      <a:pt x="137" y="23"/>
                    </a:moveTo>
                    <a:lnTo>
                      <a:pt x="137" y="0"/>
                    </a:lnTo>
                    <a:lnTo>
                      <a:pt x="91" y="0"/>
                    </a:lnTo>
                    <a:lnTo>
                      <a:pt x="91" y="-46"/>
                    </a:lnTo>
                    <a:lnTo>
                      <a:pt x="68" y="-46"/>
                    </a:lnTo>
                    <a:lnTo>
                      <a:pt x="68" y="46"/>
                    </a:lnTo>
                    <a:lnTo>
                      <a:pt x="114" y="46"/>
                    </a:lnTo>
                    <a:lnTo>
                      <a:pt x="114" y="23"/>
                    </a:lnTo>
                    <a:lnTo>
                      <a:pt x="137" y="23"/>
                    </a:lnTo>
                  </a:path>
                </a:pathLst>
              </a:custGeom>
              <a:solidFill>
                <a:srgbClr val="B6C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3258" name="Freeform 20"/>
            <p:cNvSpPr>
              <a:spLocks/>
            </p:cNvSpPr>
            <p:nvPr/>
          </p:nvSpPr>
          <p:spPr bwMode="auto">
            <a:xfrm>
              <a:off x="6706" y="3245"/>
              <a:ext cx="69" cy="24"/>
            </a:xfrm>
            <a:custGeom>
              <a:avLst/>
              <a:gdLst>
                <a:gd name="T0" fmla="*/ 34 w 69"/>
                <a:gd name="T1" fmla="*/ 0 h 24"/>
                <a:gd name="T2" fmla="*/ 34 w 69"/>
                <a:gd name="T3" fmla="*/ 23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24">
                  <a:moveTo>
                    <a:pt x="34" y="0"/>
                  </a:moveTo>
                  <a:lnTo>
                    <a:pt x="34" y="23"/>
                  </a:lnTo>
                </a:path>
              </a:pathLst>
            </a:custGeom>
            <a:noFill/>
            <a:ln w="44805">
              <a:solidFill>
                <a:srgbClr val="858F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59" name="Freeform 21"/>
            <p:cNvSpPr>
              <a:spLocks/>
            </p:cNvSpPr>
            <p:nvPr/>
          </p:nvSpPr>
          <p:spPr bwMode="auto">
            <a:xfrm>
              <a:off x="6797" y="3245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11 w 23"/>
                <a:gd name="T3" fmla="*/ 23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11" y="23"/>
                  </a:lnTo>
                </a:path>
              </a:pathLst>
            </a:custGeom>
            <a:noFill/>
            <a:ln w="15798">
              <a:solidFill>
                <a:srgbClr val="D0DA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60" name="Freeform 22"/>
            <p:cNvSpPr>
              <a:spLocks/>
            </p:cNvSpPr>
            <p:nvPr/>
          </p:nvSpPr>
          <p:spPr bwMode="auto">
            <a:xfrm>
              <a:off x="6935" y="3199"/>
              <a:ext cx="45" cy="46"/>
            </a:xfrm>
            <a:custGeom>
              <a:avLst/>
              <a:gdLst>
                <a:gd name="T0" fmla="*/ 45 w 45"/>
                <a:gd name="T1" fmla="*/ 23 h 46"/>
                <a:gd name="T2" fmla="*/ 45 w 45"/>
                <a:gd name="T3" fmla="*/ 0 h 46"/>
                <a:gd name="T4" fmla="*/ 0 w 45"/>
                <a:gd name="T5" fmla="*/ 0 h 46"/>
                <a:gd name="T6" fmla="*/ 0 w 45"/>
                <a:gd name="T7" fmla="*/ 46 h 46"/>
                <a:gd name="T8" fmla="*/ 22 w 45"/>
                <a:gd name="T9" fmla="*/ 46 h 46"/>
                <a:gd name="T10" fmla="*/ 22 w 45"/>
                <a:gd name="T11" fmla="*/ 23 h 46"/>
                <a:gd name="T12" fmla="*/ 45 w 45"/>
                <a:gd name="T13" fmla="*/ 2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22" y="23"/>
                  </a:lnTo>
                  <a:lnTo>
                    <a:pt x="45" y="23"/>
                  </a:lnTo>
                </a:path>
              </a:pathLst>
            </a:custGeom>
            <a:solidFill>
              <a:srgbClr val="B0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61" name="Freeform 23"/>
            <p:cNvSpPr>
              <a:spLocks/>
            </p:cNvSpPr>
            <p:nvPr/>
          </p:nvSpPr>
          <p:spPr bwMode="auto">
            <a:xfrm>
              <a:off x="6957" y="3315"/>
              <a:ext cx="23" cy="70"/>
            </a:xfrm>
            <a:custGeom>
              <a:avLst/>
              <a:gdLst>
                <a:gd name="T0" fmla="*/ 11 w 23"/>
                <a:gd name="T1" fmla="*/ 0 h 70"/>
                <a:gd name="T2" fmla="*/ 11 w 23"/>
                <a:gd name="T3" fmla="*/ 70 h 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70">
                  <a:moveTo>
                    <a:pt x="11" y="0"/>
                  </a:moveTo>
                  <a:lnTo>
                    <a:pt x="11" y="70"/>
                  </a:lnTo>
                </a:path>
              </a:pathLst>
            </a:custGeom>
            <a:noFill/>
            <a:ln w="15798">
              <a:solidFill>
                <a:srgbClr val="6670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62" name="Freeform 24"/>
            <p:cNvSpPr>
              <a:spLocks/>
            </p:cNvSpPr>
            <p:nvPr/>
          </p:nvSpPr>
          <p:spPr bwMode="auto">
            <a:xfrm>
              <a:off x="6660" y="3385"/>
              <a:ext cx="46" cy="94"/>
            </a:xfrm>
            <a:custGeom>
              <a:avLst/>
              <a:gdLst>
                <a:gd name="T0" fmla="*/ 45 w 46"/>
                <a:gd name="T1" fmla="*/ 93 h 94"/>
                <a:gd name="T2" fmla="*/ 45 w 46"/>
                <a:gd name="T3" fmla="*/ 0 h 94"/>
                <a:gd name="T4" fmla="*/ 22 w 46"/>
                <a:gd name="T5" fmla="*/ 0 h 94"/>
                <a:gd name="T6" fmla="*/ 22 w 46"/>
                <a:gd name="T7" fmla="*/ 69 h 94"/>
                <a:gd name="T8" fmla="*/ 0 w 46"/>
                <a:gd name="T9" fmla="*/ 69 h 94"/>
                <a:gd name="T10" fmla="*/ 0 w 46"/>
                <a:gd name="T11" fmla="*/ 93 h 94"/>
                <a:gd name="T12" fmla="*/ 45 w 46"/>
                <a:gd name="T13" fmla="*/ 93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94">
                  <a:moveTo>
                    <a:pt x="45" y="93"/>
                  </a:moveTo>
                  <a:lnTo>
                    <a:pt x="45" y="0"/>
                  </a:lnTo>
                  <a:lnTo>
                    <a:pt x="22" y="0"/>
                  </a:lnTo>
                  <a:lnTo>
                    <a:pt x="22" y="69"/>
                  </a:lnTo>
                  <a:lnTo>
                    <a:pt x="0" y="69"/>
                  </a:lnTo>
                  <a:lnTo>
                    <a:pt x="0" y="93"/>
                  </a:lnTo>
                  <a:lnTo>
                    <a:pt x="45" y="93"/>
                  </a:lnTo>
                </a:path>
              </a:pathLst>
            </a:custGeom>
            <a:solidFill>
              <a:srgbClr val="4A5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63" name="Freeform 25"/>
            <p:cNvSpPr>
              <a:spLocks/>
            </p:cNvSpPr>
            <p:nvPr/>
          </p:nvSpPr>
          <p:spPr bwMode="auto">
            <a:xfrm>
              <a:off x="6775" y="3385"/>
              <a:ext cx="160" cy="70"/>
            </a:xfrm>
            <a:custGeom>
              <a:avLst/>
              <a:gdLst>
                <a:gd name="T0" fmla="*/ 160 w 160"/>
                <a:gd name="T1" fmla="*/ 69 h 70"/>
                <a:gd name="T2" fmla="*/ 160 w 160"/>
                <a:gd name="T3" fmla="*/ 46 h 70"/>
                <a:gd name="T4" fmla="*/ 137 w 160"/>
                <a:gd name="T5" fmla="*/ 46 h 70"/>
                <a:gd name="T6" fmla="*/ 137 w 160"/>
                <a:gd name="T7" fmla="*/ 23 h 70"/>
                <a:gd name="T8" fmla="*/ 114 w 160"/>
                <a:gd name="T9" fmla="*/ 23 h 70"/>
                <a:gd name="T10" fmla="*/ 114 w 160"/>
                <a:gd name="T11" fmla="*/ 0 h 70"/>
                <a:gd name="T12" fmla="*/ 68 w 160"/>
                <a:gd name="T13" fmla="*/ 0 h 70"/>
                <a:gd name="T14" fmla="*/ 68 w 160"/>
                <a:gd name="T15" fmla="*/ 23 h 70"/>
                <a:gd name="T16" fmla="*/ 45 w 160"/>
                <a:gd name="T17" fmla="*/ 23 h 70"/>
                <a:gd name="T18" fmla="*/ 45 w 160"/>
                <a:gd name="T19" fmla="*/ 46 h 70"/>
                <a:gd name="T20" fmla="*/ 0 w 160"/>
                <a:gd name="T21" fmla="*/ 46 h 70"/>
                <a:gd name="T22" fmla="*/ 0 w 160"/>
                <a:gd name="T23" fmla="*/ 69 h 70"/>
                <a:gd name="T24" fmla="*/ 160 w 160"/>
                <a:gd name="T25" fmla="*/ 69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70">
                  <a:moveTo>
                    <a:pt x="160" y="69"/>
                  </a:moveTo>
                  <a:lnTo>
                    <a:pt x="160" y="46"/>
                  </a:lnTo>
                  <a:lnTo>
                    <a:pt x="137" y="46"/>
                  </a:lnTo>
                  <a:lnTo>
                    <a:pt x="137" y="23"/>
                  </a:lnTo>
                  <a:lnTo>
                    <a:pt x="114" y="23"/>
                  </a:lnTo>
                  <a:lnTo>
                    <a:pt x="114" y="0"/>
                  </a:lnTo>
                  <a:lnTo>
                    <a:pt x="68" y="0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160" y="69"/>
                  </a:lnTo>
                </a:path>
              </a:pathLst>
            </a:custGeom>
            <a:solidFill>
              <a:srgbClr val="B6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64" name="Rectangle 26"/>
            <p:cNvSpPr>
              <a:spLocks/>
            </p:cNvSpPr>
            <p:nvPr/>
          </p:nvSpPr>
          <p:spPr bwMode="auto">
            <a:xfrm>
              <a:off x="6956" y="3432"/>
              <a:ext cx="24" cy="23"/>
            </a:xfrm>
            <a:prstGeom prst="rect">
              <a:avLst/>
            </a:prstGeom>
            <a:solidFill>
              <a:srgbClr val="7F8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3265" name="Rectangle 27"/>
            <p:cNvSpPr>
              <a:spLocks/>
            </p:cNvSpPr>
            <p:nvPr/>
          </p:nvSpPr>
          <p:spPr bwMode="auto">
            <a:xfrm>
              <a:off x="6956" y="3455"/>
              <a:ext cx="24" cy="23"/>
            </a:xfrm>
            <a:prstGeom prst="rect">
              <a:avLst/>
            </a:prstGeom>
            <a:solidFill>
              <a:srgbClr val="95A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53266" name="Group 28"/>
            <p:cNvGrpSpPr>
              <a:grpSpLocks/>
            </p:cNvGrpSpPr>
            <p:nvPr/>
          </p:nvGrpSpPr>
          <p:grpSpPr bwMode="auto">
            <a:xfrm>
              <a:off x="6775" y="3362"/>
              <a:ext cx="205" cy="117"/>
              <a:chOff x="6775" y="3362"/>
              <a:chExt cx="205" cy="117"/>
            </a:xfrm>
          </p:grpSpPr>
          <p:sp>
            <p:nvSpPr>
              <p:cNvPr id="53301" name="Rectangle 29"/>
              <p:cNvSpPr>
                <a:spLocks/>
              </p:cNvSpPr>
              <p:nvPr/>
            </p:nvSpPr>
            <p:spPr bwMode="auto">
              <a:xfrm>
                <a:off x="6775" y="3455"/>
                <a:ext cx="160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2" name="Rectangle 30"/>
              <p:cNvSpPr>
                <a:spLocks/>
              </p:cNvSpPr>
              <p:nvPr/>
            </p:nvSpPr>
            <p:spPr bwMode="auto">
              <a:xfrm>
                <a:off x="6866" y="3362"/>
                <a:ext cx="22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3" name="Rectangle 31"/>
              <p:cNvSpPr>
                <a:spLocks/>
              </p:cNvSpPr>
              <p:nvPr/>
            </p:nvSpPr>
            <p:spPr bwMode="auto">
              <a:xfrm>
                <a:off x="6889" y="3385"/>
                <a:ext cx="22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4" name="Rectangle 32"/>
              <p:cNvSpPr>
                <a:spLocks/>
              </p:cNvSpPr>
              <p:nvPr/>
            </p:nvSpPr>
            <p:spPr bwMode="auto">
              <a:xfrm>
                <a:off x="6912" y="3408"/>
                <a:ext cx="22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5" name="Rectangle 33"/>
              <p:cNvSpPr>
                <a:spLocks/>
              </p:cNvSpPr>
              <p:nvPr/>
            </p:nvSpPr>
            <p:spPr bwMode="auto">
              <a:xfrm>
                <a:off x="6935" y="3431"/>
                <a:ext cx="22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6" name="Rectangle 34"/>
              <p:cNvSpPr>
                <a:spLocks/>
              </p:cNvSpPr>
              <p:nvPr/>
            </p:nvSpPr>
            <p:spPr bwMode="auto">
              <a:xfrm>
                <a:off x="6957" y="3385"/>
                <a:ext cx="22" cy="46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67" name="Group 35"/>
            <p:cNvGrpSpPr>
              <a:grpSpLocks/>
            </p:cNvGrpSpPr>
            <p:nvPr/>
          </p:nvGrpSpPr>
          <p:grpSpPr bwMode="auto">
            <a:xfrm>
              <a:off x="6752" y="3339"/>
              <a:ext cx="114" cy="116"/>
              <a:chOff x="6752" y="3339"/>
              <a:chExt cx="114" cy="116"/>
            </a:xfrm>
          </p:grpSpPr>
          <p:sp>
            <p:nvSpPr>
              <p:cNvPr id="53296" name="Rectangle 36"/>
              <p:cNvSpPr>
                <a:spLocks/>
              </p:cNvSpPr>
              <p:nvPr/>
            </p:nvSpPr>
            <p:spPr bwMode="auto">
              <a:xfrm>
                <a:off x="6752" y="3432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7" name="Rectangle 37"/>
              <p:cNvSpPr>
                <a:spLocks/>
              </p:cNvSpPr>
              <p:nvPr/>
            </p:nvSpPr>
            <p:spPr bwMode="auto">
              <a:xfrm>
                <a:off x="6774" y="3408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8" name="Rectangle 38"/>
              <p:cNvSpPr>
                <a:spLocks/>
              </p:cNvSpPr>
              <p:nvPr/>
            </p:nvSpPr>
            <p:spPr bwMode="auto">
              <a:xfrm>
                <a:off x="6797" y="3385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9" name="Rectangle 39"/>
              <p:cNvSpPr>
                <a:spLocks/>
              </p:cNvSpPr>
              <p:nvPr/>
            </p:nvSpPr>
            <p:spPr bwMode="auto">
              <a:xfrm>
                <a:off x="6820" y="3362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300" name="Rectangle 40"/>
              <p:cNvSpPr>
                <a:spLocks/>
              </p:cNvSpPr>
              <p:nvPr/>
            </p:nvSpPr>
            <p:spPr bwMode="auto">
              <a:xfrm>
                <a:off x="6843" y="3339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68" name="Group 41"/>
            <p:cNvGrpSpPr>
              <a:grpSpLocks/>
            </p:cNvGrpSpPr>
            <p:nvPr/>
          </p:nvGrpSpPr>
          <p:grpSpPr bwMode="auto">
            <a:xfrm>
              <a:off x="6706" y="3269"/>
              <a:ext cx="160" cy="93"/>
              <a:chOff x="6706" y="3269"/>
              <a:chExt cx="160" cy="93"/>
            </a:xfrm>
          </p:grpSpPr>
          <p:sp>
            <p:nvSpPr>
              <p:cNvPr id="53292" name="Rectangle 42"/>
              <p:cNvSpPr>
                <a:spLocks/>
              </p:cNvSpPr>
              <p:nvPr/>
            </p:nvSpPr>
            <p:spPr bwMode="auto">
              <a:xfrm>
                <a:off x="6706" y="3292"/>
                <a:ext cx="68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3" name="Freeform 43"/>
              <p:cNvSpPr>
                <a:spLocks/>
              </p:cNvSpPr>
              <p:nvPr/>
            </p:nvSpPr>
            <p:spPr bwMode="auto">
              <a:xfrm>
                <a:off x="6706" y="3269"/>
                <a:ext cx="160" cy="93"/>
              </a:xfrm>
              <a:custGeom>
                <a:avLst/>
                <a:gdLst>
                  <a:gd name="T0" fmla="*/ 114 w 160"/>
                  <a:gd name="T1" fmla="*/ 70 h 93"/>
                  <a:gd name="T2" fmla="*/ 114 w 160"/>
                  <a:gd name="T3" fmla="*/ 46 h 93"/>
                  <a:gd name="T4" fmla="*/ 68 w 160"/>
                  <a:gd name="T5" fmla="*/ 46 h 93"/>
                  <a:gd name="T6" fmla="*/ 68 w 160"/>
                  <a:gd name="T7" fmla="*/ 93 h 93"/>
                  <a:gd name="T8" fmla="*/ 91 w 160"/>
                  <a:gd name="T9" fmla="*/ 93 h 93"/>
                  <a:gd name="T10" fmla="*/ 91 w 160"/>
                  <a:gd name="T11" fmla="*/ 70 h 93"/>
                  <a:gd name="T12" fmla="*/ 114 w 160"/>
                  <a:gd name="T13" fmla="*/ 7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0" h="93">
                    <a:moveTo>
                      <a:pt x="114" y="70"/>
                    </a:moveTo>
                    <a:lnTo>
                      <a:pt x="114" y="46"/>
                    </a:lnTo>
                    <a:lnTo>
                      <a:pt x="68" y="46"/>
                    </a:lnTo>
                    <a:lnTo>
                      <a:pt x="68" y="93"/>
                    </a:lnTo>
                    <a:lnTo>
                      <a:pt x="91" y="93"/>
                    </a:lnTo>
                    <a:lnTo>
                      <a:pt x="91" y="70"/>
                    </a:lnTo>
                    <a:lnTo>
                      <a:pt x="114" y="70"/>
                    </a:lnTo>
                  </a:path>
                </a:pathLst>
              </a:cu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94" name="Rectangle 44"/>
              <p:cNvSpPr>
                <a:spLocks/>
              </p:cNvSpPr>
              <p:nvPr/>
            </p:nvSpPr>
            <p:spPr bwMode="auto">
              <a:xfrm>
                <a:off x="6820" y="3292"/>
                <a:ext cx="22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5" name="Rectangle 45"/>
              <p:cNvSpPr>
                <a:spLocks/>
              </p:cNvSpPr>
              <p:nvPr/>
            </p:nvSpPr>
            <p:spPr bwMode="auto">
              <a:xfrm>
                <a:off x="6843" y="3269"/>
                <a:ext cx="22" cy="23"/>
              </a:xfrm>
              <a:prstGeom prst="rect">
                <a:avLst/>
              </a:prstGeom>
              <a:solidFill>
                <a:srgbClr val="4A5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69" name="Group 46"/>
            <p:cNvGrpSpPr>
              <a:grpSpLocks/>
            </p:cNvGrpSpPr>
            <p:nvPr/>
          </p:nvGrpSpPr>
          <p:grpSpPr bwMode="auto">
            <a:xfrm>
              <a:off x="6775" y="3199"/>
              <a:ext cx="68" cy="70"/>
              <a:chOff x="6775" y="3199"/>
              <a:chExt cx="68" cy="70"/>
            </a:xfrm>
          </p:grpSpPr>
          <p:sp>
            <p:nvSpPr>
              <p:cNvPr id="53289" name="Rectangle 47"/>
              <p:cNvSpPr>
                <a:spLocks/>
              </p:cNvSpPr>
              <p:nvPr/>
            </p:nvSpPr>
            <p:spPr bwMode="auto">
              <a:xfrm>
                <a:off x="6775" y="3199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0" name="Rectangle 48"/>
              <p:cNvSpPr>
                <a:spLocks/>
              </p:cNvSpPr>
              <p:nvPr/>
            </p:nvSpPr>
            <p:spPr bwMode="auto">
              <a:xfrm>
                <a:off x="6797" y="3222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91" name="Rectangle 49"/>
              <p:cNvSpPr>
                <a:spLocks/>
              </p:cNvSpPr>
              <p:nvPr/>
            </p:nvSpPr>
            <p:spPr bwMode="auto">
              <a:xfrm>
                <a:off x="6820" y="3245"/>
                <a:ext cx="22" cy="23"/>
              </a:xfrm>
              <a:prstGeom prst="rect">
                <a:avLst/>
              </a:prstGeom>
              <a:solidFill>
                <a:srgbClr val="85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70" name="Group 50"/>
            <p:cNvGrpSpPr>
              <a:grpSpLocks/>
            </p:cNvGrpSpPr>
            <p:nvPr/>
          </p:nvGrpSpPr>
          <p:grpSpPr bwMode="auto">
            <a:xfrm>
              <a:off x="6660" y="3222"/>
              <a:ext cx="46" cy="93"/>
              <a:chOff x="6660" y="3222"/>
              <a:chExt cx="46" cy="93"/>
            </a:xfrm>
          </p:grpSpPr>
          <p:sp>
            <p:nvSpPr>
              <p:cNvPr id="53287" name="Rectangle 51"/>
              <p:cNvSpPr>
                <a:spLocks/>
              </p:cNvSpPr>
              <p:nvPr/>
            </p:nvSpPr>
            <p:spPr bwMode="auto">
              <a:xfrm>
                <a:off x="6660" y="3245"/>
                <a:ext cx="22" cy="69"/>
              </a:xfrm>
              <a:prstGeom prst="rect">
                <a:avLst/>
              </a:prstGeom>
              <a:solidFill>
                <a:srgbClr val="95A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88" name="Rectangle 52"/>
              <p:cNvSpPr>
                <a:spLocks/>
              </p:cNvSpPr>
              <p:nvPr/>
            </p:nvSpPr>
            <p:spPr bwMode="auto">
              <a:xfrm>
                <a:off x="6682" y="3222"/>
                <a:ext cx="22" cy="23"/>
              </a:xfrm>
              <a:prstGeom prst="rect">
                <a:avLst/>
              </a:prstGeom>
              <a:solidFill>
                <a:srgbClr val="95A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71" name="Group 53"/>
            <p:cNvGrpSpPr>
              <a:grpSpLocks/>
            </p:cNvGrpSpPr>
            <p:nvPr/>
          </p:nvGrpSpPr>
          <p:grpSpPr bwMode="auto">
            <a:xfrm>
              <a:off x="6935" y="3222"/>
              <a:ext cx="45" cy="93"/>
              <a:chOff x="6935" y="3222"/>
              <a:chExt cx="45" cy="93"/>
            </a:xfrm>
          </p:grpSpPr>
          <p:sp>
            <p:nvSpPr>
              <p:cNvPr id="53285" name="Rectangle 54"/>
              <p:cNvSpPr>
                <a:spLocks/>
              </p:cNvSpPr>
              <p:nvPr/>
            </p:nvSpPr>
            <p:spPr bwMode="auto">
              <a:xfrm>
                <a:off x="6935" y="3245"/>
                <a:ext cx="22" cy="69"/>
              </a:xfrm>
              <a:prstGeom prst="rect">
                <a:avLst/>
              </a:prstGeom>
              <a:solidFill>
                <a:srgbClr val="95A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86" name="Rectangle 55"/>
              <p:cNvSpPr>
                <a:spLocks/>
              </p:cNvSpPr>
              <p:nvPr/>
            </p:nvSpPr>
            <p:spPr bwMode="auto">
              <a:xfrm>
                <a:off x="6957" y="3222"/>
                <a:ext cx="22" cy="23"/>
              </a:xfrm>
              <a:prstGeom prst="rect">
                <a:avLst/>
              </a:prstGeom>
              <a:solidFill>
                <a:srgbClr val="95A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72" name="Group 56"/>
            <p:cNvGrpSpPr>
              <a:grpSpLocks/>
            </p:cNvGrpSpPr>
            <p:nvPr/>
          </p:nvGrpSpPr>
          <p:grpSpPr bwMode="auto">
            <a:xfrm>
              <a:off x="6660" y="3245"/>
              <a:ext cx="46" cy="140"/>
              <a:chOff x="6660" y="3245"/>
              <a:chExt cx="46" cy="140"/>
            </a:xfrm>
          </p:grpSpPr>
          <p:sp>
            <p:nvSpPr>
              <p:cNvPr id="53283" name="Rectangle 57"/>
              <p:cNvSpPr>
                <a:spLocks/>
              </p:cNvSpPr>
              <p:nvPr/>
            </p:nvSpPr>
            <p:spPr bwMode="auto">
              <a:xfrm>
                <a:off x="6660" y="3314"/>
                <a:ext cx="22" cy="70"/>
              </a:xfrm>
              <a:prstGeom prst="rect">
                <a:avLst/>
              </a:prstGeom>
              <a:solidFill>
                <a:srgbClr val="7F8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84" name="Rectangle 58"/>
              <p:cNvSpPr>
                <a:spLocks/>
              </p:cNvSpPr>
              <p:nvPr/>
            </p:nvSpPr>
            <p:spPr bwMode="auto">
              <a:xfrm>
                <a:off x="6682" y="3245"/>
                <a:ext cx="22" cy="69"/>
              </a:xfrm>
              <a:prstGeom prst="rect">
                <a:avLst/>
              </a:prstGeom>
              <a:solidFill>
                <a:srgbClr val="7F8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73" name="Group 59"/>
            <p:cNvGrpSpPr>
              <a:grpSpLocks/>
            </p:cNvGrpSpPr>
            <p:nvPr/>
          </p:nvGrpSpPr>
          <p:grpSpPr bwMode="auto">
            <a:xfrm>
              <a:off x="6935" y="3245"/>
              <a:ext cx="45" cy="164"/>
              <a:chOff x="6935" y="3245"/>
              <a:chExt cx="45" cy="164"/>
            </a:xfrm>
          </p:grpSpPr>
          <p:sp>
            <p:nvSpPr>
              <p:cNvPr id="53281" name="Rectangle 60"/>
              <p:cNvSpPr>
                <a:spLocks/>
              </p:cNvSpPr>
              <p:nvPr/>
            </p:nvSpPr>
            <p:spPr bwMode="auto">
              <a:xfrm>
                <a:off x="6935" y="3314"/>
                <a:ext cx="22" cy="93"/>
              </a:xfrm>
              <a:prstGeom prst="rect">
                <a:avLst/>
              </a:prstGeom>
              <a:solidFill>
                <a:srgbClr val="7F8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82" name="Rectangle 61"/>
              <p:cNvSpPr>
                <a:spLocks/>
              </p:cNvSpPr>
              <p:nvPr/>
            </p:nvSpPr>
            <p:spPr bwMode="auto">
              <a:xfrm>
                <a:off x="6957" y="3245"/>
                <a:ext cx="22" cy="69"/>
              </a:xfrm>
              <a:prstGeom prst="rect">
                <a:avLst/>
              </a:prstGeom>
              <a:solidFill>
                <a:srgbClr val="7F8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74" name="Group 62"/>
            <p:cNvGrpSpPr>
              <a:grpSpLocks/>
            </p:cNvGrpSpPr>
            <p:nvPr/>
          </p:nvGrpSpPr>
          <p:grpSpPr bwMode="auto">
            <a:xfrm>
              <a:off x="6660" y="3315"/>
              <a:ext cx="46" cy="140"/>
              <a:chOff x="6660" y="3315"/>
              <a:chExt cx="46" cy="140"/>
            </a:xfrm>
          </p:grpSpPr>
          <p:sp>
            <p:nvSpPr>
              <p:cNvPr id="53279" name="Rectangle 63"/>
              <p:cNvSpPr>
                <a:spLocks/>
              </p:cNvSpPr>
              <p:nvPr/>
            </p:nvSpPr>
            <p:spPr bwMode="auto">
              <a:xfrm>
                <a:off x="6660" y="3385"/>
                <a:ext cx="22" cy="69"/>
              </a:xfrm>
              <a:prstGeom prst="rect">
                <a:avLst/>
              </a:prstGeom>
              <a:solidFill>
                <a:srgbClr val="667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80" name="Rectangle 64"/>
              <p:cNvSpPr>
                <a:spLocks/>
              </p:cNvSpPr>
              <p:nvPr/>
            </p:nvSpPr>
            <p:spPr bwMode="auto">
              <a:xfrm>
                <a:off x="6682" y="3315"/>
                <a:ext cx="22" cy="70"/>
              </a:xfrm>
              <a:prstGeom prst="rect">
                <a:avLst/>
              </a:prstGeom>
              <a:solidFill>
                <a:srgbClr val="667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3275" name="Group 65"/>
            <p:cNvGrpSpPr>
              <a:grpSpLocks/>
            </p:cNvGrpSpPr>
            <p:nvPr/>
          </p:nvGrpSpPr>
          <p:grpSpPr bwMode="auto">
            <a:xfrm>
              <a:off x="6797" y="3362"/>
              <a:ext cx="69" cy="70"/>
              <a:chOff x="6797" y="3362"/>
              <a:chExt cx="69" cy="70"/>
            </a:xfrm>
          </p:grpSpPr>
          <p:sp>
            <p:nvSpPr>
              <p:cNvPr id="53276" name="Rectangle 66"/>
              <p:cNvSpPr>
                <a:spLocks/>
              </p:cNvSpPr>
              <p:nvPr/>
            </p:nvSpPr>
            <p:spPr bwMode="auto">
              <a:xfrm>
                <a:off x="6797" y="3408"/>
                <a:ext cx="22" cy="23"/>
              </a:xfrm>
              <a:prstGeom prst="rect">
                <a:avLst/>
              </a:prstGeom>
              <a:solidFill>
                <a:srgbClr val="D0D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77" name="Rectangle 67"/>
              <p:cNvSpPr>
                <a:spLocks/>
              </p:cNvSpPr>
              <p:nvPr/>
            </p:nvSpPr>
            <p:spPr bwMode="auto">
              <a:xfrm>
                <a:off x="6819" y="3385"/>
                <a:ext cx="22" cy="23"/>
              </a:xfrm>
              <a:prstGeom prst="rect">
                <a:avLst/>
              </a:prstGeom>
              <a:solidFill>
                <a:srgbClr val="D0D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3278" name="Rectangle 68"/>
              <p:cNvSpPr>
                <a:spLocks/>
              </p:cNvSpPr>
              <p:nvPr/>
            </p:nvSpPr>
            <p:spPr bwMode="auto">
              <a:xfrm>
                <a:off x="6842" y="3362"/>
                <a:ext cx="22" cy="23"/>
              </a:xfrm>
              <a:prstGeom prst="rect">
                <a:avLst/>
              </a:prstGeom>
              <a:solidFill>
                <a:srgbClr val="D0D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963"/>
            <a:ext cx="420052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563888" y="1306800"/>
            <a:ext cx="5468616" cy="3343122"/>
            <a:chOff x="3547849" y="1341004"/>
            <a:chExt cx="5468616" cy="3343122"/>
          </a:xfrm>
        </p:grpSpPr>
        <p:sp>
          <p:nvSpPr>
            <p:cNvPr id="54275" name="Text Box 2"/>
            <p:cNvSpPr txBox="1">
              <a:spLocks noChangeArrowheads="1"/>
            </p:cNvSpPr>
            <p:nvPr/>
          </p:nvSpPr>
          <p:spPr bwMode="auto">
            <a:xfrm>
              <a:off x="3547849" y="1341004"/>
              <a:ext cx="4451350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Gateway </a:t>
              </a: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3547849" y="3806239"/>
              <a:ext cx="5400675" cy="87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FF0000"/>
                  </a:solidFill>
                </a:rPr>
                <a:t>Von dem </a:t>
              </a:r>
              <a:r>
                <a:rPr lang="de-DE" altLang="de-DE" sz="2000" dirty="0" err="1">
                  <a:solidFill>
                    <a:srgbClr val="FF0000"/>
                  </a:solidFill>
                </a:rPr>
                <a:t>Gatewaygerät</a:t>
              </a:r>
              <a:r>
                <a:rPr lang="de-DE" altLang="de-DE" sz="2000" dirty="0">
                  <a:solidFill>
                    <a:srgbClr val="FF0000"/>
                  </a:solidFill>
                </a:rPr>
                <a:t> kann </a:t>
              </a:r>
              <a:r>
                <a:rPr lang="de-DE" altLang="de-DE" sz="2000" b="1" u="sng" dirty="0">
                  <a:solidFill>
                    <a:srgbClr val="FF0000"/>
                  </a:solidFill>
                </a:rPr>
                <a:t>nicht</a:t>
              </a:r>
              <a:r>
                <a:rPr lang="de-DE" altLang="de-DE" sz="2000" dirty="0">
                  <a:solidFill>
                    <a:srgbClr val="FF0000"/>
                  </a:solidFill>
                </a:rPr>
                <a:t> gesendet werden. Es kann </a:t>
              </a:r>
              <a:r>
                <a:rPr lang="de-DE" altLang="de-DE" sz="2000" b="1" u="sng" dirty="0">
                  <a:solidFill>
                    <a:srgbClr val="FF0000"/>
                  </a:solidFill>
                </a:rPr>
                <a:t>nur</a:t>
              </a:r>
              <a:r>
                <a:rPr lang="de-DE" altLang="de-DE" sz="2000" dirty="0">
                  <a:solidFill>
                    <a:srgbClr val="FF0000"/>
                  </a:solidFill>
                </a:rPr>
                <a:t> empfangen werden. Nur mit einem MRT möglich.</a:t>
              </a:r>
            </a:p>
          </p:txBody>
        </p:sp>
        <p:sp>
          <p:nvSpPr>
            <p:cNvPr id="54279" name="Text Box 9"/>
            <p:cNvSpPr txBox="1">
              <a:spLocks noChangeArrowheads="1"/>
            </p:cNvSpPr>
            <p:nvPr/>
          </p:nvSpPr>
          <p:spPr bwMode="auto">
            <a:xfrm>
              <a:off x="3557053" y="2064324"/>
              <a:ext cx="5459412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Die TMO – Rufgruppe muss vorher eingestellt sein, die DMO – Rufgruppe kann auch nach der Inbetriebnahme des Gateways geändert werden.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98538" y="1371600"/>
            <a:ext cx="6434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Lernziel: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Bedienung von Endgeräten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0" y="5032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/>
              <a:t>Die LehrgangsteilnehmerInnen sollen die Endgeräte situationsbedingt selbstständig und sicher bedienen können</a:t>
            </a:r>
          </a:p>
        </p:txBody>
      </p:sp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60213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2484438" y="4292600"/>
            <a:ext cx="1295400" cy="304800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180 Minuten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963"/>
            <a:ext cx="420052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95936" y="1687854"/>
            <a:ext cx="5652070" cy="4516618"/>
            <a:chOff x="3923928" y="1520311"/>
            <a:chExt cx="5652070" cy="4516618"/>
          </a:xfrm>
        </p:grpSpPr>
        <p:sp>
          <p:nvSpPr>
            <p:cNvPr id="54275" name="Text Box 2"/>
            <p:cNvSpPr txBox="1">
              <a:spLocks noChangeArrowheads="1"/>
            </p:cNvSpPr>
            <p:nvPr/>
          </p:nvSpPr>
          <p:spPr bwMode="auto">
            <a:xfrm>
              <a:off x="3923928" y="1520311"/>
              <a:ext cx="4451350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Gateway (aus Sicht des Gateways)</a:t>
              </a: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3995936" y="2483006"/>
              <a:ext cx="5580062" cy="3553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Kontexttaste „Option“ </a:t>
              </a:r>
              <a:r>
                <a:rPr lang="de-DE" altLang="de-DE" sz="2000" dirty="0"/>
                <a:t> </a:t>
              </a:r>
              <a:r>
                <a:rPr lang="de-DE" altLang="de-DE" sz="2000" dirty="0" smtClean="0"/>
                <a:t>drücken </a:t>
              </a:r>
              <a:br>
                <a:rPr lang="de-DE" altLang="de-DE" sz="2000" dirty="0" smtClean="0"/>
              </a:br>
              <a:r>
                <a:rPr lang="de-DE" altLang="de-DE" sz="2000" dirty="0" smtClean="0"/>
                <a:t>(Gateway auswählen)</a:t>
              </a:r>
              <a:endParaRPr lang="de-DE" altLang="de-DE" sz="2000" dirty="0" smtClean="0">
                <a:solidFill>
                  <a:srgbClr val="0000FF"/>
                </a:solidFill>
              </a:endParaRP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>
                  <a:solidFill>
                    <a:srgbClr val="FF0000"/>
                  </a:solidFill>
                </a:rPr>
                <a:t>o</a:t>
              </a:r>
              <a:r>
                <a:rPr lang="de-DE" altLang="de-DE" sz="2000" b="1" dirty="0" smtClean="0">
                  <a:solidFill>
                    <a:srgbClr val="FF0000"/>
                  </a:solidFill>
                </a:rPr>
                <a:t>der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Funktionstaste 3 </a:t>
              </a:r>
              <a:r>
                <a:rPr lang="de-DE" altLang="de-DE" sz="2000" dirty="0" smtClean="0"/>
                <a:t>(langer Druck)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 smtClean="0">
                  <a:solidFill>
                    <a:srgbClr val="FF0000"/>
                  </a:solidFill>
                </a:rPr>
                <a:t>oder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Menü – Netze – Gateway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 smtClean="0">
                  <a:solidFill>
                    <a:srgbClr val="FF0000"/>
                  </a:solidFill>
                </a:rPr>
                <a:t>dann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DMO – Rufgruppe </a:t>
              </a:r>
              <a:r>
                <a:rPr lang="de-DE" altLang="de-DE" sz="2000" dirty="0" smtClean="0"/>
                <a:t>auswählen</a:t>
              </a: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de-DE" altLang="de-DE" sz="2000" dirty="0"/>
            </a:p>
          </p:txBody>
        </p:sp>
      </p:grp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3069966" y="3705327"/>
            <a:ext cx="1000650" cy="1655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112963"/>
            <a:ext cx="420052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563938" y="1196752"/>
            <a:ext cx="5580062" cy="4768259"/>
            <a:chOff x="3554413" y="1268413"/>
            <a:chExt cx="5580062" cy="4768259"/>
          </a:xfrm>
        </p:grpSpPr>
        <p:sp>
          <p:nvSpPr>
            <p:cNvPr id="55299" name="Text Box 2"/>
            <p:cNvSpPr txBox="1">
              <a:spLocks noChangeArrowheads="1"/>
            </p:cNvSpPr>
            <p:nvPr/>
          </p:nvSpPr>
          <p:spPr bwMode="auto">
            <a:xfrm>
              <a:off x="3576638" y="1268413"/>
              <a:ext cx="49561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Gateway (aus Sicht des Teilnehmers)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554413" y="2128838"/>
              <a:ext cx="5580062" cy="2827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mit </a:t>
              </a:r>
              <a:r>
                <a:rPr lang="de-DE" altLang="de-DE" sz="2000" dirty="0"/>
                <a:t>dem </a:t>
              </a:r>
              <a:r>
                <a:rPr lang="de-DE" altLang="de-DE" sz="2000" dirty="0" smtClean="0"/>
                <a:t>Endgerät </a:t>
              </a:r>
              <a:r>
                <a:rPr lang="de-DE" altLang="de-DE" sz="2000" dirty="0"/>
                <a:t>in den </a:t>
              </a:r>
              <a:r>
                <a:rPr lang="de-DE" altLang="de-DE" sz="2000" dirty="0">
                  <a:solidFill>
                    <a:srgbClr val="0000FF"/>
                  </a:solidFill>
                </a:rPr>
                <a:t>DMO-Modus </a:t>
              </a:r>
              <a:r>
                <a:rPr lang="de-DE" altLang="de-DE" sz="2000" dirty="0"/>
                <a:t>wechseln</a:t>
              </a:r>
              <a:r>
                <a:rPr lang="de-DE" altLang="de-DE" sz="2000" dirty="0">
                  <a:solidFill>
                    <a:srgbClr val="0000FF"/>
                  </a:solidFill>
                </a:rPr>
                <a:t> </a:t>
              </a: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entsprechende 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Gesprächsgruppe</a:t>
              </a:r>
              <a:br>
                <a:rPr lang="de-DE" altLang="de-DE" sz="2000" dirty="0" smtClean="0">
                  <a:solidFill>
                    <a:srgbClr val="0000FF"/>
                  </a:solidFill>
                </a:rPr>
              </a:br>
              <a:r>
                <a:rPr lang="de-DE" altLang="de-DE" sz="2000" dirty="0" smtClean="0"/>
                <a:t>auswählen</a:t>
              </a: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Kontexttaste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„Option“ </a:t>
              </a:r>
              <a:r>
                <a:rPr lang="de-DE" altLang="de-DE" sz="2000" dirty="0"/>
                <a:t>drücken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Ordner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„</a:t>
              </a:r>
              <a:r>
                <a:rPr lang="de-DE" altLang="de-DE" sz="2000" dirty="0" err="1">
                  <a:solidFill>
                    <a:srgbClr val="0000FF"/>
                  </a:solidFill>
                </a:rPr>
                <a:t>Konfig</a:t>
              </a:r>
              <a:r>
                <a:rPr lang="de-DE" altLang="de-DE" sz="2000" dirty="0">
                  <a:solidFill>
                    <a:srgbClr val="0000FF"/>
                  </a:solidFill>
                </a:rPr>
                <a:t>.“ </a:t>
              </a:r>
              <a:r>
                <a:rPr lang="de-DE" altLang="de-DE" sz="2000" dirty="0"/>
                <a:t>wählen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entsprechenden </a:t>
              </a:r>
              <a:r>
                <a:rPr lang="de-DE" altLang="de-DE" sz="2000" dirty="0">
                  <a:solidFill>
                    <a:srgbClr val="0000FF"/>
                  </a:solidFill>
                </a:rPr>
                <a:t>Modus (Gateway/</a:t>
              </a:r>
              <a:r>
                <a:rPr lang="de-DE" altLang="de-DE" sz="2000" dirty="0" err="1">
                  <a:solidFill>
                    <a:srgbClr val="0000FF"/>
                  </a:solidFill>
                </a:rPr>
                <a:t>GW+Rep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.) </a:t>
              </a:r>
              <a:r>
                <a:rPr lang="de-DE" altLang="de-DE" sz="2000" dirty="0" smtClean="0"/>
                <a:t>wählen</a:t>
              </a:r>
              <a:endParaRPr lang="de-DE" altLang="de-DE" sz="2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576638" y="5414963"/>
              <a:ext cx="5400675" cy="62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de-DE" altLang="de-DE" sz="2000" dirty="0">
                  <a:solidFill>
                    <a:srgbClr val="FF0000"/>
                  </a:solidFill>
                </a:rPr>
                <a:t>Während im Display das </a:t>
              </a:r>
              <a:r>
                <a:rPr lang="de-DE" altLang="de-DE" sz="2000" dirty="0" err="1">
                  <a:solidFill>
                    <a:srgbClr val="FF0000"/>
                  </a:solidFill>
                </a:rPr>
                <a:t>Gatewayzeichen</a:t>
              </a:r>
              <a:r>
                <a:rPr lang="de-DE" altLang="de-DE" sz="2000" dirty="0">
                  <a:solidFill>
                    <a:srgbClr val="FF0000"/>
                  </a:solidFill>
                </a:rPr>
                <a:t>     </a:t>
              </a:r>
              <a:r>
                <a:rPr lang="de-DE" altLang="de-DE" sz="2000" dirty="0" smtClean="0">
                  <a:solidFill>
                    <a:srgbClr val="FF0000"/>
                  </a:solidFill>
                </a:rPr>
                <a:t>blinkt, </a:t>
              </a:r>
              <a:r>
                <a:rPr lang="de-DE" altLang="de-DE" sz="2000" u="sng" dirty="0">
                  <a:solidFill>
                    <a:srgbClr val="FF0000"/>
                  </a:solidFill>
                </a:rPr>
                <a:t>NICHT</a:t>
              </a:r>
              <a:r>
                <a:rPr lang="de-DE" altLang="de-DE" sz="2000" dirty="0">
                  <a:solidFill>
                    <a:srgbClr val="FF0000"/>
                  </a:solidFill>
                </a:rPr>
                <a:t> die PTT-Taste betätigen!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8832122" y="5386966"/>
            <a:ext cx="265112" cy="334963"/>
            <a:chOff x="6708" y="2782"/>
            <a:chExt cx="219" cy="294"/>
          </a:xfrm>
        </p:grpSpPr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6779" y="2821"/>
              <a:ext cx="27" cy="26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2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lnTo>
                    <a:pt x="13" y="26"/>
                  </a:lnTo>
                </a:path>
              </a:pathLst>
            </a:custGeom>
            <a:noFill/>
            <a:ln w="17868">
              <a:solidFill>
                <a:srgbClr val="EF3D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6779" y="2984"/>
              <a:ext cx="27" cy="27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26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lnTo>
                    <a:pt x="13" y="26"/>
                  </a:lnTo>
                </a:path>
              </a:pathLst>
            </a:custGeom>
            <a:noFill/>
            <a:ln w="17868">
              <a:solidFill>
                <a:srgbClr val="DE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6779" y="2984"/>
              <a:ext cx="56" cy="53"/>
            </a:xfrm>
            <a:custGeom>
              <a:avLst/>
              <a:gdLst>
                <a:gd name="T0" fmla="*/ 55 w 56"/>
                <a:gd name="T1" fmla="*/ 52 h 53"/>
                <a:gd name="T2" fmla="*/ 55 w 56"/>
                <a:gd name="T3" fmla="*/ 0 h 53"/>
                <a:gd name="T4" fmla="*/ 26 w 56"/>
                <a:gd name="T5" fmla="*/ 0 h 53"/>
                <a:gd name="T6" fmla="*/ 26 w 56"/>
                <a:gd name="T7" fmla="*/ 26 h 53"/>
                <a:gd name="T8" fmla="*/ 0 w 56"/>
                <a:gd name="T9" fmla="*/ 26 h 53"/>
                <a:gd name="T10" fmla="*/ 0 w 56"/>
                <a:gd name="T11" fmla="*/ 52 h 53"/>
                <a:gd name="T12" fmla="*/ 55 w 56"/>
                <a:gd name="T13" fmla="*/ 5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53">
                  <a:moveTo>
                    <a:pt x="55" y="52"/>
                  </a:moveTo>
                  <a:lnTo>
                    <a:pt x="55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55" y="52"/>
                  </a:lnTo>
                </a:path>
              </a:pathLst>
            </a:custGeom>
            <a:solidFill>
              <a:srgbClr val="A1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6724" y="3011"/>
              <a:ext cx="29" cy="26"/>
            </a:xfrm>
            <a:custGeom>
              <a:avLst/>
              <a:gdLst>
                <a:gd name="T0" fmla="*/ 14 w 29"/>
                <a:gd name="T1" fmla="*/ 0 h 26"/>
                <a:gd name="T2" fmla="*/ 14 w 29"/>
                <a:gd name="T3" fmla="*/ 2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6">
                  <a:moveTo>
                    <a:pt x="14" y="0"/>
                  </a:moveTo>
                  <a:lnTo>
                    <a:pt x="14" y="26"/>
                  </a:lnTo>
                </a:path>
              </a:pathLst>
            </a:custGeom>
            <a:noFill/>
            <a:ln w="19951">
              <a:solidFill>
                <a:srgbClr val="0C23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6724" y="2847"/>
              <a:ext cx="137" cy="219"/>
              <a:chOff x="6724" y="2847"/>
              <a:chExt cx="137" cy="219"/>
            </a:xfrm>
          </p:grpSpPr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6724" y="2847"/>
                <a:ext cx="137" cy="219"/>
              </a:xfrm>
              <a:custGeom>
                <a:avLst/>
                <a:gdLst>
                  <a:gd name="T0" fmla="*/ 137 w 137"/>
                  <a:gd name="T1" fmla="*/ 219 h 219"/>
                  <a:gd name="T2" fmla="*/ 137 w 137"/>
                  <a:gd name="T3" fmla="*/ 137 h 219"/>
                  <a:gd name="T4" fmla="*/ 111 w 137"/>
                  <a:gd name="T5" fmla="*/ 137 h 219"/>
                  <a:gd name="T6" fmla="*/ 111 w 137"/>
                  <a:gd name="T7" fmla="*/ 189 h 219"/>
                  <a:gd name="T8" fmla="*/ 0 w 137"/>
                  <a:gd name="T9" fmla="*/ 189 h 219"/>
                  <a:gd name="T10" fmla="*/ 0 w 137"/>
                  <a:gd name="T11" fmla="*/ 219 h 219"/>
                  <a:gd name="T12" fmla="*/ 137 w 137"/>
                  <a:gd name="T13" fmla="*/ 219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219">
                    <a:moveTo>
                      <a:pt x="137" y="219"/>
                    </a:moveTo>
                    <a:lnTo>
                      <a:pt x="137" y="137"/>
                    </a:lnTo>
                    <a:lnTo>
                      <a:pt x="111" y="137"/>
                    </a:lnTo>
                    <a:lnTo>
                      <a:pt x="111" y="189"/>
                    </a:lnTo>
                    <a:lnTo>
                      <a:pt x="0" y="189"/>
                    </a:lnTo>
                    <a:lnTo>
                      <a:pt x="0" y="219"/>
                    </a:lnTo>
                    <a:lnTo>
                      <a:pt x="137" y="219"/>
                    </a:lnTo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6724" y="2847"/>
                <a:ext cx="137" cy="219"/>
              </a:xfrm>
              <a:custGeom>
                <a:avLst/>
                <a:gdLst>
                  <a:gd name="T0" fmla="*/ 111 w 137"/>
                  <a:gd name="T1" fmla="*/ 137 h 219"/>
                  <a:gd name="T2" fmla="*/ 111 w 137"/>
                  <a:gd name="T3" fmla="*/ 107 h 219"/>
                  <a:gd name="T4" fmla="*/ 81 w 137"/>
                  <a:gd name="T5" fmla="*/ 107 h 219"/>
                  <a:gd name="T6" fmla="*/ 81 w 137"/>
                  <a:gd name="T7" fmla="*/ 0 h 219"/>
                  <a:gd name="T8" fmla="*/ 55 w 137"/>
                  <a:gd name="T9" fmla="*/ 0 h 219"/>
                  <a:gd name="T10" fmla="*/ 55 w 137"/>
                  <a:gd name="T11" fmla="*/ 137 h 219"/>
                  <a:gd name="T12" fmla="*/ 111 w 137"/>
                  <a:gd name="T13" fmla="*/ 137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219">
                    <a:moveTo>
                      <a:pt x="111" y="137"/>
                    </a:moveTo>
                    <a:lnTo>
                      <a:pt x="111" y="107"/>
                    </a:lnTo>
                    <a:lnTo>
                      <a:pt x="81" y="107"/>
                    </a:lnTo>
                    <a:lnTo>
                      <a:pt x="81" y="0"/>
                    </a:lnTo>
                    <a:lnTo>
                      <a:pt x="55" y="0"/>
                    </a:lnTo>
                    <a:lnTo>
                      <a:pt x="55" y="137"/>
                    </a:lnTo>
                    <a:lnTo>
                      <a:pt x="111" y="137"/>
                    </a:lnTo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" name="Group 77"/>
            <p:cNvGrpSpPr>
              <a:grpSpLocks/>
            </p:cNvGrpSpPr>
            <p:nvPr/>
          </p:nvGrpSpPr>
          <p:grpSpPr bwMode="auto">
            <a:xfrm>
              <a:off x="6753" y="2792"/>
              <a:ext cx="82" cy="55"/>
              <a:chOff x="6753" y="2792"/>
              <a:chExt cx="82" cy="55"/>
            </a:xfrm>
          </p:grpSpPr>
          <p:sp>
            <p:nvSpPr>
              <p:cNvPr id="40" name="Rectangle 78"/>
              <p:cNvSpPr>
                <a:spLocks/>
              </p:cNvSpPr>
              <p:nvPr/>
            </p:nvSpPr>
            <p:spPr bwMode="auto">
              <a:xfrm>
                <a:off x="6753" y="2821"/>
                <a:ext cx="26" cy="26"/>
              </a:xfrm>
              <a:prstGeom prst="rect">
                <a:avLst/>
              </a:prstGeom>
              <a:solidFill>
                <a:srgbClr val="0C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1" name="Rectangle 79"/>
              <p:cNvSpPr>
                <a:spLocks/>
              </p:cNvSpPr>
              <p:nvPr/>
            </p:nvSpPr>
            <p:spPr bwMode="auto">
              <a:xfrm>
                <a:off x="6779" y="2792"/>
                <a:ext cx="26" cy="29"/>
              </a:xfrm>
              <a:prstGeom prst="rect">
                <a:avLst/>
              </a:prstGeom>
              <a:solidFill>
                <a:srgbClr val="0C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2" name="Rectangle 80"/>
              <p:cNvSpPr>
                <a:spLocks/>
              </p:cNvSpPr>
              <p:nvPr/>
            </p:nvSpPr>
            <p:spPr bwMode="auto">
              <a:xfrm>
                <a:off x="6805" y="2821"/>
                <a:ext cx="29" cy="26"/>
              </a:xfrm>
              <a:prstGeom prst="rect">
                <a:avLst/>
              </a:prstGeom>
              <a:solidFill>
                <a:srgbClr val="0C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33" name="Group 81"/>
            <p:cNvGrpSpPr>
              <a:grpSpLocks/>
            </p:cNvGrpSpPr>
            <p:nvPr/>
          </p:nvGrpSpPr>
          <p:grpSpPr bwMode="auto">
            <a:xfrm>
              <a:off x="6724" y="2955"/>
              <a:ext cx="55" cy="56"/>
              <a:chOff x="6724" y="2955"/>
              <a:chExt cx="55" cy="56"/>
            </a:xfrm>
          </p:grpSpPr>
          <p:sp>
            <p:nvSpPr>
              <p:cNvPr id="38" name="Rectangle 82"/>
              <p:cNvSpPr>
                <a:spLocks/>
              </p:cNvSpPr>
              <p:nvPr/>
            </p:nvSpPr>
            <p:spPr bwMode="auto">
              <a:xfrm>
                <a:off x="6724" y="2984"/>
                <a:ext cx="29" cy="26"/>
              </a:xfrm>
              <a:prstGeom prst="rect">
                <a:avLst/>
              </a:prstGeom>
              <a:solidFill>
                <a:srgbClr val="6E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" name="Rectangle 83"/>
              <p:cNvSpPr>
                <a:spLocks/>
              </p:cNvSpPr>
              <p:nvPr/>
            </p:nvSpPr>
            <p:spPr bwMode="auto">
              <a:xfrm>
                <a:off x="6753" y="2955"/>
                <a:ext cx="26" cy="29"/>
              </a:xfrm>
              <a:prstGeom prst="rect">
                <a:avLst/>
              </a:prstGeom>
              <a:solidFill>
                <a:srgbClr val="6E8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34" name="Group 84"/>
            <p:cNvGrpSpPr>
              <a:grpSpLocks/>
            </p:cNvGrpSpPr>
            <p:nvPr/>
          </p:nvGrpSpPr>
          <p:grpSpPr bwMode="auto">
            <a:xfrm>
              <a:off x="6861" y="2792"/>
              <a:ext cx="56" cy="81"/>
              <a:chOff x="6861" y="2792"/>
              <a:chExt cx="56" cy="81"/>
            </a:xfrm>
          </p:grpSpPr>
          <p:sp>
            <p:nvSpPr>
              <p:cNvPr id="35" name="Rectangle 85"/>
              <p:cNvSpPr>
                <a:spLocks/>
              </p:cNvSpPr>
              <p:nvPr/>
            </p:nvSpPr>
            <p:spPr bwMode="auto">
              <a:xfrm>
                <a:off x="6861" y="2792"/>
                <a:ext cx="26" cy="29"/>
              </a:xfrm>
              <a:prstGeom prst="rect">
                <a:avLst/>
              </a:prstGeom>
              <a:solidFill>
                <a:srgbClr val="F36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6" name="Rectangle 86"/>
              <p:cNvSpPr>
                <a:spLocks/>
              </p:cNvSpPr>
              <p:nvPr/>
            </p:nvSpPr>
            <p:spPr bwMode="auto">
              <a:xfrm>
                <a:off x="6861" y="2847"/>
                <a:ext cx="26" cy="26"/>
              </a:xfrm>
              <a:prstGeom prst="rect">
                <a:avLst/>
              </a:prstGeom>
              <a:solidFill>
                <a:srgbClr val="F36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7" name="Rectangle 87"/>
              <p:cNvSpPr>
                <a:spLocks/>
              </p:cNvSpPr>
              <p:nvPr/>
            </p:nvSpPr>
            <p:spPr bwMode="auto">
              <a:xfrm>
                <a:off x="6887" y="2821"/>
                <a:ext cx="29" cy="26"/>
              </a:xfrm>
              <a:prstGeom prst="rect">
                <a:avLst/>
              </a:prstGeom>
              <a:solidFill>
                <a:srgbClr val="F36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113"/>
            <a:ext cx="351251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0" y="453270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</a:t>
            </a:r>
            <a:r>
              <a:rPr lang="de-DE" altLang="de-DE" sz="2200" b="1" u="sng" dirty="0" smtClean="0"/>
              <a:t>Endgerätes</a:t>
            </a:r>
            <a:endParaRPr lang="de-DE" altLang="de-DE" sz="2200" b="1" u="sng" dirty="0">
              <a:solidFill>
                <a:srgbClr val="FF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207600" y="1306800"/>
            <a:ext cx="5422190" cy="2604254"/>
            <a:chOff x="3176613" y="1700808"/>
            <a:chExt cx="5422190" cy="260425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176613" y="1700808"/>
              <a:ext cx="50990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Notsignalgeber – „</a:t>
              </a:r>
              <a:r>
                <a:rPr lang="de-DE" altLang="de-DE" sz="2000" b="1" dirty="0" err="1" smtClean="0"/>
                <a:t>Totmann</a:t>
              </a:r>
              <a:r>
                <a:rPr lang="de-DE" altLang="de-DE" sz="2000" b="1" dirty="0" smtClean="0"/>
                <a:t>“ I </a:t>
              </a:r>
              <a:r>
                <a:rPr lang="de-DE" altLang="de-DE" sz="2000" b="1" dirty="0" smtClean="0">
                  <a:solidFill>
                    <a:srgbClr val="FF0000"/>
                  </a:solidFill>
                </a:rPr>
                <a:t>(nur K 13)</a:t>
              </a:r>
              <a:endParaRPr lang="de-DE" altLang="de-DE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3198128" y="2581513"/>
              <a:ext cx="5400675" cy="1723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Der Notsignalgeber ist im </a:t>
              </a:r>
              <a:r>
                <a:rPr lang="de-DE" altLang="de-DE" sz="2000" dirty="0"/>
                <a:t>TMO und DMO schaltbar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Nach erfolgter Programmierung ist dieser standardmäßig ausgeschaltet.</a:t>
              </a:r>
            </a:p>
            <a:p>
              <a:pPr marL="0" indent="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1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51251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</a:t>
            </a:r>
            <a:r>
              <a:rPr lang="de-DE" altLang="de-DE" sz="2200" b="1" u="sng" dirty="0" smtClean="0"/>
              <a:t>Endgerätes</a:t>
            </a:r>
            <a:endParaRPr lang="de-DE" altLang="de-DE" sz="2200" b="1" u="sng" dirty="0">
              <a:solidFill>
                <a:srgbClr val="FF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878667" y="1306800"/>
            <a:ext cx="6228184" cy="5310292"/>
            <a:chOff x="2878667" y="1370640"/>
            <a:chExt cx="6228184" cy="5310292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2878667" y="1370640"/>
              <a:ext cx="50990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Notsignalgeber – „</a:t>
              </a:r>
              <a:r>
                <a:rPr lang="de-DE" altLang="de-DE" sz="2000" b="1" dirty="0" err="1" smtClean="0"/>
                <a:t>Totmann</a:t>
              </a:r>
              <a:r>
                <a:rPr lang="de-DE" altLang="de-DE" sz="2000" b="1" dirty="0" smtClean="0"/>
                <a:t>“ II </a:t>
              </a:r>
              <a:r>
                <a:rPr lang="de-DE" altLang="de-DE" sz="2000" b="1" dirty="0" smtClean="0">
                  <a:solidFill>
                    <a:srgbClr val="FF0000"/>
                  </a:solidFill>
                </a:rPr>
                <a:t>(nur K 13)</a:t>
              </a:r>
              <a:endParaRPr lang="de-DE" altLang="de-DE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2878667" y="2068258"/>
              <a:ext cx="6228184" cy="4612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 smtClean="0"/>
                <a:t>Ein- bzw. Ausschalten:</a:t>
              </a: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rgbClr val="0000FF"/>
                  </a:solidFill>
                </a:rPr>
                <a:t>Menü – </a:t>
              </a:r>
              <a:r>
                <a:rPr lang="de-DE" altLang="de-DE" sz="2000" dirty="0" err="1" smtClean="0">
                  <a:solidFill>
                    <a:srgbClr val="0000FF"/>
                  </a:solidFill>
                </a:rPr>
                <a:t>Totmann</a:t>
              </a:r>
              <a:r>
                <a:rPr lang="de-DE" altLang="de-DE" sz="2000" dirty="0" smtClean="0">
                  <a:solidFill>
                    <a:srgbClr val="0000FF"/>
                  </a:solidFill>
                </a:rPr>
                <a:t> – Ein/Aus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>
                  <a:solidFill>
                    <a:srgbClr val="FF0000"/>
                  </a:solidFill>
                </a:rPr>
                <a:t>o</a:t>
              </a:r>
              <a:r>
                <a:rPr lang="de-DE" altLang="de-DE" sz="2000" b="1" dirty="0" smtClean="0">
                  <a:solidFill>
                    <a:srgbClr val="FF0000"/>
                  </a:solidFill>
                </a:rPr>
                <a:t>der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*-Taste (langer Druck) </a:t>
              </a:r>
              <a:br>
                <a:rPr lang="de-DE" altLang="de-DE" sz="2000" dirty="0" smtClean="0"/>
              </a:br>
              <a:r>
                <a:rPr lang="de-DE" altLang="de-DE" sz="2000" dirty="0" smtClean="0"/>
                <a:t>beim MTP850 / MTP850Ex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b="1" dirty="0">
                  <a:solidFill>
                    <a:srgbClr val="FF0000"/>
                  </a:solidFill>
                </a:rPr>
                <a:t>o</a:t>
              </a:r>
              <a:r>
                <a:rPr lang="de-DE" altLang="de-DE" sz="2000" b="1" dirty="0" smtClean="0">
                  <a:solidFill>
                    <a:srgbClr val="FF0000"/>
                  </a:solidFill>
                </a:rPr>
                <a:t>der</a:t>
              </a:r>
              <a:endParaRPr lang="de-DE" altLang="de-DE" sz="2000" b="1" dirty="0">
                <a:solidFill>
                  <a:srgbClr val="FF0000"/>
                </a:solidFill>
              </a:endParaRP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Pfeiltaste links (langer Druck)</a:t>
              </a:r>
              <a:br>
                <a:rPr lang="de-DE" altLang="de-DE" sz="2000" dirty="0" smtClean="0"/>
              </a:br>
              <a:r>
                <a:rPr lang="de-DE" altLang="de-DE" sz="2000" dirty="0" smtClean="0"/>
                <a:t>beim MTP830 / MTP810Ex</a:t>
              </a:r>
              <a:br>
                <a:rPr lang="de-DE" altLang="de-DE" sz="2000" dirty="0" smtClean="0"/>
              </a:br>
              <a:endParaRPr lang="de-DE" altLang="de-DE" sz="2000" dirty="0" smtClean="0"/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de-DE" altLang="de-DE" sz="2000" dirty="0" smtClean="0"/>
                <a:t>Bei eingeschaltetem Notsignalgeber erscheint im Display ein blauer Kreis mit den Buchstaben „MD“ („Man down“)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51251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</a:t>
            </a:r>
            <a:r>
              <a:rPr lang="de-DE" altLang="de-DE" sz="2200" b="1" u="sng" dirty="0" smtClean="0"/>
              <a:t>Endgerätes</a:t>
            </a:r>
            <a:endParaRPr lang="de-DE" altLang="de-DE" sz="2200" b="1" u="sng" dirty="0">
              <a:solidFill>
                <a:srgbClr val="FF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627784" y="1340768"/>
            <a:ext cx="6228184" cy="5175789"/>
            <a:chOff x="2830598" y="1332363"/>
            <a:chExt cx="6228184" cy="5175789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2835636" y="1332363"/>
              <a:ext cx="5264756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 smtClean="0"/>
                <a:t>Notsignalgeber – „</a:t>
              </a:r>
              <a:r>
                <a:rPr lang="de-DE" altLang="de-DE" sz="2000" b="1" dirty="0" err="1" smtClean="0"/>
                <a:t>Totmann</a:t>
              </a:r>
              <a:r>
                <a:rPr lang="de-DE" altLang="de-DE" sz="2000" b="1" dirty="0" smtClean="0"/>
                <a:t>“ III </a:t>
              </a:r>
              <a:r>
                <a:rPr lang="de-DE" altLang="de-DE" sz="2000" b="1" dirty="0" smtClean="0">
                  <a:solidFill>
                    <a:srgbClr val="FF0000"/>
                  </a:solidFill>
                </a:rPr>
                <a:t>(nur K 13)</a:t>
              </a:r>
              <a:endParaRPr lang="de-DE" altLang="de-DE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2830598" y="1895478"/>
              <a:ext cx="6228184" cy="4612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 smtClean="0"/>
                <a:t>eingeschalteter Notsignalgeber: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Zeit bis Voralarm: 30 Sekunden</a:t>
              </a:r>
            </a:p>
            <a:p>
              <a:pPr marL="1085850" lvl="1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n</a:t>
              </a:r>
              <a:r>
                <a:rPr lang="de-DE" altLang="de-DE" sz="2000" dirty="0" smtClean="0"/>
                <a:t>ach Auslösen des Voralarms erfolgt sekündlich ein kurzer Signalton</a:t>
              </a:r>
            </a:p>
            <a:p>
              <a:pPr marL="1085850" lvl="1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der blaue Kreis mit den Buchstaben „MD“ im Display wird rot und blinkt</a:t>
              </a:r>
            </a:p>
            <a:p>
              <a:pPr marL="1085850" lvl="1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der </a:t>
              </a:r>
              <a:r>
                <a:rPr lang="de-DE" altLang="de-DE" sz="2000" u="sng" dirty="0" smtClean="0"/>
                <a:t>Voralarm</a:t>
              </a:r>
              <a:r>
                <a:rPr lang="de-DE" altLang="de-DE" sz="2000" dirty="0" smtClean="0"/>
                <a:t> kann durch (starke) Bewegung des HRT zurückgesetzt werden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Zeit zwischen Vor- und Hauptalarm: 30 Sekunden</a:t>
              </a:r>
            </a:p>
            <a:p>
              <a:pPr marL="1085850" lvl="1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n</a:t>
              </a:r>
              <a:r>
                <a:rPr lang="de-DE" altLang="de-DE" sz="2000" dirty="0" smtClean="0"/>
                <a:t>ach Ablauf der 30 Sekunden wird ein Notruf abgesetzt (es gelten die bekannten Notrufeinstellungen)  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8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576638" y="1268413"/>
            <a:ext cx="38020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563938" y="1844675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FF"/>
                </a:solidFill>
              </a:rPr>
              <a:t>Menü – Mehr – Standort </a:t>
            </a:r>
            <a:r>
              <a:rPr lang="de-DE" altLang="de-DE" sz="2000" dirty="0"/>
              <a:t>wählen</a:t>
            </a:r>
            <a:r>
              <a:rPr lang="de-DE" altLang="de-DE" sz="2000" dirty="0">
                <a:solidFill>
                  <a:srgbClr val="0000FF"/>
                </a:solidFill>
              </a:rPr>
              <a:t>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FF"/>
                </a:solidFill>
              </a:rPr>
              <a:t>Position </a:t>
            </a:r>
            <a:r>
              <a:rPr lang="de-DE" altLang="de-DE" sz="2000" dirty="0"/>
              <a:t>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Bestimmung des Standortes in			 Grad – Minuten – Sekunden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563938" y="3605213"/>
            <a:ext cx="54006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pic>
        <p:nvPicPr>
          <p:cNvPr id="56327" name="Picture 9" descr="gps2r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1979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8" name="Group 10"/>
          <p:cNvGrpSpPr>
            <a:grpSpLocks/>
          </p:cNvGrpSpPr>
          <p:nvPr/>
        </p:nvGrpSpPr>
        <p:grpSpPr bwMode="auto">
          <a:xfrm rot="-9517401">
            <a:off x="2228850" y="3832225"/>
            <a:ext cx="2011363" cy="844550"/>
            <a:chOff x="1859" y="1070"/>
            <a:chExt cx="1665" cy="532"/>
          </a:xfrm>
        </p:grpSpPr>
        <p:sp>
          <p:nvSpPr>
            <p:cNvPr id="56329" name="Line 11"/>
            <p:cNvSpPr>
              <a:spLocks noChangeShapeType="1"/>
            </p:cNvSpPr>
            <p:nvPr/>
          </p:nvSpPr>
          <p:spPr bwMode="auto">
            <a:xfrm rot="1360119" flipV="1">
              <a:off x="1859" y="1070"/>
              <a:ext cx="818" cy="1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56330" name="Line 12"/>
            <p:cNvSpPr>
              <a:spLocks noChangeShapeType="1"/>
            </p:cNvSpPr>
            <p:nvPr/>
          </p:nvSpPr>
          <p:spPr bwMode="auto">
            <a:xfrm rot="1360119" flipH="1">
              <a:off x="2262" y="1151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56331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91"/>
          <p:cNvSpPr txBox="1">
            <a:spLocks noChangeArrowheads="1"/>
          </p:cNvSpPr>
          <p:nvPr/>
        </p:nvSpPr>
        <p:spPr bwMode="auto">
          <a:xfrm>
            <a:off x="189" y="174415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0" y="764704"/>
            <a:ext cx="9194800" cy="4681473"/>
            <a:chOff x="0" y="836712"/>
            <a:chExt cx="9194800" cy="4681473"/>
          </a:xfrm>
        </p:grpSpPr>
        <p:pic>
          <p:nvPicPr>
            <p:cNvPr id="5734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2787"/>
              <a:ext cx="5230813" cy="348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48" name="Text Box 93"/>
            <p:cNvSpPr txBox="1">
              <a:spLocks noChangeArrowheads="1"/>
            </p:cNvSpPr>
            <p:nvPr/>
          </p:nvSpPr>
          <p:spPr bwMode="auto">
            <a:xfrm>
              <a:off x="0" y="836712"/>
              <a:ext cx="914400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Mobilfunkgerät </a:t>
              </a:r>
              <a:r>
                <a:rPr lang="de-DE" altLang="de-DE" sz="2000" b="1" dirty="0" smtClean="0"/>
                <a:t>MTM800</a:t>
              </a:r>
              <a:endParaRPr lang="de-DE" altLang="de-DE" sz="2000" b="1" dirty="0"/>
            </a:p>
          </p:txBody>
        </p:sp>
        <p:sp>
          <p:nvSpPr>
            <p:cNvPr id="57349" name="Line 29"/>
            <p:cNvSpPr>
              <a:spLocks noChangeShapeType="1"/>
            </p:cNvSpPr>
            <p:nvPr/>
          </p:nvSpPr>
          <p:spPr bwMode="auto">
            <a:xfrm flipV="1">
              <a:off x="3505200" y="1933674"/>
              <a:ext cx="1482725" cy="11334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 Box 94"/>
            <p:cNvSpPr txBox="1">
              <a:spLocks noChangeArrowheads="1"/>
            </p:cNvSpPr>
            <p:nvPr/>
          </p:nvSpPr>
          <p:spPr bwMode="auto">
            <a:xfrm>
              <a:off x="4987925" y="1506637"/>
              <a:ext cx="4140200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kurz </a:t>
              </a:r>
              <a:r>
                <a:rPr lang="de-DE" altLang="de-DE" sz="2000" dirty="0"/>
                <a:t>drücken: Hupe an/aus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lang </a:t>
              </a:r>
              <a:r>
                <a:rPr lang="de-DE" altLang="de-DE" sz="2000" dirty="0"/>
                <a:t>drücken: letzte eingestellte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  </a:t>
              </a:r>
              <a:r>
                <a:rPr lang="de-DE" altLang="de-DE" sz="2000" dirty="0" smtClean="0"/>
                <a:t>   Gruppe </a:t>
              </a:r>
              <a:r>
                <a:rPr lang="de-DE" altLang="de-DE" sz="2000" dirty="0"/>
                <a:t>auswählen</a:t>
              </a:r>
            </a:p>
          </p:txBody>
        </p:sp>
        <p:sp>
          <p:nvSpPr>
            <p:cNvPr id="57351" name="Line 29"/>
            <p:cNvSpPr>
              <a:spLocks noChangeShapeType="1"/>
            </p:cNvSpPr>
            <p:nvPr/>
          </p:nvSpPr>
          <p:spPr bwMode="auto">
            <a:xfrm flipH="1">
              <a:off x="2915816" y="3136999"/>
              <a:ext cx="703684" cy="10913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 Box 94"/>
            <p:cNvSpPr txBox="1">
              <a:spLocks noChangeArrowheads="1"/>
            </p:cNvSpPr>
            <p:nvPr/>
          </p:nvSpPr>
          <p:spPr bwMode="auto">
            <a:xfrm>
              <a:off x="183587" y="4321831"/>
              <a:ext cx="6284912" cy="1196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kurz </a:t>
              </a:r>
              <a:r>
                <a:rPr lang="de-DE" altLang="de-DE" sz="2000" dirty="0"/>
                <a:t>drücken: Deaktivierung externer </a:t>
              </a:r>
              <a:r>
                <a:rPr lang="de-DE" altLang="de-DE" sz="2000" dirty="0" smtClean="0"/>
                <a:t>Lautsprecher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lang </a:t>
              </a:r>
              <a:r>
                <a:rPr lang="de-DE" altLang="de-DE" sz="2000" dirty="0"/>
                <a:t>drücken: Aktivierung Repeater </a:t>
              </a:r>
              <a:r>
                <a:rPr lang="de-DE" altLang="de-DE" sz="2000" dirty="0" smtClean="0"/>
                <a:t>Modus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de-DE" altLang="de-DE" sz="2000" dirty="0"/>
            </a:p>
          </p:txBody>
        </p:sp>
        <p:sp>
          <p:nvSpPr>
            <p:cNvPr id="57353" name="Line 29"/>
            <p:cNvSpPr>
              <a:spLocks noChangeShapeType="1"/>
            </p:cNvSpPr>
            <p:nvPr/>
          </p:nvSpPr>
          <p:spPr bwMode="auto">
            <a:xfrm>
              <a:off x="3923928" y="3136998"/>
              <a:ext cx="1157548" cy="439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 Box 94"/>
            <p:cNvSpPr txBox="1">
              <a:spLocks noChangeArrowheads="1"/>
            </p:cNvSpPr>
            <p:nvPr/>
          </p:nvSpPr>
          <p:spPr bwMode="auto">
            <a:xfrm>
              <a:off x="5054600" y="3032940"/>
              <a:ext cx="4140200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kurz </a:t>
              </a:r>
              <a:r>
                <a:rPr lang="de-DE" altLang="de-DE" sz="2000" dirty="0"/>
                <a:t>drücken: Lichtregulierung</a:t>
              </a:r>
            </a:p>
            <a:p>
              <a:pPr marL="342900" indent="-342900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 smtClean="0"/>
                <a:t>lang </a:t>
              </a:r>
              <a:r>
                <a:rPr lang="de-DE" altLang="de-DE" sz="2000" dirty="0"/>
                <a:t>drücken: Aktivierung 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  </a:t>
              </a:r>
              <a:r>
                <a:rPr lang="de-DE" altLang="de-DE" sz="2000" dirty="0" smtClean="0"/>
                <a:t>   Gateway </a:t>
              </a:r>
              <a:r>
                <a:rPr lang="de-DE" altLang="de-DE" sz="2000" dirty="0"/>
                <a:t>Modus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83587" y="5063014"/>
            <a:ext cx="8776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Neue Funktion: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Menü – Einstellungen – Audio – Audioprofil</a:t>
            </a:r>
          </a:p>
          <a:p>
            <a:r>
              <a:rPr lang="de-DE" dirty="0" smtClean="0"/>
              <a:t>Hier kann zwischen den Audioprofilen „AGC ein“ und „AGC aus“ ausgewählt werden</a:t>
            </a:r>
          </a:p>
          <a:p>
            <a:r>
              <a:rPr lang="de-DE" dirty="0" smtClean="0"/>
              <a:t>Die  Profile unterscheiden sich nur in der Mikrofonverstärkung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04913"/>
            <a:ext cx="44799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Line 6"/>
          <p:cNvSpPr>
            <a:spLocks noChangeShapeType="1"/>
          </p:cNvSpPr>
          <p:nvPr/>
        </p:nvSpPr>
        <p:spPr bwMode="auto">
          <a:xfrm flipH="1">
            <a:off x="2771775" y="2565400"/>
            <a:ext cx="2305050" cy="1800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SIM - Karte</a:t>
            </a:r>
          </a:p>
        </p:txBody>
      </p:sp>
      <p:pic>
        <p:nvPicPr>
          <p:cNvPr id="58373" name="Picture 12" descr="IMGP2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6338"/>
            <a:ext cx="2185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181225"/>
            <a:ext cx="54943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14" descr="IMGP2480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8038"/>
            <a:ext cx="19462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Line 5"/>
          <p:cNvSpPr>
            <a:spLocks noChangeShapeType="1"/>
          </p:cNvSpPr>
          <p:nvPr/>
        </p:nvSpPr>
        <p:spPr bwMode="auto">
          <a:xfrm flipH="1">
            <a:off x="2414588" y="2997200"/>
            <a:ext cx="3165475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9397" name="Text Box 12"/>
          <p:cNvSpPr txBox="1">
            <a:spLocks noChangeArrowheads="1"/>
          </p:cNvSpPr>
          <p:nvPr/>
        </p:nvSpPr>
        <p:spPr bwMode="auto">
          <a:xfrm>
            <a:off x="971550" y="1341438"/>
            <a:ext cx="72009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SIM - Karte MRT (S/E abgesetzt vom Bedienteil)</a:t>
            </a:r>
          </a:p>
        </p:txBody>
      </p:sp>
      <p:sp>
        <p:nvSpPr>
          <p:cNvPr id="59398" name="Text Box 1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SIM - Karte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3087688"/>
            <a:ext cx="83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Auf der SIM – Karte sind folgende Informationen hinterlegt:</a:t>
            </a:r>
          </a:p>
          <a:p>
            <a:endParaRPr lang="de-DE" altLang="de-DE" sz="2000" b="1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ym typeface="Symbol" panose="05050102010706020507" pitchFamily="18" charset="2"/>
              </a:rPr>
              <a:t>Netzzugangsdaten 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ym typeface="Symbol" panose="05050102010706020507" pitchFamily="18" charset="2"/>
              </a:rPr>
              <a:t>operativ </a:t>
            </a:r>
            <a:r>
              <a:rPr lang="de-DE" altLang="de-DE" sz="2000" dirty="0">
                <a:sym typeface="Symbol" panose="05050102010706020507" pitchFamily="18" charset="2"/>
              </a:rPr>
              <a:t>taktische Adresse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err="1" smtClean="0">
                <a:sym typeface="Symbol" panose="05050102010706020507" pitchFamily="18" charset="2"/>
              </a:rPr>
              <a:t>Kryptozertifikat</a:t>
            </a:r>
            <a:r>
              <a:rPr lang="de-DE" altLang="de-DE" sz="2000" dirty="0" smtClean="0">
                <a:sym typeface="Symbol" panose="05050102010706020507" pitchFamily="18" charset="2"/>
              </a:rPr>
              <a:t> </a:t>
            </a:r>
            <a:r>
              <a:rPr lang="de-DE" altLang="de-DE" sz="2000" dirty="0">
                <a:sym typeface="Symbol" panose="05050102010706020507" pitchFamily="18" charset="2"/>
              </a:rPr>
              <a:t>und –</a:t>
            </a:r>
            <a:r>
              <a:rPr lang="de-DE" altLang="de-DE" sz="2000" dirty="0" err="1">
                <a:sym typeface="Symbol" panose="05050102010706020507" pitchFamily="18" charset="2"/>
              </a:rPr>
              <a:t>schlüssel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ym typeface="Symbol" panose="05050102010706020507" pitchFamily="18" charset="2"/>
              </a:rPr>
              <a:t>Berechtigungen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SIM - Karte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ym typeface="Symbol" panose="05050102010706020507" pitchFamily="18" charset="2"/>
              </a:rPr>
              <a:t>Um einen hohen Sicherheitsstandard zu erreichen, ist die Inbetriebnahme des Endgerätes nur mit der SIM Karte möglich</a:t>
            </a:r>
            <a:endParaRPr lang="de-DE" altLang="de-DE" sz="200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71600"/>
            <a:ext cx="32639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649721"/>
            <a:ext cx="59039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684213" y="2074863"/>
            <a:ext cx="2232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Handfunkgerät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MTP850 </a:t>
            </a:r>
            <a:r>
              <a:rPr lang="de-DE" altLang="de-DE" sz="2000" dirty="0" err="1"/>
              <a:t>FuG</a:t>
            </a:r>
            <a:endParaRPr lang="de-DE" altLang="de-DE" sz="2000" dirty="0"/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Verwendung von Endgeräten im Digitalfunknetz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Endgeräte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787900" y="2060575"/>
            <a:ext cx="20875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Mobilfunkgerät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MTM800 </a:t>
            </a:r>
            <a:r>
              <a:rPr lang="de-DE" altLang="de-DE" sz="2000" dirty="0" err="1"/>
              <a:t>FuG</a:t>
            </a: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850" y="2692897"/>
            <a:ext cx="852328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ym typeface="Symbol" panose="05050102010706020507" pitchFamily="18" charset="2"/>
              </a:rPr>
              <a:t>Der </a:t>
            </a:r>
            <a:r>
              <a:rPr lang="de-DE" altLang="de-DE" sz="2000" dirty="0">
                <a:sym typeface="Symbol" panose="05050102010706020507" pitchFamily="18" charset="2"/>
              </a:rPr>
              <a:t>Verlust der Karte ist sofort zu melden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ym typeface="Symbol" panose="05050102010706020507" pitchFamily="18" charset="2"/>
              </a:rPr>
              <a:t>Häufiger </a:t>
            </a:r>
            <a:r>
              <a:rPr lang="de-DE" altLang="de-DE" sz="2000" dirty="0">
                <a:sym typeface="Symbol" panose="05050102010706020507" pitchFamily="18" charset="2"/>
              </a:rPr>
              <a:t>Kartenwechsel führt zum vorzeitigen Verschleiß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ym typeface="Symbol" panose="05050102010706020507" pitchFamily="18" charset="2"/>
              </a:rPr>
              <a:t>Endgeräte </a:t>
            </a:r>
            <a:r>
              <a:rPr lang="de-DE" altLang="de-DE" sz="2000" dirty="0">
                <a:sym typeface="Symbol" panose="05050102010706020507" pitchFamily="18" charset="2"/>
              </a:rPr>
              <a:t>sind ohne </a:t>
            </a:r>
            <a:r>
              <a:rPr lang="de-DE" altLang="de-DE" sz="2000" dirty="0" smtClean="0">
                <a:sym typeface="Symbol" panose="05050102010706020507" pitchFamily="18" charset="2"/>
              </a:rPr>
              <a:t>oder mit einer temporär gesperrten </a:t>
            </a:r>
            <a:br>
              <a:rPr lang="de-DE" altLang="de-DE" sz="2000" dirty="0" smtClean="0">
                <a:sym typeface="Symbol" panose="05050102010706020507" pitchFamily="18" charset="2"/>
              </a:rPr>
            </a:br>
            <a:r>
              <a:rPr lang="de-DE" altLang="de-DE" sz="2000" dirty="0" smtClean="0">
                <a:sym typeface="Symbol" panose="05050102010706020507" pitchFamily="18" charset="2"/>
              </a:rPr>
              <a:t>BOS-Sicherheitskarte </a:t>
            </a:r>
            <a:r>
              <a:rPr lang="de-DE" altLang="de-DE" sz="2000" dirty="0">
                <a:sym typeface="Symbol" panose="05050102010706020507" pitchFamily="18" charset="2"/>
              </a:rPr>
              <a:t>dem </a:t>
            </a:r>
            <a:r>
              <a:rPr lang="de-DE" altLang="de-DE" sz="2000" dirty="0" smtClean="0">
                <a:sym typeface="Symbol" panose="05050102010706020507" pitchFamily="18" charset="2"/>
              </a:rPr>
              <a:t>autorisierten </a:t>
            </a:r>
            <a:r>
              <a:rPr lang="de-DE" altLang="de-DE" sz="2000" dirty="0">
                <a:sym typeface="Symbol" panose="05050102010706020507" pitchFamily="18" charset="2"/>
              </a:rPr>
              <a:t>Service zu übergeben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SIM - Karte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781175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ym typeface="Symbol" panose="05050102010706020507" pitchFamily="18" charset="2"/>
              </a:rPr>
              <a:t>Weitere Informationen zur SIM Karte</a:t>
            </a:r>
            <a:endParaRPr lang="de-DE" altLang="de-DE" sz="200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5208" r="20416" b="11406"/>
          <a:stretch>
            <a:fillRect/>
          </a:stretch>
        </p:blipFill>
        <p:spPr bwMode="auto">
          <a:xfrm>
            <a:off x="5262563" y="1125538"/>
            <a:ext cx="312578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39552" y="1510196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Der Akku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9552" y="2348880"/>
            <a:ext cx="452437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Lithium Ionen Akku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geringer </a:t>
            </a:r>
            <a:r>
              <a:rPr lang="de-DE" altLang="de-DE" sz="2000" dirty="0"/>
              <a:t>Memory-Effekt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geringe </a:t>
            </a:r>
            <a:r>
              <a:rPr lang="de-DE" altLang="de-DE" sz="2000" dirty="0"/>
              <a:t>Selbstentladung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Temperaturbereich </a:t>
            </a:r>
            <a:r>
              <a:rPr lang="de-DE" altLang="de-DE" sz="2000" dirty="0"/>
              <a:t>ca. 0°C – 60°C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0" y="364091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Gerätepflege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639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Handfunkgerät MTP850 FuG </a:t>
            </a:r>
          </a:p>
        </p:txBody>
      </p:sp>
      <p:sp>
        <p:nvSpPr>
          <p:cNvPr id="31894" name="Text Box 150"/>
          <p:cNvSpPr txBox="1">
            <a:spLocks noChangeArrowheads="1"/>
          </p:cNvSpPr>
          <p:nvPr/>
        </p:nvSpPr>
        <p:spPr bwMode="auto">
          <a:xfrm>
            <a:off x="3709988" y="2749550"/>
            <a:ext cx="4678362" cy="16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 großes </a:t>
            </a:r>
            <a:r>
              <a:rPr lang="de-DE" altLang="de-DE" sz="2000" dirty="0" smtClean="0"/>
              <a:t>Farbdisplay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integrierter </a:t>
            </a:r>
            <a:r>
              <a:rPr lang="de-DE" altLang="de-DE" sz="2000" dirty="0"/>
              <a:t>GPS-Empfänger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1.8 </a:t>
            </a:r>
            <a:r>
              <a:rPr lang="de-DE" altLang="de-DE" sz="2000" dirty="0"/>
              <a:t>Watt </a:t>
            </a:r>
            <a:r>
              <a:rPr lang="de-DE" altLang="de-DE" sz="2000" dirty="0" smtClean="0"/>
              <a:t>Sendeleistung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Schnittstelle </a:t>
            </a:r>
            <a:r>
              <a:rPr lang="de-DE" altLang="de-DE" sz="2000" dirty="0"/>
              <a:t>für BSI-Sicherheitskarte</a:t>
            </a:r>
          </a:p>
        </p:txBody>
      </p:sp>
      <p:sp>
        <p:nvSpPr>
          <p:cNvPr id="16389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49"/>
          <p:cNvSpPr txBox="1">
            <a:spLocks noChangeArrowheads="1"/>
          </p:cNvSpPr>
          <p:nvPr/>
        </p:nvSpPr>
        <p:spPr bwMode="auto">
          <a:xfrm>
            <a:off x="-14547" y="1528335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Handfunkgerät </a:t>
            </a:r>
            <a:r>
              <a:rPr lang="de-DE" altLang="de-DE" sz="2000" b="1" dirty="0" smtClean="0"/>
              <a:t>MTP830 </a:t>
            </a:r>
            <a:r>
              <a:rPr lang="de-DE" altLang="de-DE" sz="2000" b="1" dirty="0" err="1"/>
              <a:t>FuG</a:t>
            </a:r>
            <a:r>
              <a:rPr lang="de-DE" altLang="de-DE" sz="2000" b="1" dirty="0"/>
              <a:t> </a:t>
            </a:r>
          </a:p>
        </p:txBody>
      </p:sp>
      <p:sp>
        <p:nvSpPr>
          <p:cNvPr id="31894" name="Text Box 150"/>
          <p:cNvSpPr txBox="1">
            <a:spLocks noChangeArrowheads="1"/>
          </p:cNvSpPr>
          <p:nvPr/>
        </p:nvSpPr>
        <p:spPr bwMode="auto">
          <a:xfrm>
            <a:off x="3347864" y="2636912"/>
            <a:ext cx="4678362" cy="16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großes Farbdisplay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integrierter GPS-Empfänger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1.8 </a:t>
            </a:r>
            <a:r>
              <a:rPr lang="de-DE" altLang="de-DE" sz="2000" dirty="0"/>
              <a:t>Watt </a:t>
            </a:r>
            <a:r>
              <a:rPr lang="de-DE" altLang="de-DE" sz="2000" dirty="0" smtClean="0"/>
              <a:t>Sendeleistung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Schnittstelle </a:t>
            </a:r>
            <a:r>
              <a:rPr lang="de-DE" altLang="de-DE" sz="2000" dirty="0"/>
              <a:t>für BSI-Sicherheitskarte</a:t>
            </a:r>
          </a:p>
        </p:txBody>
      </p:sp>
      <p:sp>
        <p:nvSpPr>
          <p:cNvPr id="16389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1473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Handfunkgerät MTP850EX</a:t>
            </a:r>
          </a:p>
        </p:txBody>
      </p:sp>
      <p:sp>
        <p:nvSpPr>
          <p:cNvPr id="31894" name="Text Box 150"/>
          <p:cNvSpPr txBox="1">
            <a:spLocks noChangeArrowheads="1"/>
          </p:cNvSpPr>
          <p:nvPr/>
        </p:nvSpPr>
        <p:spPr bwMode="auto">
          <a:xfrm>
            <a:off x="3709988" y="2749550"/>
            <a:ext cx="4678362" cy="28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großes Farbdisplay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integrierter GPS-Empfänger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1.8 </a:t>
            </a:r>
            <a:r>
              <a:rPr lang="de-DE" altLang="de-DE" sz="2000" dirty="0"/>
              <a:t>Watt </a:t>
            </a:r>
            <a:r>
              <a:rPr lang="de-DE" altLang="de-DE" sz="2000" dirty="0" smtClean="0"/>
              <a:t>Sendeleistung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Schnittstelle </a:t>
            </a:r>
            <a:r>
              <a:rPr lang="de-DE" altLang="de-DE" sz="2000" dirty="0"/>
              <a:t>für </a:t>
            </a:r>
            <a:r>
              <a:rPr lang="de-DE" altLang="de-DE" sz="2000" dirty="0" smtClean="0"/>
              <a:t>BSI-Sicherheitskarte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kein Ziffernblock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ATEX Klassifizierungen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Integrierter </a:t>
            </a:r>
            <a:r>
              <a:rPr lang="de-DE" altLang="de-DE" sz="2000" dirty="0"/>
              <a:t>Totmann-Alarmgeber</a:t>
            </a:r>
          </a:p>
        </p:txBody>
      </p:sp>
      <p:sp>
        <p:nvSpPr>
          <p:cNvPr id="17412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7" name="Picture 7" descr="ATEX_iso_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4219" r="18686" b="8580"/>
          <a:stretch>
            <a:fillRect/>
          </a:stretch>
        </p:blipFill>
        <p:spPr bwMode="auto">
          <a:xfrm>
            <a:off x="1115616" y="2060848"/>
            <a:ext cx="1414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4" grpId="0"/>
    </p:bldLst>
  </p:timing>
</p:sld>
</file>

<file path=ppt/theme/theme1.xml><?xml version="1.0" encoding="utf-8"?>
<a:theme xmlns:a="http://schemas.openxmlformats.org/drawingml/2006/main" name="3_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2091</Words>
  <Application>Microsoft Office PowerPoint</Application>
  <PresentationFormat>Bildschirmpräsentation (4:3)</PresentationFormat>
  <Paragraphs>480</Paragraphs>
  <Slides>61</Slides>
  <Notes>43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6" baseType="lpstr">
      <vt:lpstr>Arial</vt:lpstr>
      <vt:lpstr>Symbol</vt:lpstr>
      <vt:lpstr>Times New Roman</vt:lpstr>
      <vt:lpstr>Wingdings</vt:lpstr>
      <vt:lpstr>3_Master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290</cp:revision>
  <dcterms:created xsi:type="dcterms:W3CDTF">2008-05-15T16:03:34Z</dcterms:created>
  <dcterms:modified xsi:type="dcterms:W3CDTF">2016-12-06T10:11:40Z</dcterms:modified>
</cp:coreProperties>
</file>