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01" r:id="rId2"/>
    <p:sldId id="340" r:id="rId3"/>
    <p:sldId id="346" r:id="rId4"/>
    <p:sldId id="302" r:id="rId5"/>
    <p:sldId id="289" r:id="rId6"/>
    <p:sldId id="280" r:id="rId7"/>
    <p:sldId id="284" r:id="rId8"/>
    <p:sldId id="350" r:id="rId9"/>
    <p:sldId id="296" r:id="rId10"/>
    <p:sldId id="353" r:id="rId11"/>
    <p:sldId id="285" r:id="rId12"/>
    <p:sldId id="324" r:id="rId13"/>
    <p:sldId id="322" r:id="rId14"/>
    <p:sldId id="292" r:id="rId15"/>
    <p:sldId id="321" r:id="rId16"/>
    <p:sldId id="343" r:id="rId17"/>
    <p:sldId id="325" r:id="rId18"/>
    <p:sldId id="344" r:id="rId19"/>
    <p:sldId id="306" r:id="rId20"/>
    <p:sldId id="307" r:id="rId21"/>
    <p:sldId id="330" r:id="rId22"/>
    <p:sldId id="347" r:id="rId23"/>
    <p:sldId id="331" r:id="rId24"/>
    <p:sldId id="294" r:id="rId25"/>
    <p:sldId id="286" r:id="rId26"/>
    <p:sldId id="293" r:id="rId27"/>
    <p:sldId id="354" r:id="rId28"/>
    <p:sldId id="267" r:id="rId29"/>
    <p:sldId id="268" r:id="rId30"/>
    <p:sldId id="326" r:id="rId31"/>
    <p:sldId id="327" r:id="rId32"/>
    <p:sldId id="345" r:id="rId33"/>
    <p:sldId id="328" r:id="rId34"/>
    <p:sldId id="335" r:id="rId35"/>
    <p:sldId id="329" r:id="rId36"/>
    <p:sldId id="352" r:id="rId37"/>
    <p:sldId id="332" r:id="rId38"/>
    <p:sldId id="334" r:id="rId39"/>
    <p:sldId id="337" r:id="rId40"/>
    <p:sldId id="342" r:id="rId41"/>
    <p:sldId id="351" r:id="rId42"/>
    <p:sldId id="338" r:id="rId43"/>
    <p:sldId id="339" r:id="rId44"/>
    <p:sldId id="348" r:id="rId45"/>
    <p:sldId id="341" r:id="rId46"/>
    <p:sldId id="258" r:id="rId47"/>
    <p:sldId id="288" r:id="rId48"/>
    <p:sldId id="279" r:id="rId49"/>
    <p:sldId id="336" r:id="rId50"/>
    <p:sldId id="300" r:id="rId51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m0LzPLURCMfOtl/l/87Ow==" hashData="RjjmvymxOsD0txoDNI+29ri40KRu8jQBbgHWH9reoV1m9p7VNIqqCO3R+FwmXVtSkmou9KVXk4gZ17QtbbuBk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CC00"/>
    <a:srgbClr val="FFFF00"/>
    <a:srgbClr val="FFFF66"/>
    <a:srgbClr val="DFEDD3"/>
    <a:srgbClr val="927D6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4" autoAdjust="0"/>
    <p:restoredTop sz="87172" autoAdjust="0"/>
  </p:normalViewPr>
  <p:slideViewPr>
    <p:cSldViewPr>
      <p:cViewPr varScale="1">
        <p:scale>
          <a:sx n="115" d="100"/>
          <a:sy n="115" d="100"/>
        </p:scale>
        <p:origin x="13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721D6364-09A3-4576-9405-8C0D6937FC2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134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231FE47E-4FA6-4288-8BF2-75A96809AB7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46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1A8702-4F39-441B-A6D3-A7FAD675CA72}" type="slidenum">
              <a:rPr lang="de-DE" altLang="de-DE" sz="1300" smtClean="0"/>
              <a:pPr>
                <a:spcBef>
                  <a:spcPct val="0"/>
                </a:spcBef>
              </a:pPr>
              <a:t>1</a:t>
            </a:fld>
            <a:endParaRPr lang="de-DE" altLang="de-DE" sz="13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AE9CE7-3A0D-40A6-9DE8-259EB1867644}" type="slidenum">
              <a:rPr lang="de-DE" altLang="de-DE" sz="1300" smtClean="0"/>
              <a:pPr>
                <a:spcBef>
                  <a:spcPct val="0"/>
                </a:spcBef>
              </a:pPr>
              <a:t>29</a:t>
            </a:fld>
            <a:endParaRPr lang="de-DE" altLang="de-DE" sz="13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12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2BF7-ADDD-474D-BDC2-78494CFAB9A1}" type="slidenum">
              <a:rPr lang="de-DE" altLang="de-DE" sz="1300" smtClean="0"/>
              <a:pPr>
                <a:spcBef>
                  <a:spcPct val="0"/>
                </a:spcBef>
              </a:pPr>
              <a:t>32</a:t>
            </a:fld>
            <a:endParaRPr lang="de-DE" altLang="de-DE" sz="1300" smtClean="0"/>
          </a:p>
        </p:txBody>
      </p:sp>
      <p:sp>
        <p:nvSpPr>
          <p:cNvPr id="4505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5061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3D40D-38E8-4B05-A556-C5E32B02DBEE}" type="slidenum">
              <a:rPr lang="de-DE" altLang="de-DE" sz="1300"/>
              <a:pPr algn="r" eaLnBrk="1" hangingPunct="1">
                <a:spcBef>
                  <a:spcPct val="0"/>
                </a:spcBef>
              </a:pPr>
              <a:t>32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2780651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A4DD3F-E1BE-4683-A75F-25F742371484}" type="slidenum">
              <a:rPr lang="de-DE" altLang="de-DE" sz="1300" smtClean="0"/>
              <a:pPr>
                <a:spcBef>
                  <a:spcPct val="0"/>
                </a:spcBef>
              </a:pPr>
              <a:t>39</a:t>
            </a:fld>
            <a:endParaRPr lang="de-DE" altLang="de-DE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smtClean="0">
                <a:solidFill>
                  <a:srgbClr val="FF0000"/>
                </a:solidFill>
                <a:latin typeface="Arial" panose="020B0604020202020204" pitchFamily="34" charset="0"/>
              </a:rPr>
              <a:t>Aufbau der Verbindung in öffentliche oder private Telefonnetze im Vollduplex  </a:t>
            </a:r>
          </a:p>
          <a:p>
            <a:pPr eaLnBrk="1" hangingPunct="1">
              <a:buFontTx/>
              <a:buChar char="-"/>
            </a:pPr>
            <a:r>
              <a:rPr lang="de-DE" altLang="de-DE" smtClean="0">
                <a:solidFill>
                  <a:srgbClr val="FF0000"/>
                </a:solidFill>
                <a:latin typeface="Arial" panose="020B0604020202020204" pitchFamily="34" charset="0"/>
              </a:rPr>
              <a:t>Keine ankommenden Gespräche aus dem öffentlichen Netz möglich</a:t>
            </a:r>
          </a:p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6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1D8315-47FD-4EE5-A65D-18C4884805CD}" type="slidenum">
              <a:rPr lang="de-DE" altLang="de-DE" sz="1300" smtClean="0"/>
              <a:pPr>
                <a:spcBef>
                  <a:spcPct val="0"/>
                </a:spcBef>
              </a:pPr>
              <a:t>40</a:t>
            </a:fld>
            <a:endParaRPr lang="de-DE" altLang="de-DE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 smtClean="0">
                <a:latin typeface="Arial" panose="020B0604020202020204" pitchFamily="34" charset="0"/>
              </a:rPr>
              <a:t>Momentan ist die Gesamtzeit des Notrufes auf 3 Minuten begrenzt.</a:t>
            </a:r>
          </a:p>
          <a:p>
            <a:pPr eaLnBrk="1" hangingPunct="1">
              <a:buFontTx/>
              <a:buChar char="•"/>
            </a:pPr>
            <a:r>
              <a:rPr lang="de-DE" altLang="de-DE" smtClean="0">
                <a:latin typeface="Arial" panose="020B0604020202020204" pitchFamily="34" charset="0"/>
              </a:rPr>
              <a:t>Der Teilnehmer der den Notruf ausgelöst hat, kann diesen wieder beenden durch drücken der Gesprächsende Taste oder der Kontexttaste Abbruch</a:t>
            </a:r>
          </a:p>
          <a:p>
            <a:pPr eaLnBrk="1" hangingPunct="1">
              <a:buFontTx/>
              <a:buChar char="•"/>
            </a:pPr>
            <a:r>
              <a:rPr lang="de-DE" altLang="de-DE" smtClean="0">
                <a:latin typeface="Arial" panose="020B0604020202020204" pitchFamily="34" charset="0"/>
              </a:rPr>
              <a:t>Eine TTB  kann denn Notruf beenden bzw. unterbrechen vor Ablauf der 60 Minuten.</a:t>
            </a:r>
          </a:p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6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13E16-7F64-4EB2-9E6B-6C1762D87AE8}" type="slidenum">
              <a:rPr lang="de-DE" altLang="de-DE" sz="1300" smtClean="0"/>
              <a:pPr>
                <a:spcBef>
                  <a:spcPct val="0"/>
                </a:spcBef>
              </a:pPr>
              <a:t>41</a:t>
            </a:fld>
            <a:endParaRPr lang="de-DE" altLang="de-DE" sz="13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47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DB5C7-1835-430B-A64B-A33F8863EB26}" type="slidenum">
              <a:rPr lang="de-DE" altLang="de-DE" sz="1300" smtClean="0"/>
              <a:pPr>
                <a:spcBef>
                  <a:spcPct val="0"/>
                </a:spcBef>
              </a:pPr>
              <a:t>42</a:t>
            </a:fld>
            <a:endParaRPr lang="de-DE" altLang="de-DE" sz="13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99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68E3D8-9989-40BE-A632-74CD58BFF19D}" type="slidenum">
              <a:rPr lang="de-DE" altLang="de-DE" sz="1300" smtClean="0"/>
              <a:pPr>
                <a:spcBef>
                  <a:spcPct val="0"/>
                </a:spcBef>
              </a:pPr>
              <a:t>43</a:t>
            </a:fld>
            <a:endParaRPr lang="de-DE" altLang="de-DE" sz="13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07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493A68-4EBE-4D0F-B3E4-26540E18766B}" type="slidenum">
              <a:rPr lang="de-DE" altLang="de-DE" sz="1300" smtClean="0"/>
              <a:pPr>
                <a:spcBef>
                  <a:spcPct val="0"/>
                </a:spcBef>
              </a:pPr>
              <a:t>44</a:t>
            </a:fld>
            <a:endParaRPr lang="de-DE" altLang="de-DE" sz="13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06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AE454C-1EAF-4348-B756-62963A940F2E}" type="slidenum">
              <a:rPr lang="de-DE" altLang="de-DE" sz="1300" smtClean="0"/>
              <a:pPr>
                <a:spcBef>
                  <a:spcPct val="0"/>
                </a:spcBef>
              </a:pPr>
              <a:t>45</a:t>
            </a:fld>
            <a:endParaRPr lang="de-DE" altLang="de-DE" sz="13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</a:rPr>
              <a:t>Es findet zur Zeit keine automatische Versendung des GPS Standortes an eine Leitstelle oder ähnliches statt.</a:t>
            </a:r>
          </a:p>
          <a:p>
            <a:pPr eaLnBrk="1" hangingPunct="1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</a:rPr>
              <a:t>Bei Auslösung des Notruf werden die GPS Daten übermittelt.</a:t>
            </a:r>
          </a:p>
          <a:p>
            <a:pPr eaLnBrk="1" hangingPunct="1">
              <a:buFontTx/>
              <a:buChar char="-"/>
            </a:pPr>
            <a:r>
              <a:rPr lang="de-DE" altLang="de-DE" smtClean="0">
                <a:latin typeface="Arial" panose="020B0604020202020204" pitchFamily="34" charset="0"/>
              </a:rPr>
              <a:t>Es kann eine Anlassbedingte Abfrage durch die Leitstelle erfolgen (z.B. für einen Einsatz)</a:t>
            </a:r>
          </a:p>
        </p:txBody>
      </p:sp>
    </p:spTree>
    <p:extLst>
      <p:ext uri="{BB962C8B-B14F-4D97-AF65-F5344CB8AC3E}">
        <p14:creationId xmlns:p14="http://schemas.microsoft.com/office/powerpoint/2010/main" val="290569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824E71-59C3-46B4-BD6E-A5C0A590126B}" type="slidenum">
              <a:rPr lang="de-DE" altLang="de-DE" sz="1300" smtClean="0"/>
              <a:pPr>
                <a:spcBef>
                  <a:spcPct val="0"/>
                </a:spcBef>
              </a:pPr>
              <a:t>46</a:t>
            </a:fld>
            <a:endParaRPr lang="de-DE" altLang="de-DE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>
                <a:latin typeface="Arial" panose="020B0604020202020204" pitchFamily="34" charset="0"/>
              </a:rPr>
              <a:t>Die Karte sollte nicht zu oft aus dem Gerät genommen und wieder in das Gerät eingesteckt werden, da sich die Kontakte der Karte schnell abnutzen.</a:t>
            </a:r>
          </a:p>
        </p:txBody>
      </p:sp>
    </p:spTree>
    <p:extLst>
      <p:ext uri="{BB962C8B-B14F-4D97-AF65-F5344CB8AC3E}">
        <p14:creationId xmlns:p14="http://schemas.microsoft.com/office/powerpoint/2010/main" val="266442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14427F-41FA-4FE8-BE60-B8A724EABEC5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89962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052DB-FC67-49D0-9FB6-F262014033F5}" type="slidenum">
              <a:rPr lang="de-DE" altLang="de-DE" sz="1300" smtClean="0"/>
              <a:pPr>
                <a:spcBef>
                  <a:spcPct val="0"/>
                </a:spcBef>
              </a:pPr>
              <a:t>48</a:t>
            </a:fld>
            <a:endParaRPr lang="de-DE" altLang="de-DE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1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E3245-6458-47AE-9753-FAAFCB785DBD}" type="slidenum">
              <a:rPr lang="de-DE" altLang="de-DE" sz="1300" smtClean="0"/>
              <a:pPr>
                <a:spcBef>
                  <a:spcPct val="0"/>
                </a:spcBef>
              </a:pPr>
              <a:t>49</a:t>
            </a:fld>
            <a:endParaRPr lang="de-DE" altLang="de-DE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4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F7205-0D09-48A4-9A8E-0B68BDF62E4D}" type="slidenum">
              <a:rPr lang="de-DE" altLang="de-DE" sz="1300" smtClean="0"/>
              <a:pPr>
                <a:spcBef>
                  <a:spcPct val="0"/>
                </a:spcBef>
              </a:pPr>
              <a:t>4</a:t>
            </a:fld>
            <a:endParaRPr lang="de-DE" altLang="de-DE" sz="13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D28B43-0D31-427B-884D-B37FE91AB576}" type="slidenum">
              <a:rPr lang="de-DE" altLang="de-DE" sz="1300" smtClean="0"/>
              <a:pPr>
                <a:spcBef>
                  <a:spcPct val="0"/>
                </a:spcBef>
              </a:pPr>
              <a:t>5</a:t>
            </a:fld>
            <a:endParaRPr lang="de-DE" altLang="de-DE" sz="13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0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869093-A653-40B5-B0D5-E5E9627833DC}" type="slidenum">
              <a:rPr lang="de-DE" altLang="de-DE" sz="1300" smtClean="0"/>
              <a:pPr>
                <a:spcBef>
                  <a:spcPct val="0"/>
                </a:spcBef>
              </a:pPr>
              <a:t>6</a:t>
            </a:fld>
            <a:endParaRPr lang="de-DE" altLang="de-DE" sz="13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1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FE47E-4FA6-4288-8BF2-75A96809AB7C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2307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E17DB7-C375-4555-AA52-C29613450627}" type="slidenum">
              <a:rPr lang="de-DE" altLang="de-DE" smtClean="0"/>
              <a:pPr/>
              <a:t>16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374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1B93EE-F917-446D-A5B7-B0B125C7497B}" type="slidenum">
              <a:rPr lang="de-DE" altLang="de-DE" sz="1300" smtClean="0"/>
              <a:pPr>
                <a:spcBef>
                  <a:spcPct val="0"/>
                </a:spcBef>
              </a:pPr>
              <a:t>19</a:t>
            </a:fld>
            <a:endParaRPr lang="de-DE" altLang="de-DE" sz="13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mtClean="0">
                <a:latin typeface="Arial" panose="020B0604020202020204" pitchFamily="34" charset="0"/>
              </a:rPr>
              <a:t>Nach einem Softwareupdate (Firmensoftware oder Geräteplug) ist beim Einschalten keine Rufgruppe eingestellt. Dieses muss manuell durch den Benutzer erfolgen.</a:t>
            </a:r>
          </a:p>
        </p:txBody>
      </p:sp>
    </p:spTree>
    <p:extLst>
      <p:ext uri="{BB962C8B-B14F-4D97-AF65-F5344CB8AC3E}">
        <p14:creationId xmlns:p14="http://schemas.microsoft.com/office/powerpoint/2010/main" val="289397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D23708-359A-4538-B9AB-8B06769454EF}" type="slidenum">
              <a:rPr lang="de-DE" altLang="de-DE" sz="1300" smtClean="0"/>
              <a:pPr>
                <a:spcBef>
                  <a:spcPct val="0"/>
                </a:spcBef>
              </a:pPr>
              <a:t>24</a:t>
            </a:fld>
            <a:endParaRPr lang="de-DE" altLang="de-DE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28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75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6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66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111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6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58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67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27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897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Grafik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9038"/>
            <a:ext cx="91932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2"/>
          <p:cNvGrpSpPr>
            <a:grpSpLocks/>
          </p:cNvGrpSpPr>
          <p:nvPr userDrawn="1"/>
        </p:nvGrpSpPr>
        <p:grpSpPr bwMode="auto">
          <a:xfrm>
            <a:off x="141288" y="6357938"/>
            <a:ext cx="1655762" cy="369887"/>
            <a:chOff x="53" y="3999"/>
            <a:chExt cx="1261" cy="279"/>
          </a:xfrm>
        </p:grpSpPr>
        <p:pic>
          <p:nvPicPr>
            <p:cNvPr id="1030" name="Picture 23" descr="Wappen_farb_18m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" y="3999"/>
              <a:ext cx="24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24"/>
            <p:cNvSpPr txBox="1">
              <a:spLocks noChangeArrowheads="1"/>
            </p:cNvSpPr>
            <p:nvPr/>
          </p:nvSpPr>
          <p:spPr bwMode="auto">
            <a:xfrm>
              <a:off x="269" y="4085"/>
              <a:ext cx="10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200" b="1" dirty="0" smtClean="0">
                  <a:solidFill>
                    <a:srgbClr val="000000"/>
                  </a:solidFill>
                </a:rPr>
                <a:t>Niedersachsen</a:t>
              </a:r>
            </a:p>
            <a:p>
              <a:pPr eaLnBrk="1" hangingPunct="1">
                <a:defRPr/>
              </a:pPr>
              <a:endParaRPr lang="de-DE" altLang="de-DE" dirty="0" smtClean="0"/>
            </a:p>
          </p:txBody>
        </p:sp>
      </p:grpSp>
      <p:pic>
        <p:nvPicPr>
          <p:cNvPr id="1028" name="Picture 25" descr="Schriftzug groß rechts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300788"/>
            <a:ext cx="1870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27"/>
          <p:cNvSpPr txBox="1">
            <a:spLocks noChangeArrowheads="1"/>
          </p:cNvSpPr>
          <p:nvPr userDrawn="1"/>
        </p:nvSpPr>
        <p:spPr bwMode="auto">
          <a:xfrm>
            <a:off x="0" y="6381750"/>
            <a:ext cx="9144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 smtClean="0"/>
              <a:t>Folie: </a:t>
            </a:r>
            <a:fld id="{B6144B89-AE64-4222-B897-2D3EDE9C7008}" type="slidenum">
              <a:rPr lang="de-DE" altLang="de-DE" sz="900" smtClean="0"/>
              <a:pPr algn="ctr"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900" dirty="0" smtClean="0"/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900" dirty="0" smtClean="0"/>
              <a:t>Stand: September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IM_4154_B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0" y="74613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Bedienung von </a:t>
            </a:r>
            <a:br>
              <a:rPr lang="de-DE" altLang="de-DE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altLang="de-DE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Sepura Endgeräten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8473" name="Text Box 20"/>
          <p:cNvSpPr txBox="1">
            <a:spLocks noChangeArrowheads="1"/>
          </p:cNvSpPr>
          <p:nvPr/>
        </p:nvSpPr>
        <p:spPr bwMode="auto">
          <a:xfrm>
            <a:off x="1058951" y="5157192"/>
            <a:ext cx="3585057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/>
              <a:t>1 = Lautstärke erhöhen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/>
              <a:t>2 = Lautstärke verringern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Lautsprecher - Mikrofon</a:t>
            </a:r>
            <a:endParaRPr lang="de-DE" altLang="de-DE" sz="2000" b="1" dirty="0"/>
          </a:p>
        </p:txBody>
      </p:sp>
      <p:pic>
        <p:nvPicPr>
          <p:cNvPr id="58" name="Grafik 57" descr="https://media.selectric.de/catalog/product/cache/1/image/1200x/9df78eab33525d08d6e5fb8d27136e95/B/1/B16804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8496" r="28649" b="8247"/>
          <a:stretch/>
        </p:blipFill>
        <p:spPr bwMode="auto">
          <a:xfrm>
            <a:off x="398160" y="2102249"/>
            <a:ext cx="1520419" cy="27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36" y="2043490"/>
            <a:ext cx="1553416" cy="29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76" y="2143597"/>
            <a:ext cx="138144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76012"/>
            <a:ext cx="1471307" cy="26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764395" y="294694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043286" y="296011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1274281" y="294694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707904" y="309934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841564" y="258021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7884368" y="2580209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3246538" y="3225879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5835752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7886977" y="2868091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498231" y="3184986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867971" y="2168029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879585" y="2108457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Bildquellen: Selectric</a:t>
            </a:r>
            <a:endParaRPr lang="de-DE" sz="800" dirty="0"/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7235003" y="2076012"/>
            <a:ext cx="2883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 smtClean="0">
                <a:solidFill>
                  <a:srgbClr val="FFFF66"/>
                </a:solidFill>
              </a:rPr>
              <a:t>4</a:t>
            </a:r>
            <a:endParaRPr lang="de-DE" altLang="de-DE" sz="2000" b="1" dirty="0">
              <a:solidFill>
                <a:srgbClr val="FFFF66"/>
              </a:solidFill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4932040" y="5157192"/>
            <a:ext cx="3617295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/>
              <a:t>3 = Sprechwunsch senden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/>
              <a:t>4</a:t>
            </a:r>
            <a:r>
              <a:rPr lang="de-DE" altLang="de-DE" sz="2000" dirty="0" smtClean="0"/>
              <a:t> = </a:t>
            </a:r>
            <a:r>
              <a:rPr lang="de-DE" altLang="de-DE" sz="2000" dirty="0"/>
              <a:t>W</a:t>
            </a:r>
            <a:r>
              <a:rPr lang="de-DE" altLang="de-DE" sz="2000" dirty="0" smtClean="0"/>
              <a:t>echsel der Rufgruppe</a:t>
            </a:r>
          </a:p>
        </p:txBody>
      </p:sp>
    </p:spTree>
    <p:extLst>
      <p:ext uri="{BB962C8B-B14F-4D97-AF65-F5344CB8AC3E}">
        <p14:creationId xmlns:p14="http://schemas.microsoft.com/office/powerpoint/2010/main" val="1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5" descr="IMGP24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8B9B3"/>
              </a:clrFrom>
              <a:clrTo>
                <a:srgbClr val="B8B9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7368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38"/>
          <p:cNvSpPr>
            <a:spLocks noChangeShapeType="1"/>
          </p:cNvSpPr>
          <p:nvPr/>
        </p:nvSpPr>
        <p:spPr bwMode="auto">
          <a:xfrm>
            <a:off x="1692275" y="2492375"/>
            <a:ext cx="1908175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9460" name="Text Box 39"/>
          <p:cNvSpPr txBox="1">
            <a:spLocks noChangeArrowheads="1"/>
          </p:cNvSpPr>
          <p:nvPr/>
        </p:nvSpPr>
        <p:spPr bwMode="auto">
          <a:xfrm>
            <a:off x="3600450" y="2339975"/>
            <a:ext cx="4352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Status-LED</a:t>
            </a:r>
          </a:p>
        </p:txBody>
      </p:sp>
      <p:sp>
        <p:nvSpPr>
          <p:cNvPr id="19461" name="Text Box 40"/>
          <p:cNvSpPr txBox="1">
            <a:spLocks noChangeArrowheads="1"/>
          </p:cNvSpPr>
          <p:nvPr/>
        </p:nvSpPr>
        <p:spPr bwMode="auto">
          <a:xfrm>
            <a:off x="3600450" y="1619250"/>
            <a:ext cx="44307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Farben der Leuchtanzeige</a:t>
            </a:r>
          </a:p>
        </p:txBody>
      </p:sp>
      <p:sp>
        <p:nvSpPr>
          <p:cNvPr id="19462" name="Rectangle 42"/>
          <p:cNvSpPr>
            <a:spLocks noChangeArrowheads="1"/>
          </p:cNvSpPr>
          <p:nvPr/>
        </p:nvSpPr>
        <p:spPr bwMode="auto">
          <a:xfrm>
            <a:off x="3725863" y="5084763"/>
            <a:ext cx="827087" cy="8270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rgbClr val="000099"/>
                </a:solidFill>
              </a:rPr>
              <a:t>gelb</a:t>
            </a:r>
          </a:p>
        </p:txBody>
      </p:sp>
      <p:sp>
        <p:nvSpPr>
          <p:cNvPr id="19463" name="Rectangle 45"/>
          <p:cNvSpPr>
            <a:spLocks noChangeArrowheads="1"/>
          </p:cNvSpPr>
          <p:nvPr/>
        </p:nvSpPr>
        <p:spPr bwMode="auto">
          <a:xfrm>
            <a:off x="3708400" y="2838450"/>
            <a:ext cx="827088" cy="8270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9464" name="Text Box 46"/>
          <p:cNvSpPr txBox="1">
            <a:spLocks noChangeArrowheads="1"/>
          </p:cNvSpPr>
          <p:nvPr/>
        </p:nvSpPr>
        <p:spPr bwMode="auto">
          <a:xfrm>
            <a:off x="4681538" y="2876550"/>
            <a:ext cx="36528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sendet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Schwache Batterie</a:t>
            </a:r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3725863" y="3933825"/>
            <a:ext cx="827087" cy="8270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grün</a:t>
            </a:r>
          </a:p>
        </p:txBody>
      </p:sp>
      <p:sp>
        <p:nvSpPr>
          <p:cNvPr id="19466" name="Text Box 5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9467" name="Text Box 56"/>
          <p:cNvSpPr txBox="1">
            <a:spLocks noChangeArrowheads="1"/>
          </p:cNvSpPr>
          <p:nvPr/>
        </p:nvSpPr>
        <p:spPr bwMode="auto">
          <a:xfrm>
            <a:off x="4660900" y="3933825"/>
            <a:ext cx="33845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empfängt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		   Akku voll geladen</a:t>
            </a:r>
          </a:p>
        </p:txBody>
      </p:sp>
      <p:sp>
        <p:nvSpPr>
          <p:cNvPr id="19468" name="Text Box 57"/>
          <p:cNvSpPr txBox="1">
            <a:spLocks noChangeArrowheads="1"/>
          </p:cNvSpPr>
          <p:nvPr/>
        </p:nvSpPr>
        <p:spPr bwMode="auto">
          <a:xfrm>
            <a:off x="4660900" y="5108575"/>
            <a:ext cx="365283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Dauernd: Gerät wird geladen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Blinkend: Sendesperre aktiv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Mit dem durchgängig drehbarem Drehknopf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verändern Sie die Lautstärke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bewegen Sie den Cursor innerhalb von   Texten oder Auswahlmenüs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wählen Sie bei der Eingabe von Texten Schriftzeichen aus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Navi</a:t>
            </a:r>
            <a:r>
              <a:rPr lang="de-DE" altLang="de-DE" sz="2000" b="1" baseline="30000"/>
              <a:t>TM</a:t>
            </a:r>
            <a:r>
              <a:rPr lang="de-DE" altLang="de-DE" sz="2000" b="1"/>
              <a:t> - Drehknopf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556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530850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1 x drücken</a:t>
            </a:r>
            <a:r>
              <a:rPr lang="de-DE" altLang="de-DE" sz="2000"/>
              <a:t> = Wechsel der Gesprächsgruppe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2 x drücken</a:t>
            </a:r>
            <a:r>
              <a:rPr lang="de-DE" altLang="de-DE" sz="2000"/>
              <a:t> = Statusmitteilung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3 x drücken </a:t>
            </a:r>
            <a:r>
              <a:rPr lang="de-DE" altLang="de-DE" sz="2000"/>
              <a:t>= Benutzerprofil auswählen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FF0000"/>
                </a:solidFill>
              </a:rPr>
              <a:t>(kommunale Programmierung)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lange drücken</a:t>
            </a:r>
            <a:r>
              <a:rPr lang="de-DE" altLang="de-DE" sz="2000"/>
              <a:t> = ausschalten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33702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Ein- / Aus- / Modus - Taste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3419475" y="1619250"/>
            <a:ext cx="2435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Softkey - Taste</a:t>
            </a:r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419475" y="2160588"/>
            <a:ext cx="5545138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 smtClean="0">
                <a:solidFill>
                  <a:srgbClr val="0000FF"/>
                </a:solidFill>
              </a:rPr>
              <a:t>langes Drücken </a:t>
            </a:r>
            <a:r>
              <a:rPr lang="de-DE" altLang="de-DE" sz="2000" dirty="0" smtClean="0"/>
              <a:t>= Tastensperre Ein / Aus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 smtClean="0"/>
          </a:p>
          <a:p>
            <a:pPr marL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 smtClean="0"/>
              <a:t>Bei aktivierter Tastensperre sind alle Tasten außer der Sendetaste und der Notruftaste gesperrt.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de-DE" altLang="de-DE" sz="2000" dirty="0" smtClean="0"/>
              <a:t>Es erscheint folgendes Symbol im Display:</a:t>
            </a:r>
          </a:p>
        </p:txBody>
      </p:sp>
      <p:sp>
        <p:nvSpPr>
          <p:cNvPr id="22534" name="Oval 22"/>
          <p:cNvSpPr>
            <a:spLocks noChangeArrowheads="1"/>
          </p:cNvSpPr>
          <p:nvPr/>
        </p:nvSpPr>
        <p:spPr bwMode="auto">
          <a:xfrm>
            <a:off x="14033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253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8138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755650" y="44370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7" name="Oval 11"/>
          <p:cNvSpPr>
            <a:spLocks noChangeArrowheads="1"/>
          </p:cNvSpPr>
          <p:nvPr/>
        </p:nvSpPr>
        <p:spPr bwMode="auto">
          <a:xfrm>
            <a:off x="1403350" y="44370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5308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Über </a:t>
            </a:r>
            <a:r>
              <a:rPr lang="de-DE" altLang="de-DE" sz="2000">
                <a:solidFill>
                  <a:srgbClr val="0000FF"/>
                </a:solidFill>
              </a:rPr>
              <a:t>kurzes Drücken </a:t>
            </a:r>
            <a:r>
              <a:rPr lang="de-DE" altLang="de-DE" sz="2000"/>
              <a:t>der Kontexttasten kann eine Funktion schnell ausgeführt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Diese können durch </a:t>
            </a:r>
            <a:r>
              <a:rPr lang="de-DE" altLang="de-DE" sz="2000">
                <a:solidFill>
                  <a:srgbClr val="0000FF"/>
                </a:solidFill>
              </a:rPr>
              <a:t>langes Drücken </a:t>
            </a:r>
            <a:r>
              <a:rPr lang="de-DE" altLang="de-DE" sz="2000"/>
              <a:t>verändert werden. Somit ist eine individuelle Belegung möglich.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Kontexttasten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827088" y="5516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19475" y="1557338"/>
            <a:ext cx="3370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4400" b="1" baseline="-20000"/>
              <a:t>*</a:t>
            </a:r>
            <a:r>
              <a:rPr lang="de-DE" altLang="de-DE" sz="2000" b="1"/>
              <a:t> - Taste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419475" y="4173538"/>
            <a:ext cx="5329238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langes Drücken </a:t>
            </a:r>
            <a:r>
              <a:rPr lang="de-DE" altLang="de-DE" sz="2000"/>
              <a:t>= </a:t>
            </a:r>
            <a:r>
              <a:rPr lang="de-DE" altLang="de-DE" sz="2000">
                <a:solidFill>
                  <a:srgbClr val="0000FF"/>
                </a:solidFill>
              </a:rPr>
              <a:t>Verpasste Ereignisse</a:t>
            </a: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Schnellzugriff auf verpasste Nachrichten oder verpasste Anrufe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FF0000"/>
                </a:solidFill>
              </a:rPr>
              <a:t>(kommunale Programmierung)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langes Drücken </a:t>
            </a:r>
            <a:r>
              <a:rPr lang="de-DE" altLang="de-DE" sz="2000"/>
              <a:t>= direkte </a:t>
            </a:r>
            <a:r>
              <a:rPr lang="de-DE" altLang="de-DE" sz="2000">
                <a:solidFill>
                  <a:srgbClr val="0000FF"/>
                </a:solidFill>
              </a:rPr>
              <a:t>Tastensperre</a:t>
            </a: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FF0000"/>
                </a:solidFill>
              </a:rPr>
              <a:t>(polizeiliche Programmierung)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419475" y="2133600"/>
            <a:ext cx="5473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kurzes Drücken </a:t>
            </a:r>
            <a:r>
              <a:rPr lang="de-DE" altLang="de-DE" sz="2000"/>
              <a:t>= </a:t>
            </a:r>
            <a:r>
              <a:rPr lang="de-DE" altLang="de-DE" sz="2000">
                <a:solidFill>
                  <a:srgbClr val="0000FF"/>
                </a:solidFill>
              </a:rPr>
              <a:t>Tastensperre</a:t>
            </a:r>
            <a:r>
              <a:rPr lang="de-DE" altLang="de-DE" sz="2000"/>
              <a:t> Ein / Aus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Tastatur kann gesperrt / entsperrt werden.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Bestätigung mit Kontexttaste „OK“ erforderlich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Es erscheint folgendes Symbol im Display: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51238"/>
            <a:ext cx="908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008063" y="4545013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78413" y="2349500"/>
            <a:ext cx="35274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Zugang zu den Menüs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26511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Navigationstasten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133600"/>
            <a:ext cx="1484312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3386138"/>
            <a:ext cx="13684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076825" y="3357563"/>
            <a:ext cx="381635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Menüebene aufwärts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Rückkehr zum Startbildschirm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(auch über rote Telefontaste)</a:t>
            </a:r>
          </a:p>
        </p:txBody>
      </p:sp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>
            <a:fillRect/>
          </a:stretch>
        </p:blipFill>
        <p:spPr bwMode="auto">
          <a:xfrm>
            <a:off x="3565525" y="4524375"/>
            <a:ext cx="13684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076825" y="4724400"/>
            <a:ext cx="38163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Bewegen in den Menüs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1544637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21066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Sidekey - Taste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19475" y="2160588"/>
            <a:ext cx="5530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Durch das drücken der Side-Key Taste kann, innerhalb der Betriebsart, zwischen der aktuellen und der zuletzt verwendeten Rufgruppe gewechselt werden (</a:t>
            </a:r>
            <a:r>
              <a:rPr lang="de-DE" altLang="de-DE" sz="2000">
                <a:solidFill>
                  <a:srgbClr val="0000FF"/>
                </a:solidFill>
              </a:rPr>
              <a:t>Toggeln</a:t>
            </a:r>
            <a:r>
              <a:rPr lang="de-DE" altLang="de-DE" sz="2000"/>
              <a:t>).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7654" name="Oval 7"/>
          <p:cNvSpPr>
            <a:spLocks noChangeAspect="1" noChangeArrowheads="1"/>
          </p:cNvSpPr>
          <p:nvPr/>
        </p:nvSpPr>
        <p:spPr bwMode="auto">
          <a:xfrm>
            <a:off x="1116013" y="2889250"/>
            <a:ext cx="539750" cy="539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41052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</a:pPr>
            <a:r>
              <a:rPr lang="de-DE" altLang="de-DE" sz="2000">
                <a:solidFill>
                  <a:srgbClr val="0000FF"/>
                </a:solidFill>
              </a:rPr>
              <a:t>Ein- / Aus-Taste kurz drücken</a:t>
            </a:r>
            <a:r>
              <a:rPr lang="de-DE" altLang="de-DE" sz="2000"/>
              <a:t> und ca. 5 Sekunden warten</a:t>
            </a:r>
          </a:p>
        </p:txBody>
      </p:sp>
      <p:sp>
        <p:nvSpPr>
          <p:cNvPr id="28676" name="Oval 20"/>
          <p:cNvSpPr>
            <a:spLocks noChangeArrowheads="1"/>
          </p:cNvSpPr>
          <p:nvPr/>
        </p:nvSpPr>
        <p:spPr bwMode="auto">
          <a:xfrm>
            <a:off x="755650" y="3357563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3419475" y="2805113"/>
            <a:ext cx="48974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Das Gerät meldet sich mit dem zuletzt eingestellten Betriebszustand an.</a:t>
            </a:r>
          </a:p>
        </p:txBody>
      </p:sp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8679" name="Text Box 24"/>
          <p:cNvSpPr txBox="1">
            <a:spLocks noChangeArrowheads="1"/>
          </p:cNvSpPr>
          <p:nvPr/>
        </p:nvSpPr>
        <p:spPr bwMode="auto">
          <a:xfrm>
            <a:off x="3419475" y="1619250"/>
            <a:ext cx="3227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Einschalten des Gerätes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-19050" y="260648"/>
            <a:ext cx="91440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 smtClean="0"/>
              <a:t>Änderungen zur Version August 2010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Telefonie aktualisiert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Repeater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Gateway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Layout bei einigen Folien geändert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Notrufzeit geändert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Umschaltung TMO/DMO mit # hinzugefügt (Nur für kommunale Programmierung)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-55563" y="2636912"/>
            <a:ext cx="918051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 smtClean="0"/>
              <a:t>Änderungen zur Version Januar 2011 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Einzelruf (Vollduplex) entfällt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Redaktionelle Hinweise ergänzt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Änderung der Tastenbelegung Side-Key (</a:t>
            </a:r>
            <a:r>
              <a:rPr lang="de-DE" altLang="de-DE" sz="1200" dirty="0" err="1" smtClean="0"/>
              <a:t>Reset</a:t>
            </a:r>
            <a:r>
              <a:rPr lang="de-DE" altLang="de-DE" sz="1200" dirty="0" smtClean="0"/>
              <a:t>), Soft-Key (Verpasste Nachrichten)  und  * Taste ab Softwareversion K 1.3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Telefonie, Status, SDS aktualisiert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err="1" smtClean="0"/>
              <a:t>Toggeln</a:t>
            </a:r>
            <a:r>
              <a:rPr lang="de-DE" altLang="de-DE" sz="1200" dirty="0" smtClean="0"/>
              <a:t> hinzugefügt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092" y="4653136"/>
            <a:ext cx="91074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 smtClean="0"/>
              <a:t>Änderungen zur Version Juni 2013 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Anpassung an den K11/P11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Lautsprecher Ein / Aus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Favoritenordner neu hinzugefügt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419475" y="2160588"/>
            <a:ext cx="5040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Navi</a:t>
            </a:r>
            <a:r>
              <a:rPr lang="de-DE" altLang="de-DE" sz="2000" baseline="30000">
                <a:solidFill>
                  <a:srgbClr val="0000FF"/>
                </a:solidFill>
              </a:rPr>
              <a:t>TM</a:t>
            </a:r>
            <a:r>
              <a:rPr lang="de-DE" altLang="de-DE" sz="2000">
                <a:solidFill>
                  <a:srgbClr val="0000FF"/>
                </a:solidFill>
              </a:rPr>
              <a:t> - Drehknopf nach links drehen</a:t>
            </a:r>
          </a:p>
        </p:txBody>
      </p:sp>
      <p:sp>
        <p:nvSpPr>
          <p:cNvPr id="30724" name="Oval 13"/>
          <p:cNvSpPr>
            <a:spLocks noChangeArrowheads="1"/>
          </p:cNvSpPr>
          <p:nvPr/>
        </p:nvSpPr>
        <p:spPr bwMode="auto">
          <a:xfrm>
            <a:off x="755650" y="2852738"/>
            <a:ext cx="431800" cy="431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3419475" y="2565400"/>
            <a:ext cx="5338763" cy="1077913"/>
            <a:chOff x="1610" y="2877"/>
            <a:chExt cx="3363" cy="679"/>
          </a:xfrm>
        </p:grpSpPr>
        <p:sp>
          <p:nvSpPr>
            <p:cNvPr id="30728" name="Text Box 15"/>
            <p:cNvSpPr txBox="1">
              <a:spLocks noChangeArrowheads="1"/>
            </p:cNvSpPr>
            <p:nvPr/>
          </p:nvSpPr>
          <p:spPr bwMode="auto">
            <a:xfrm>
              <a:off x="1610" y="2877"/>
              <a:ext cx="336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Dieses wird im Display durch einen Balken angezeigt.</a:t>
              </a:r>
            </a:p>
          </p:txBody>
        </p:sp>
        <p:pic>
          <p:nvPicPr>
            <p:cNvPr id="3072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339"/>
              <a:ext cx="57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3419475" y="1619250"/>
            <a:ext cx="28670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Lautstärke 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Töne Ein- / Ausschalten: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33763" y="2160588"/>
            <a:ext cx="5459412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Sämtliche Töne wie z.B. Tastentöne, Warnmeldung usw. können abgeschaltet werden.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1749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19475" y="3779838"/>
            <a:ext cx="57102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– Töne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„Töne“ </a:t>
            </a:r>
            <a:r>
              <a:rPr lang="de-DE" altLang="de-DE" sz="2000"/>
              <a:t> drücken</a:t>
            </a:r>
            <a:endParaRPr lang="de-DE" altLang="de-DE" sz="200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42338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Lautsprecher Ein- / Ausschalten: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Der Gerätelautsprecher und angeschlossene externe Lautsprecher können Stumm geschaltet werden.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433763" y="3779838"/>
            <a:ext cx="57102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– Lautsprecher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„LSP“ </a:t>
            </a:r>
            <a:r>
              <a:rPr lang="de-DE" altLang="de-DE" sz="2000"/>
              <a:t>drücken</a:t>
            </a:r>
            <a:endParaRPr lang="de-DE" altLang="de-DE" sz="2000">
              <a:solidFill>
                <a:srgbClr val="0000FF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277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419475" y="4803775"/>
            <a:ext cx="51117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Es erscheint folgendes Symbol im Display: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6" b="5647"/>
          <a:stretch>
            <a:fillRect/>
          </a:stretch>
        </p:blipFill>
        <p:spPr bwMode="auto">
          <a:xfrm>
            <a:off x="3635375" y="5373688"/>
            <a:ext cx="61595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298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Vibrationsalarm: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Eine Anrufsignalisierung und / oder der Eingang einer SDS und / oder das Auslösen eines Notrufes kann durch einen Vibrationsalarm signalisiert werden.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433763" y="4271963"/>
            <a:ext cx="57102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Menü – Einstellungen – Vibration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3798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Displaybeleuchtung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Displaybeleuchtung kann verändert sowie ein- und ausgeschaltet werden durch: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433763" y="4248150"/>
            <a:ext cx="57102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Menü – Einstellungen – Beleuchtung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(Intensität durch </a:t>
            </a:r>
            <a:r>
              <a:rPr lang="de-DE" altLang="de-DE" sz="2000">
                <a:solidFill>
                  <a:srgbClr val="0000FF"/>
                </a:solidFill>
              </a:rPr>
              <a:t>Navi</a:t>
            </a:r>
            <a:r>
              <a:rPr lang="de-DE" altLang="de-DE" sz="2000" baseline="30000">
                <a:solidFill>
                  <a:srgbClr val="0000FF"/>
                </a:solidFill>
              </a:rPr>
              <a:t>TM </a:t>
            </a:r>
            <a:r>
              <a:rPr lang="de-DE" altLang="de-DE" sz="2000">
                <a:solidFill>
                  <a:srgbClr val="0000FF"/>
                </a:solidFill>
              </a:rPr>
              <a:t>- Drehknopf</a:t>
            </a:r>
            <a:r>
              <a:rPr lang="de-DE" altLang="de-DE" sz="2000"/>
              <a:t> verändern)</a:t>
            </a:r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482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433763" y="3644900"/>
            <a:ext cx="5241925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„Modus“ </a:t>
            </a:r>
            <a:r>
              <a:rPr lang="de-DE" altLang="de-DE" sz="2000"/>
              <a:t>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– Betriebsmodus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# Taste</a:t>
            </a:r>
            <a:r>
              <a:rPr lang="de-DE" altLang="de-DE" sz="2000"/>
              <a:t> lange drücken (kommunale Programmierung)</a:t>
            </a: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3419475" y="1619250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Umschalten der Betriebsart</a:t>
            </a:r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Der Wechsel der Betriebsart kann auf verschiedene Arten durchgeführt 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419475" y="1619250"/>
            <a:ext cx="30829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Übertragungssperre: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Wenn die Übertragungssperre aktiv ist, sendet das Funkgerät keine Signale an das Netz.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Es können nur Gespräche, Status- und Kurzmitteilungen empfangen werden.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Wird die Notruftaste gedrückt, wird die Übertragungssperre automatisch deaktiviert.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433763" y="4464050"/>
            <a:ext cx="57102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– Kein Senden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„K.Senden“ </a:t>
            </a:r>
            <a:r>
              <a:rPr lang="de-DE" altLang="de-DE" sz="2000"/>
              <a:t>drücken</a:t>
            </a:r>
          </a:p>
        </p:txBody>
      </p:sp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789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703888"/>
            <a:ext cx="6207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3419475" y="5307013"/>
            <a:ext cx="51117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Es erscheint folgendes Symbol im Display: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32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433763" y="3644900"/>
            <a:ext cx="5241925" cy="77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Kontexttaste </a:t>
            </a:r>
            <a:r>
              <a:rPr lang="de-DE" altLang="de-DE" sz="2000" dirty="0" smtClean="0">
                <a:solidFill>
                  <a:srgbClr val="0000FF"/>
                </a:solidFill>
              </a:rPr>
              <a:t>„Schrift“ 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 dirty="0">
                <a:solidFill>
                  <a:srgbClr val="0000FF"/>
                </a:solidFill>
              </a:rPr>
              <a:t>Menü – Einstellungen – </a:t>
            </a:r>
            <a:r>
              <a:rPr lang="de-DE" altLang="de-DE" sz="2000" dirty="0" smtClean="0">
                <a:solidFill>
                  <a:srgbClr val="0000FF"/>
                </a:solidFill>
              </a:rPr>
              <a:t>Schriftgröße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36867" name="Text Box 13"/>
          <p:cNvSpPr txBox="1">
            <a:spLocks noChangeArrowheads="1"/>
          </p:cNvSpPr>
          <p:nvPr/>
        </p:nvSpPr>
        <p:spPr bwMode="auto">
          <a:xfrm>
            <a:off x="3419475" y="1619250"/>
            <a:ext cx="423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Ändern der Schriftgröße</a:t>
            </a:r>
            <a:endParaRPr lang="de-DE" altLang="de-DE" sz="2000" b="1" dirty="0"/>
          </a:p>
        </p:txBody>
      </p:sp>
      <p:sp>
        <p:nvSpPr>
          <p:cNvPr id="36868" name="Text Box 14"/>
          <p:cNvSpPr txBox="1">
            <a:spLocks noChangeArrowheads="1"/>
          </p:cNvSpPr>
          <p:nvPr/>
        </p:nvSpPr>
        <p:spPr bwMode="auto">
          <a:xfrm>
            <a:off x="3419475" y="2160588"/>
            <a:ext cx="5459413" cy="62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dirty="0" smtClean="0"/>
              <a:t>Die Schriftgröße kann </a:t>
            </a:r>
            <a:r>
              <a:rPr lang="de-DE" altLang="de-DE" sz="2000" dirty="0"/>
              <a:t>auf verschiedene Arten </a:t>
            </a:r>
            <a:r>
              <a:rPr lang="de-DE" altLang="de-DE" sz="2000" dirty="0" smtClean="0"/>
              <a:t>gewechselt </a:t>
            </a:r>
            <a:r>
              <a:rPr lang="de-DE" altLang="de-DE" sz="2000" dirty="0"/>
              <a:t>werden:</a:t>
            </a:r>
          </a:p>
        </p:txBody>
      </p:sp>
      <p:sp>
        <p:nvSpPr>
          <p:cNvPr id="36869" name="Text Box 2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687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7782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9"/>
          <p:cNvSpPr txBox="1">
            <a:spLocks noChangeArrowheads="1"/>
          </p:cNvSpPr>
          <p:nvPr/>
        </p:nvSpPr>
        <p:spPr bwMode="auto">
          <a:xfrm>
            <a:off x="696913" y="117157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Gruppenruf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695325" y="3900488"/>
            <a:ext cx="8448675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/>
              <a:t>Alle Teilnehmer befinden sich in der gleichen Gruppe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de-DE" altLang="de-DE" sz="2000"/>
              <a:t>Drücken der </a:t>
            </a:r>
            <a:r>
              <a:rPr lang="de-DE" altLang="de-DE" sz="2000">
                <a:solidFill>
                  <a:srgbClr val="0000FF"/>
                </a:solidFill>
              </a:rPr>
              <a:t>Sendetaste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Gesprächsabwicklung zwischen mehreren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Verwendung der Verkehrsart Wechselverkehr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Sperrung der Sendetasten bei den Empfängern</a:t>
            </a:r>
          </a:p>
        </p:txBody>
      </p:sp>
      <p:grpSp>
        <p:nvGrpSpPr>
          <p:cNvPr id="38916" name="Group 52"/>
          <p:cNvGrpSpPr>
            <a:grpSpLocks noChangeAspect="1"/>
          </p:cNvGrpSpPr>
          <p:nvPr/>
        </p:nvGrpSpPr>
        <p:grpSpPr bwMode="auto">
          <a:xfrm>
            <a:off x="3713163" y="1101725"/>
            <a:ext cx="573087" cy="1825625"/>
            <a:chOff x="4513" y="799"/>
            <a:chExt cx="817" cy="2903"/>
          </a:xfrm>
        </p:grpSpPr>
        <p:grpSp>
          <p:nvGrpSpPr>
            <p:cNvPr id="38930" name="Group 53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8934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5" name="Oval 55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6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937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931" name="AutoShape 58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2" name="AutoShape 59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8933" name="Rectangle 60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8917" name="Text Box 102"/>
          <p:cNvSpPr txBox="1">
            <a:spLocks noChangeArrowheads="1"/>
          </p:cNvSpPr>
          <p:nvPr/>
        </p:nvSpPr>
        <p:spPr bwMode="auto">
          <a:xfrm>
            <a:off x="4202113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A</a:t>
            </a:r>
          </a:p>
        </p:txBody>
      </p:sp>
      <p:sp>
        <p:nvSpPr>
          <p:cNvPr id="38918" name="Text Box 145"/>
          <p:cNvSpPr txBox="1">
            <a:spLocks noChangeArrowheads="1"/>
          </p:cNvSpPr>
          <p:nvPr/>
        </p:nvSpPr>
        <p:spPr bwMode="auto">
          <a:xfrm>
            <a:off x="7235825" y="3073400"/>
            <a:ext cx="16414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C</a:t>
            </a:r>
          </a:p>
        </p:txBody>
      </p:sp>
      <p:sp>
        <p:nvSpPr>
          <p:cNvPr id="38919" name="Text Box 188"/>
          <p:cNvSpPr txBox="1">
            <a:spLocks noChangeArrowheads="1"/>
          </p:cNvSpPr>
          <p:nvPr/>
        </p:nvSpPr>
        <p:spPr bwMode="auto">
          <a:xfrm>
            <a:off x="5622925" y="3073400"/>
            <a:ext cx="16430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Empfänger B</a:t>
            </a:r>
          </a:p>
        </p:txBody>
      </p:sp>
      <p:sp>
        <p:nvSpPr>
          <p:cNvPr id="38920" name="Line 189"/>
          <p:cNvSpPr>
            <a:spLocks noChangeShapeType="1"/>
          </p:cNvSpPr>
          <p:nvPr/>
        </p:nvSpPr>
        <p:spPr bwMode="auto">
          <a:xfrm flipV="1">
            <a:off x="2563813" y="1152525"/>
            <a:ext cx="1116012" cy="619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1" name="Line 190"/>
          <p:cNvSpPr>
            <a:spLocks noChangeShapeType="1"/>
          </p:cNvSpPr>
          <p:nvPr/>
        </p:nvSpPr>
        <p:spPr bwMode="auto">
          <a:xfrm>
            <a:off x="4214813" y="1204913"/>
            <a:ext cx="3844925" cy="600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2" name="Line 191"/>
          <p:cNvSpPr>
            <a:spLocks noChangeShapeType="1"/>
          </p:cNvSpPr>
          <p:nvPr/>
        </p:nvSpPr>
        <p:spPr bwMode="auto">
          <a:xfrm>
            <a:off x="4205288" y="1298575"/>
            <a:ext cx="1998662" cy="588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3" name="Line 192"/>
          <p:cNvSpPr>
            <a:spLocks noChangeShapeType="1"/>
          </p:cNvSpPr>
          <p:nvPr/>
        </p:nvSpPr>
        <p:spPr bwMode="auto">
          <a:xfrm>
            <a:off x="4171950" y="1335088"/>
            <a:ext cx="568325" cy="663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8924" name="Text Box 235"/>
          <p:cNvSpPr txBox="1">
            <a:spLocks noChangeArrowheads="1"/>
          </p:cNvSpPr>
          <p:nvPr/>
        </p:nvSpPr>
        <p:spPr bwMode="auto">
          <a:xfrm>
            <a:off x="1733550" y="3128963"/>
            <a:ext cx="1641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Sender</a:t>
            </a:r>
          </a:p>
        </p:txBody>
      </p:sp>
      <p:pic>
        <p:nvPicPr>
          <p:cNvPr id="38925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1700213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4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38929" name="Picture 248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5400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696913" y="1171575"/>
            <a:ext cx="7258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Direktruf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5325" y="3525838"/>
            <a:ext cx="8448675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/>
              <a:t>Eingabe der </a:t>
            </a:r>
            <a:r>
              <a:rPr lang="de-DE" altLang="de-DE" sz="2000">
                <a:solidFill>
                  <a:srgbClr val="0000FF"/>
                </a:solidFill>
              </a:rPr>
              <a:t>ISSI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/>
              <a:t>Drücken der </a:t>
            </a:r>
            <a:r>
              <a:rPr lang="de-DE" altLang="de-DE" sz="2000">
                <a:solidFill>
                  <a:srgbClr val="0000FF"/>
                </a:solidFill>
              </a:rPr>
              <a:t>Sendetaste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Gesprächsabwicklung zwischen zwei Teilnehmern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andere Teilnehmer in der aktuell gewählten Gruppe können nicht mithören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Verwendung der Verkehrsart Wechselverkehr</a:t>
            </a:r>
          </a:p>
        </p:txBody>
      </p:sp>
      <p:grpSp>
        <p:nvGrpSpPr>
          <p:cNvPr id="39940" name="Group 88"/>
          <p:cNvGrpSpPr>
            <a:grpSpLocks noChangeAspect="1"/>
          </p:cNvGrpSpPr>
          <p:nvPr/>
        </p:nvGrpSpPr>
        <p:grpSpPr bwMode="auto">
          <a:xfrm>
            <a:off x="4611688" y="1095375"/>
            <a:ext cx="642937" cy="2281238"/>
            <a:chOff x="4513" y="799"/>
            <a:chExt cx="817" cy="2903"/>
          </a:xfrm>
        </p:grpSpPr>
        <p:grpSp>
          <p:nvGrpSpPr>
            <p:cNvPr id="39953" name="Group 89"/>
            <p:cNvGrpSpPr>
              <a:grpSpLocks noChangeAspect="1"/>
            </p:cNvGrpSpPr>
            <p:nvPr/>
          </p:nvGrpSpPr>
          <p:grpSpPr bwMode="auto">
            <a:xfrm>
              <a:off x="4513" y="799"/>
              <a:ext cx="817" cy="2903"/>
              <a:chOff x="4332" y="754"/>
              <a:chExt cx="817" cy="2903"/>
            </a:xfrm>
          </p:grpSpPr>
          <p:sp>
            <p:nvSpPr>
              <p:cNvPr id="39957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4570" y="1842"/>
                <a:ext cx="340" cy="1815"/>
              </a:xfrm>
              <a:prstGeom prst="can">
                <a:avLst>
                  <a:gd name="adj" fmla="val 133456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8" name="Oval 91"/>
              <p:cNvSpPr>
                <a:spLocks noChangeAspect="1" noChangeArrowheads="1"/>
              </p:cNvSpPr>
              <p:nvPr/>
            </p:nvSpPr>
            <p:spPr bwMode="auto">
              <a:xfrm>
                <a:off x="4332" y="1752"/>
                <a:ext cx="817" cy="544"/>
              </a:xfrm>
              <a:prstGeom prst="ellipse">
                <a:avLst/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59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4649" y="1207"/>
                <a:ext cx="182" cy="909"/>
              </a:xfrm>
              <a:prstGeom prst="can">
                <a:avLst>
                  <a:gd name="adj" fmla="val 124863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960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4740" y="754"/>
                <a:ext cx="0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9954" name="AutoShape 94"/>
            <p:cNvSpPr>
              <a:spLocks noChangeAspect="1" noChangeArrowheads="1"/>
            </p:cNvSpPr>
            <p:nvPr/>
          </p:nvSpPr>
          <p:spPr bwMode="auto">
            <a:xfrm rot="-10137301">
              <a:off x="4604" y="1842"/>
              <a:ext cx="182" cy="318"/>
            </a:xfrm>
            <a:prstGeom prst="flowChartMagneticDrum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5" name="AutoShape 95"/>
            <p:cNvSpPr>
              <a:spLocks noChangeAspect="1" noChangeArrowheads="1"/>
            </p:cNvSpPr>
            <p:nvPr/>
          </p:nvSpPr>
          <p:spPr bwMode="auto">
            <a:xfrm>
              <a:off x="4830" y="890"/>
              <a:ext cx="45" cy="27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956" name="Rectangle 96"/>
            <p:cNvSpPr>
              <a:spLocks noChangeAspect="1" noChangeArrowheads="1"/>
            </p:cNvSpPr>
            <p:nvPr/>
          </p:nvSpPr>
          <p:spPr bwMode="auto">
            <a:xfrm>
              <a:off x="4876" y="981"/>
              <a:ext cx="4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9941" name="AutoShape 97"/>
          <p:cNvSpPr>
            <a:spLocks noChangeArrowheads="1"/>
          </p:cNvSpPr>
          <p:nvPr/>
        </p:nvSpPr>
        <p:spPr bwMode="auto">
          <a:xfrm>
            <a:off x="2773363" y="2544763"/>
            <a:ext cx="1889125" cy="792162"/>
          </a:xfrm>
          <a:prstGeom prst="wedgeRoundRectCallout">
            <a:avLst>
              <a:gd name="adj1" fmla="val -70421"/>
              <a:gd name="adj2" fmla="val -39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chemeClr val="bg2"/>
                </a:solidFill>
              </a:rPr>
              <a:t>ISSI 01234567</a:t>
            </a:r>
          </a:p>
        </p:txBody>
      </p:sp>
      <p:grpSp>
        <p:nvGrpSpPr>
          <p:cNvPr id="39942" name="Group 152"/>
          <p:cNvGrpSpPr>
            <a:grpSpLocks/>
          </p:cNvGrpSpPr>
          <p:nvPr/>
        </p:nvGrpSpPr>
        <p:grpSpPr bwMode="auto">
          <a:xfrm>
            <a:off x="5081588" y="1239838"/>
            <a:ext cx="2293937" cy="677862"/>
            <a:chOff x="3201" y="781"/>
            <a:chExt cx="1445" cy="427"/>
          </a:xfrm>
        </p:grpSpPr>
        <p:sp>
          <p:nvSpPr>
            <p:cNvPr id="39950" name="Line 140"/>
            <p:cNvSpPr>
              <a:spLocks noChangeShapeType="1"/>
            </p:cNvSpPr>
            <p:nvPr/>
          </p:nvSpPr>
          <p:spPr bwMode="auto">
            <a:xfrm rot="21245434" flipV="1">
              <a:off x="3201" y="801"/>
              <a:ext cx="704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1" name="Line 141"/>
            <p:cNvSpPr>
              <a:spLocks noChangeShapeType="1"/>
            </p:cNvSpPr>
            <p:nvPr/>
          </p:nvSpPr>
          <p:spPr bwMode="auto">
            <a:xfrm rot="21245434" flipH="1">
              <a:off x="3589" y="781"/>
              <a:ext cx="320" cy="1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52" name="Line 142"/>
            <p:cNvSpPr>
              <a:spLocks noChangeShapeType="1"/>
            </p:cNvSpPr>
            <p:nvPr/>
          </p:nvSpPr>
          <p:spPr bwMode="auto">
            <a:xfrm rot="-354566">
              <a:off x="3610" y="926"/>
              <a:ext cx="1036" cy="2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9943" name="Group 153"/>
          <p:cNvGrpSpPr>
            <a:grpSpLocks/>
          </p:cNvGrpSpPr>
          <p:nvPr/>
        </p:nvGrpSpPr>
        <p:grpSpPr bwMode="auto">
          <a:xfrm>
            <a:off x="2130425" y="1663700"/>
            <a:ext cx="2595563" cy="588963"/>
            <a:chOff x="1342" y="1048"/>
            <a:chExt cx="1635" cy="371"/>
          </a:xfrm>
        </p:grpSpPr>
        <p:sp>
          <p:nvSpPr>
            <p:cNvPr id="39947" name="Line 146"/>
            <p:cNvSpPr>
              <a:spLocks noChangeShapeType="1"/>
            </p:cNvSpPr>
            <p:nvPr/>
          </p:nvSpPr>
          <p:spPr bwMode="auto">
            <a:xfrm rot="-1094903">
              <a:off x="1342" y="1048"/>
              <a:ext cx="767" cy="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8" name="Line 147"/>
            <p:cNvSpPr>
              <a:spLocks noChangeShapeType="1"/>
            </p:cNvSpPr>
            <p:nvPr/>
          </p:nvSpPr>
          <p:spPr bwMode="auto">
            <a:xfrm rot="20505097" flipH="1">
              <a:off x="1867" y="1059"/>
              <a:ext cx="302" cy="3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9949" name="Line 148"/>
            <p:cNvSpPr>
              <a:spLocks noChangeShapeType="1"/>
            </p:cNvSpPr>
            <p:nvPr/>
          </p:nvSpPr>
          <p:spPr bwMode="auto">
            <a:xfrm rot="20505097" flipV="1">
              <a:off x="1890" y="1199"/>
              <a:ext cx="1087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3994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73238"/>
            <a:ext cx="482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5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440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1400" b="1" dirty="0" smtClean="0"/>
              <a:t>Änderungen zur Version März 2015 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Anpassung an den K13/P13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Tastenbezeichnung geändert (</a:t>
            </a:r>
            <a:r>
              <a:rPr lang="de-DE" altLang="de-DE" sz="1200" dirty="0" err="1" smtClean="0"/>
              <a:t>Softkey</a:t>
            </a:r>
            <a:r>
              <a:rPr lang="de-DE" altLang="de-DE" sz="1200" dirty="0" smtClean="0"/>
              <a:t>, </a:t>
            </a:r>
            <a:r>
              <a:rPr lang="de-DE" altLang="de-DE" sz="1200" dirty="0" err="1" smtClean="0"/>
              <a:t>Sidekey</a:t>
            </a:r>
            <a:r>
              <a:rPr lang="de-DE" altLang="de-DE" sz="1200" dirty="0" smtClean="0"/>
              <a:t>)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Tastenbelegungen aktualisiert (Ein-/Aus-Taste, *-Taste, )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Telefonie aktualisiert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Netzwerkwechsel neu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Bedienhandapparate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Notsignalgeber „</a:t>
            </a:r>
            <a:r>
              <a:rPr lang="de-DE" altLang="de-DE" sz="1200" dirty="0" err="1" smtClean="0"/>
              <a:t>Totmann</a:t>
            </a:r>
            <a:r>
              <a:rPr lang="de-DE" altLang="de-DE" sz="1200" dirty="0" smtClean="0"/>
              <a:t>“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200" dirty="0" smtClean="0"/>
              <a:t>Redaktionelle Anpassungen </a:t>
            </a:r>
            <a:r>
              <a:rPr lang="de-DE" altLang="de-DE" sz="1200" dirty="0" smtClean="0"/>
              <a:t>durchgeführt</a:t>
            </a:r>
            <a:endParaRPr lang="de-DE" altLang="de-DE" sz="14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496" y="3429000"/>
            <a:ext cx="910748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b="1" dirty="0" smtClean="0"/>
              <a:t>Änderungen zur Version August 2016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 dirty="0" smtClean="0"/>
              <a:t>Anpassung an den K15/P15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 dirty="0" smtClean="0"/>
              <a:t>Lautsprecher – Mikrofone 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 dirty="0" smtClean="0"/>
              <a:t>Menü Schriftgröße </a:t>
            </a:r>
            <a:r>
              <a:rPr lang="de-DE" altLang="de-DE" sz="1400" dirty="0" smtClean="0"/>
              <a:t>hinzugefügt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altLang="de-DE" sz="1400" dirty="0" smtClean="0"/>
              <a:t>Redaktionelle Anpassungen durchgeführt</a:t>
            </a:r>
            <a:endParaRPr lang="de-DE" altLang="de-DE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433763" y="3644900"/>
            <a:ext cx="53149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Ein / Aus – Taste 1x </a:t>
            </a:r>
            <a:r>
              <a:rPr lang="de-DE" altLang="de-DE" sz="200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/>
              <a:t>Mit </a:t>
            </a:r>
            <a:r>
              <a:rPr lang="de-DE" altLang="de-DE" sz="2000">
                <a:solidFill>
                  <a:srgbClr val="0000FF"/>
                </a:solidFill>
              </a:rPr>
              <a:t>Navi</a:t>
            </a:r>
            <a:r>
              <a:rPr lang="de-DE" altLang="de-DE" sz="2000" baseline="30000">
                <a:solidFill>
                  <a:srgbClr val="0000FF"/>
                </a:solidFill>
              </a:rPr>
              <a:t>TM</a:t>
            </a:r>
            <a:r>
              <a:rPr lang="de-DE" altLang="de-DE" sz="2000">
                <a:solidFill>
                  <a:srgbClr val="0000FF"/>
                </a:solidFill>
              </a:rPr>
              <a:t> - Drehknopf</a:t>
            </a:r>
            <a:r>
              <a:rPr lang="de-DE" altLang="de-DE" sz="200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Sendetaste</a:t>
            </a:r>
            <a:r>
              <a:rPr lang="de-DE" altLang="de-DE" sz="2000"/>
              <a:t> drücken oder ca. 5 Sekunden warten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der Gesprächsgruppe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1989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Innerhalb eines Gruppenordners wird die Gesprächsgruppe wie folgt gewechselt: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33763" y="3644900"/>
            <a:ext cx="488315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Ein / Aus – Taste 1x </a:t>
            </a:r>
            <a:r>
              <a:rPr lang="de-DE" altLang="de-DE" sz="200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/>
              <a:t>Mit </a:t>
            </a:r>
            <a:r>
              <a:rPr lang="de-DE" altLang="de-DE" sz="2000">
                <a:solidFill>
                  <a:srgbClr val="0000FF"/>
                </a:solidFill>
              </a:rPr>
              <a:t>Navigationstasten ◄►</a:t>
            </a:r>
            <a:r>
              <a:rPr lang="de-DE" altLang="de-DE" sz="2000"/>
              <a:t> Gruppenordner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/>
              <a:t>Ggf. mit </a:t>
            </a:r>
            <a:r>
              <a:rPr lang="de-DE" altLang="de-DE" sz="2000">
                <a:solidFill>
                  <a:srgbClr val="0000FF"/>
                </a:solidFill>
              </a:rPr>
              <a:t>Navi</a:t>
            </a:r>
            <a:r>
              <a:rPr lang="de-DE" altLang="de-DE" sz="2000" baseline="30000">
                <a:solidFill>
                  <a:srgbClr val="0000FF"/>
                </a:solidFill>
              </a:rPr>
              <a:t>TM</a:t>
            </a:r>
            <a:r>
              <a:rPr lang="de-DE" altLang="de-DE" sz="2000">
                <a:solidFill>
                  <a:srgbClr val="0000FF"/>
                </a:solidFill>
              </a:rPr>
              <a:t> - Drehknopf</a:t>
            </a:r>
            <a:r>
              <a:rPr lang="de-DE" altLang="de-DE" sz="2000"/>
              <a:t> Gesprächsgruppe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Sendetaste</a:t>
            </a:r>
            <a:r>
              <a:rPr lang="de-DE" altLang="de-DE" sz="2000"/>
              <a:t> drücken oder ca. 5 Sekunden warten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Wechsel des Gruppenordners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3013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In der Betriebsart TMO wird der Gruppenordner folgendermaßen gewechselt: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dirty="0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19475" y="3140075"/>
            <a:ext cx="5540375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Abspeichern: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Menü – Gruppe/Ordner – Neue Gruppe –  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Optionen – Einfügen – „Gruppe Auswählen“ – mit Sendetaste bestätigen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Löschen: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>
                <a:solidFill>
                  <a:srgbClr val="0000FF"/>
                </a:solidFill>
              </a:rPr>
              <a:t>Menü – Gruppe/Ordner – „Gruppe Auswählen“ – Optionen – Löschen</a:t>
            </a:r>
            <a:endParaRPr lang="de-DE" altLang="de-DE" sz="200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Favoritengruppen: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54594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Häufig verwendete Rufgruppen können im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Rufgruppenordner „Favoriten“ abgespeichert werden.</a:t>
            </a:r>
          </a:p>
        </p:txBody>
      </p:sp>
      <p:pic>
        <p:nvPicPr>
          <p:cNvPr id="4403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Statusmitteilung versenden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608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419475" y="2160588"/>
            <a:ext cx="4897438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Eine Statusmitteilung kann im TMO an: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/>
              <a:t>ein im Gerät programmiertes Ziel      (in der Regel die zuständige Leitstelle)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/>
              <a:t>einen bestimmten Teilnehmer (ISSI)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/>
              <a:t>die komplette Gesprächsgruppe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/>
              <a:t>an eine fremde Leitstelle gesendet werden</a:t>
            </a: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000"/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419475" y="1268413"/>
            <a:ext cx="41640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Tastenbelegung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7108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419475" y="1700213"/>
            <a:ext cx="554513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0 = Priorisierter Sprechwunsch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1 = Einsatzbereit auf Funk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2 = Einsatzbereit auf Wache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3 = Einsatzauftrag übernommen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4 = Am Einsatzort eingetroffen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5 = Sprechwunsch (einsatzbezogen)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6 = Nicht einsatzbereit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7 = Einsatzgebunden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 smtClean="0"/>
              <a:t>8 </a:t>
            </a:r>
            <a:r>
              <a:rPr lang="de-DE" altLang="de-DE" sz="1600" dirty="0"/>
              <a:t>= </a:t>
            </a:r>
            <a:r>
              <a:rPr lang="de-DE" altLang="de-DE" sz="1600" dirty="0" smtClean="0"/>
              <a:t>Bedingt Verfügbar 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 smtClean="0"/>
              <a:t>9 </a:t>
            </a:r>
            <a:r>
              <a:rPr lang="de-DE" altLang="de-DE" sz="1600" dirty="0"/>
              <a:t>= Handquittung / Fremdanmeldung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* = Tastensperre / Verpasste Ereignisse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# = EDV - Abfrage (polizeiliche Programmierung)</a:t>
            </a:r>
          </a:p>
          <a:p>
            <a:pPr eaLnBrk="1" hangingPunct="1">
              <a:spcBef>
                <a:spcPts val="600"/>
              </a:spcBef>
            </a:pPr>
            <a:r>
              <a:rPr lang="de-DE" altLang="de-DE" sz="1600" dirty="0"/>
              <a:t># = Wechsel TMO-DMO (kommunale Programmierung)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419475" y="3779838"/>
            <a:ext cx="531495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Ein / Aus – Taste 2 x </a:t>
            </a:r>
            <a:r>
              <a:rPr lang="de-DE" altLang="de-DE" sz="200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/>
              <a:t>Mit </a:t>
            </a:r>
            <a:r>
              <a:rPr lang="de-DE" altLang="de-DE" sz="2000">
                <a:solidFill>
                  <a:srgbClr val="0000FF"/>
                </a:solidFill>
              </a:rPr>
              <a:t>Navi</a:t>
            </a:r>
            <a:r>
              <a:rPr lang="de-DE" altLang="de-DE" sz="2000" baseline="30000">
                <a:solidFill>
                  <a:srgbClr val="0000FF"/>
                </a:solidFill>
              </a:rPr>
              <a:t>TM</a:t>
            </a:r>
            <a:r>
              <a:rPr lang="de-DE" altLang="de-DE" sz="2000">
                <a:solidFill>
                  <a:srgbClr val="0000FF"/>
                </a:solidFill>
              </a:rPr>
              <a:t> - Drehknopf</a:t>
            </a:r>
            <a:r>
              <a:rPr lang="de-DE" altLang="de-DE" sz="2000"/>
              <a:t> Status 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Senden </a:t>
            </a:r>
            <a:r>
              <a:rPr lang="de-DE" altLang="de-DE" sz="2000"/>
              <a:t>oder </a:t>
            </a:r>
            <a:r>
              <a:rPr lang="de-DE" altLang="de-DE" sz="2000">
                <a:solidFill>
                  <a:srgbClr val="0000FF"/>
                </a:solidFill>
              </a:rPr>
              <a:t>grüne Telefontaste </a:t>
            </a:r>
            <a:r>
              <a:rPr lang="de-DE" altLang="de-DE" sz="200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Empfänger </a:t>
            </a:r>
            <a:r>
              <a:rPr lang="de-DE" altLang="de-DE" sz="200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Senden </a:t>
            </a:r>
            <a:r>
              <a:rPr lang="de-DE" altLang="de-DE" sz="2000"/>
              <a:t>oder</a:t>
            </a:r>
            <a:r>
              <a:rPr lang="de-DE" altLang="de-DE" sz="2000">
                <a:solidFill>
                  <a:srgbClr val="0000FF"/>
                </a:solidFill>
              </a:rPr>
              <a:t> grüne Telefontaste </a:t>
            </a:r>
            <a:r>
              <a:rPr lang="de-DE" altLang="de-DE" sz="2000"/>
              <a:t>drücken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16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 an festes Ziel versenden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8133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27088" y="44370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3419475" y="2160588"/>
            <a:ext cx="5314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/>
              <a:t>Entsprechende Ziffer auf dem </a:t>
            </a:r>
            <a:r>
              <a:rPr lang="de-DE" altLang="de-DE" sz="2000">
                <a:solidFill>
                  <a:srgbClr val="0000FF"/>
                </a:solidFill>
              </a:rPr>
              <a:t>Tastenfeld</a:t>
            </a:r>
            <a:r>
              <a:rPr lang="de-DE" altLang="de-DE" sz="2000"/>
              <a:t> ca. 3 Sekunden drücken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116013" y="51927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a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3419475" y="3240088"/>
            <a:ext cx="5040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 an individuelles Ziel versenden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7" grpId="0"/>
      <p:bldP spid="117768" grpId="0"/>
      <p:bldP spid="117769" grpId="0"/>
      <p:bldP spid="117771" grpId="0"/>
      <p:bldP spid="117773" grpId="0"/>
      <p:bldP spid="1177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48244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Status an andere Leitstelle versenden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49156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55650" y="33575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827088" y="47259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3419475" y="2160588"/>
            <a:ext cx="56165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de-DE" altLang="de-DE" sz="2000" dirty="0" smtClean="0">
                <a:solidFill>
                  <a:srgbClr val="0000FF"/>
                </a:solidFill>
              </a:rPr>
              <a:t>Menü - Leitstellen </a:t>
            </a:r>
            <a:r>
              <a:rPr lang="de-DE" altLang="de-DE" sz="2000" dirty="0" smtClean="0"/>
              <a:t>oder </a:t>
            </a:r>
            <a:r>
              <a:rPr lang="de-DE" altLang="de-DE" sz="2000" dirty="0">
                <a:solidFill>
                  <a:srgbClr val="0000FF"/>
                </a:solidFill>
              </a:rPr>
              <a:t>Kontexttaste </a:t>
            </a:r>
            <a:r>
              <a:rPr lang="de-DE" altLang="de-DE" sz="2000" dirty="0" smtClean="0">
                <a:solidFill>
                  <a:srgbClr val="0000FF"/>
                </a:solidFill>
              </a:rPr>
              <a:t>„</a:t>
            </a:r>
            <a:r>
              <a:rPr lang="de-DE" altLang="de-DE" sz="2000" dirty="0" err="1" smtClean="0">
                <a:solidFill>
                  <a:srgbClr val="0000FF"/>
                </a:solidFill>
              </a:rPr>
              <a:t>Leitstelle“</a:t>
            </a:r>
            <a:r>
              <a:rPr lang="de-DE" altLang="de-DE" sz="2000" dirty="0" err="1"/>
              <a:t>drücken</a:t>
            </a:r>
            <a:endParaRPr lang="de-DE" altLang="de-DE" sz="2000" dirty="0" smtClean="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de-DE" altLang="de-DE" sz="2000" dirty="0" smtClean="0"/>
              <a:t>Einen Ordner mit der </a:t>
            </a:r>
            <a:r>
              <a:rPr lang="de-DE" altLang="de-DE" sz="2000" dirty="0" smtClean="0">
                <a:solidFill>
                  <a:srgbClr val="0000FF"/>
                </a:solidFill>
              </a:rPr>
              <a:t>grünen </a:t>
            </a:r>
            <a:r>
              <a:rPr lang="de-DE" altLang="de-DE" sz="2000" dirty="0">
                <a:solidFill>
                  <a:srgbClr val="0000FF"/>
                </a:solidFill>
              </a:rPr>
              <a:t>Telefontaste </a:t>
            </a:r>
            <a:r>
              <a:rPr lang="de-DE" altLang="de-DE" sz="2000" dirty="0" smtClean="0"/>
              <a:t>öffnen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  <a:defRPr/>
            </a:pPr>
            <a:r>
              <a:rPr lang="de-DE" altLang="de-DE" sz="2000" dirty="0" smtClean="0"/>
              <a:t>Die erforderliche Leitstelle mit der </a:t>
            </a:r>
            <a:r>
              <a:rPr lang="de-DE" altLang="de-DE" sz="2000" dirty="0" smtClean="0">
                <a:solidFill>
                  <a:srgbClr val="0000FF"/>
                </a:solidFill>
              </a:rPr>
              <a:t>Kontexttaste „Setzen“ </a:t>
            </a:r>
            <a:r>
              <a:rPr lang="de-DE" altLang="de-DE" sz="2000" dirty="0" smtClean="0"/>
              <a:t>auswählen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  <a:defRPr/>
            </a:pPr>
            <a:endParaRPr lang="de-DE" altLang="de-DE" sz="2000" dirty="0"/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2000" dirty="0" smtClean="0"/>
              <a:t>Status und Notruf werden nun an die ausgewählte Leitstelle gesendet.</a:t>
            </a:r>
          </a:p>
          <a:p>
            <a:pPr marL="0" indent="0">
              <a:lnSpc>
                <a:spcPct val="86000"/>
              </a:lnSpc>
              <a:buClr>
                <a:srgbClr val="000000"/>
              </a:buClr>
              <a:buSzPct val="100000"/>
              <a:defRPr/>
            </a:pPr>
            <a:endParaRPr lang="de-DE" altLang="de-DE" sz="2000" dirty="0" smtClean="0">
              <a:solidFill>
                <a:srgbClr val="FF0000"/>
              </a:solidFill>
            </a:endParaRPr>
          </a:p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FF0000"/>
                </a:solidFill>
              </a:rPr>
              <a:t>Die eigene Leitstelle muss bei Rückkehr wieder erneut ausgewählt werden.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68" grpId="0"/>
      <p:bldP spid="1177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5099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Kurzmitteilungen (SDS) versenden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0180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113338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Eine SDS kann an: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/>
              <a:t>einen bestimmten Teilnehmer (ISSI)  (nur im TMO)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/>
              <a:t>die komplette Gesprächsgruppe gesendet werden (TMO + DMO)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455988" y="1619250"/>
            <a:ext cx="41640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Kurzmitteilung erstellen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120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2562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Menü – SDS schreiben – erstellen </a:t>
            </a:r>
            <a:r>
              <a:rPr lang="de-DE" altLang="de-DE" sz="2000"/>
              <a:t>oder</a:t>
            </a:r>
            <a:r>
              <a:rPr lang="de-DE" altLang="de-DE" sz="2000">
                <a:solidFill>
                  <a:srgbClr val="0000FF"/>
                </a:solidFill>
              </a:rPr>
              <a:t> Kontexttaste „SDS schr.“ </a:t>
            </a:r>
            <a:r>
              <a:rPr lang="de-DE" altLang="de-DE" sz="2000"/>
              <a:t>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Erstellen </a:t>
            </a:r>
            <a:r>
              <a:rPr lang="de-DE" altLang="de-DE" sz="200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/>
              <a:t>Text der SDS mittels </a:t>
            </a:r>
            <a:r>
              <a:rPr lang="de-DE" altLang="de-DE" sz="2000">
                <a:solidFill>
                  <a:srgbClr val="0000FF"/>
                </a:solidFill>
              </a:rPr>
              <a:t>Tastatur</a:t>
            </a:r>
            <a:r>
              <a:rPr lang="de-DE" altLang="de-DE" sz="2000"/>
              <a:t> oder  </a:t>
            </a:r>
            <a:r>
              <a:rPr lang="de-DE" altLang="de-DE" sz="2000">
                <a:solidFill>
                  <a:srgbClr val="0000FF"/>
                </a:solidFill>
              </a:rPr>
              <a:t>Navi</a:t>
            </a:r>
            <a:r>
              <a:rPr lang="de-DE" altLang="de-DE" sz="2000" baseline="30000">
                <a:solidFill>
                  <a:srgbClr val="0000FF"/>
                </a:solidFill>
              </a:rPr>
              <a:t>TM </a:t>
            </a:r>
            <a:r>
              <a:rPr lang="de-DE" altLang="de-DE" sz="2000">
                <a:solidFill>
                  <a:srgbClr val="0000FF"/>
                </a:solidFill>
              </a:rPr>
              <a:t>– Drehknopf</a:t>
            </a:r>
            <a:r>
              <a:rPr lang="de-DE" altLang="de-DE" sz="2000"/>
              <a:t> eingeben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Optionen </a:t>
            </a:r>
            <a:r>
              <a:rPr lang="de-DE" altLang="de-DE" sz="2000"/>
              <a:t>drücken 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Speichern oder Senden </a:t>
            </a:r>
            <a:r>
              <a:rPr lang="de-DE" altLang="de-DE" sz="2000"/>
              <a:t>drücken</a:t>
            </a:r>
            <a:endParaRPr lang="de-DE" altLang="de-DE" sz="200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Empfänger </a:t>
            </a:r>
            <a:r>
              <a:rPr lang="de-DE" altLang="de-DE" sz="2000"/>
              <a:t>auswählen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Senden </a:t>
            </a:r>
            <a:r>
              <a:rPr lang="de-DE" altLang="de-DE" sz="2000"/>
              <a:t>oder</a:t>
            </a:r>
            <a:r>
              <a:rPr lang="de-DE" altLang="de-DE" sz="2000">
                <a:solidFill>
                  <a:srgbClr val="0000FF"/>
                </a:solidFill>
              </a:rPr>
              <a:t> grüne Telefontaste </a:t>
            </a:r>
            <a:r>
              <a:rPr lang="de-DE" altLang="de-DE" sz="2000"/>
              <a:t>drücken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Telefonnummer </a:t>
            </a:r>
            <a:r>
              <a:rPr lang="de-DE" altLang="de-DE" sz="2000"/>
              <a:t>wählen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/>
              <a:t>Mit </a:t>
            </a:r>
            <a:r>
              <a:rPr lang="de-DE" altLang="de-DE" sz="2000">
                <a:solidFill>
                  <a:srgbClr val="0000FF"/>
                </a:solidFill>
              </a:rPr>
              <a:t>Navigationstaste ▼oder ▲ </a:t>
            </a:r>
            <a:r>
              <a:rPr lang="de-DE" altLang="de-DE" sz="2000"/>
              <a:t>in den Telefonbetrieb wechseln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Grüne Telefontaste </a:t>
            </a:r>
            <a:r>
              <a:rPr lang="de-DE" altLang="de-DE" sz="2000"/>
              <a:t>drücken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384550" y="1619250"/>
            <a:ext cx="5567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Telefonie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2229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11601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116013" y="46529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827088" y="47974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3</a:t>
            </a: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576638" y="4646613"/>
            <a:ext cx="2867025" cy="1590675"/>
            <a:chOff x="3577183" y="4293096"/>
            <a:chExt cx="2867025" cy="1590675"/>
          </a:xfrm>
        </p:grpSpPr>
        <p:pic>
          <p:nvPicPr>
            <p:cNvPr id="52235" name="Picture 13" descr="telefoni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183" y="4293096"/>
              <a:ext cx="28670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5132933" y="4724896"/>
              <a:ext cx="1223962" cy="180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dirty="0"/>
            </a:p>
          </p:txBody>
        </p:sp>
        <p:sp>
          <p:nvSpPr>
            <p:cNvPr id="52237" name="Oval 12"/>
            <p:cNvSpPr>
              <a:spLocks noChangeArrowheads="1"/>
            </p:cNvSpPr>
            <p:nvPr/>
          </p:nvSpPr>
          <p:spPr bwMode="auto">
            <a:xfrm>
              <a:off x="5932066" y="4329112"/>
              <a:ext cx="468312" cy="46831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19475" y="3887788"/>
            <a:ext cx="54562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Zubehör am HRT (z.B. Handmikrofon) muss vorher entfernt werden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Selectric, NABK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  <p:bldP spid="130055" grpId="0"/>
      <p:bldP spid="13005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998538" y="1371600"/>
            <a:ext cx="64341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Lernziel: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Bedienung von Endgeräten</a:t>
            </a: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0" y="5032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2000"/>
              <a:t>Die LehrgangsteilnehmerInnen sollen die Endgeräte situationsbedingt selbstständig und sicher bedienen können</a:t>
            </a:r>
          </a:p>
        </p:txBody>
      </p:sp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602138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476375" y="4292600"/>
            <a:ext cx="3240088" cy="30797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Restdauer: 180 Minuten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476375" y="3373438"/>
            <a:ext cx="4535488" cy="631825"/>
          </a:xfrm>
          <a:prstGeom prst="rect">
            <a:avLst/>
          </a:prstGeom>
          <a:solidFill>
            <a:srgbClr val="DFED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Bedienung Endgeräte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400" b="1"/>
              <a:t>Von „Ausbilder“ nach „Lehrgangsteilnehmer“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71513" y="1196975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1001713"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100171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u="sng">
                <a:sym typeface="Symbol" panose="05050102010706020507" pitchFamily="18" charset="2"/>
              </a:rPr>
              <a:t>Notruftaste</a:t>
            </a:r>
            <a:endParaRPr lang="de-DE" altLang="de-DE" i="1">
              <a:sym typeface="Symbol" panose="05050102010706020507" pitchFamily="18" charset="2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H="1">
            <a:off x="1330325" y="1557338"/>
            <a:ext cx="1588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580063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Tx/>
              <a:buAutoNum type="arabicParenR"/>
            </a:pPr>
            <a:r>
              <a:rPr lang="de-DE" altLang="de-DE" sz="2000" dirty="0"/>
              <a:t>Drücken der </a:t>
            </a:r>
            <a:r>
              <a:rPr lang="de-DE" altLang="de-DE" sz="2000" dirty="0">
                <a:solidFill>
                  <a:srgbClr val="0000FF"/>
                </a:solidFill>
              </a:rPr>
              <a:t>Notruftaste</a:t>
            </a:r>
            <a:r>
              <a:rPr lang="de-DE" altLang="de-DE" sz="2000" dirty="0"/>
              <a:t> (min. 2 Sekunden)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/>
              <a:t>Das Gerät sendet ohne Drücken der Sendetaste für eine vorher programmierte Zeit </a:t>
            </a:r>
            <a:r>
              <a:rPr lang="de-DE" altLang="de-DE" sz="2000" dirty="0" smtClean="0"/>
              <a:t>(15s Senden – 30s Empfangen)</a:t>
            </a:r>
            <a:endParaRPr lang="de-DE" altLang="de-DE" sz="2000" dirty="0"/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Wird die Sendetaste betätigt ist der Zeitintervall außer Kraft gesetzt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 dirty="0" smtClean="0"/>
              <a:t>Die </a:t>
            </a:r>
            <a:r>
              <a:rPr lang="de-DE" altLang="de-DE" sz="2000" dirty="0"/>
              <a:t>Leitstelle kann unter Beachtung der gesetzlichen Regelungen zur Gefahrenabwehr und Strafverfolgung die „Hot </a:t>
            </a:r>
            <a:r>
              <a:rPr lang="de-DE" altLang="de-DE" sz="2000" dirty="0" err="1"/>
              <a:t>Mic</a:t>
            </a:r>
            <a:r>
              <a:rPr lang="de-DE" altLang="de-DE" sz="2000" dirty="0"/>
              <a:t>‘“ Funktion aktivieren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 dirty="0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3419475" y="1619250"/>
            <a:ext cx="5567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Notruf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animBg="1"/>
      <p:bldP spid="13927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5473005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Notsignalgeber – „Totmann</a:t>
            </a:r>
            <a:r>
              <a:rPr lang="de-DE" altLang="de-DE" sz="2000" b="1" dirty="0" smtClean="0"/>
              <a:t>“ </a:t>
            </a:r>
            <a:r>
              <a:rPr lang="de-DE" altLang="de-DE" sz="1200" dirty="0" smtClean="0"/>
              <a:t>(nur STP 9000)</a:t>
            </a:r>
            <a:endParaRPr lang="de-DE" altLang="de-DE" sz="1200" dirty="0"/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6324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31495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 smtClean="0">
                <a:solidFill>
                  <a:srgbClr val="0000FF"/>
                </a:solidFill>
              </a:rPr>
              <a:t>Ein / Aus – Taste 3 x </a:t>
            </a:r>
            <a:r>
              <a:rPr lang="de-DE" altLang="de-DE" sz="2000" dirty="0" smtClean="0"/>
              <a:t>drücken</a:t>
            </a:r>
          </a:p>
          <a:p>
            <a:pPr marL="457200" indent="-4572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+mj-lt"/>
              <a:buAutoNum type="arabicParenR"/>
              <a:defRPr/>
            </a:pPr>
            <a:r>
              <a:rPr lang="de-DE" altLang="de-DE" sz="2000" dirty="0" smtClean="0"/>
              <a:t>Mit </a:t>
            </a:r>
            <a:r>
              <a:rPr lang="de-DE" altLang="de-DE" sz="2000" dirty="0" err="1" smtClean="0">
                <a:solidFill>
                  <a:srgbClr val="0000FF"/>
                </a:solidFill>
              </a:rPr>
              <a:t>Navi</a:t>
            </a:r>
            <a:r>
              <a:rPr lang="de-DE" altLang="de-DE" sz="2000" baseline="30000" dirty="0" err="1" smtClean="0">
                <a:solidFill>
                  <a:srgbClr val="0000FF"/>
                </a:solidFill>
              </a:rPr>
              <a:t>TM</a:t>
            </a:r>
            <a:r>
              <a:rPr lang="de-DE" altLang="de-DE" sz="2000" dirty="0" smtClean="0">
                <a:solidFill>
                  <a:srgbClr val="0000FF"/>
                </a:solidFill>
              </a:rPr>
              <a:t> - Drehknopf</a:t>
            </a:r>
            <a:r>
              <a:rPr lang="de-DE" altLang="de-DE" sz="2000" dirty="0" smtClean="0"/>
              <a:t> das Profil „</a:t>
            </a:r>
            <a:r>
              <a:rPr lang="de-DE" altLang="de-DE" sz="2000" dirty="0" err="1" smtClean="0"/>
              <a:t>Totmann</a:t>
            </a:r>
            <a:r>
              <a:rPr lang="de-DE" altLang="de-DE" sz="2000" dirty="0" smtClean="0"/>
              <a:t>“ auswählen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de-DE" altLang="de-DE" sz="2000" dirty="0" smtClean="0"/>
              <a:t>Es erscheint folgendes Symbol im Display:</a:t>
            </a:r>
          </a:p>
          <a:p>
            <a:pPr marL="0" indent="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de-DE" altLang="de-DE" sz="2000" dirty="0" smtClean="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419475" y="4313238"/>
            <a:ext cx="4694238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/>
              <a:t>Zeit bis Voralarm: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/>
              <a:t>Zeit zwischen Vor- und Hauptalarm: 30 Sekunden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/>
              <a:t>Durch bewegen können die Alarme zurückgesetzt werden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clrChange>
              <a:clrFrom>
                <a:srgbClr val="E4FFFF"/>
              </a:clrFrom>
              <a:clrTo>
                <a:srgbClr val="E4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90925"/>
            <a:ext cx="6016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95338" y="33924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8527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>
                <a:solidFill>
                  <a:srgbClr val="FFFF66"/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Repeater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58372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419475" y="2160588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„Modus“ </a:t>
            </a:r>
            <a:r>
              <a:rPr lang="de-DE" altLang="de-DE" sz="2000"/>
              <a:t>drücken</a:t>
            </a:r>
            <a:endParaRPr lang="de-DE" altLang="de-DE" sz="200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- Betriebsmodus</a:t>
            </a:r>
            <a:endParaRPr lang="de-DE" altLang="de-DE" sz="2000"/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3419475" y="2974975"/>
            <a:ext cx="54721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Nur in der Betriebsart DMO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Von dem Repeatergerät kann weiterhin gesendet und empfangen werden</a:t>
            </a:r>
          </a:p>
        </p:txBody>
      </p:sp>
      <p:pic>
        <p:nvPicPr>
          <p:cNvPr id="132109" name="Picture 13" descr="repeater bere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144963"/>
            <a:ext cx="26050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0" name="Picture 14" descr="repeater überträg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144963"/>
            <a:ext cx="25241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Selectric, NABK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Gateway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419475" y="4500563"/>
            <a:ext cx="5400675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Nur mit MRT möglich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Von dem Gatewaygerät kann </a:t>
            </a:r>
            <a:r>
              <a:rPr lang="de-DE" altLang="de-DE" sz="2000" b="1" u="sng">
                <a:solidFill>
                  <a:srgbClr val="FF0000"/>
                </a:solidFill>
              </a:rPr>
              <a:t>nicht</a:t>
            </a:r>
            <a:r>
              <a:rPr lang="de-DE" altLang="de-DE" sz="2000">
                <a:solidFill>
                  <a:srgbClr val="FF0000"/>
                </a:solidFill>
              </a:rPr>
              <a:t> gesendet und empfangen werden</a:t>
            </a:r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3419475" y="2160588"/>
            <a:ext cx="54594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Die TMO – Rufgruppe muss vorher eingestellt sein, die DMO – Rufgruppe kann auch nach der Inbetriebnahme des Gateway geändert werden.</a:t>
            </a:r>
          </a:p>
        </p:txBody>
      </p:sp>
      <p:pic>
        <p:nvPicPr>
          <p:cNvPr id="60422" name="Picture 11" descr="MRT3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46413"/>
            <a:ext cx="29527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19475" y="3419475"/>
            <a:ext cx="53149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„Modus" drücken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Einstellungen - Betriebsmodus</a:t>
            </a:r>
            <a:endParaRPr lang="de-DE" altLang="de-DE" sz="2000"/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6"/>
          <p:cNvSpPr txBox="1">
            <a:spLocks noChangeArrowheads="1"/>
          </p:cNvSpPr>
          <p:nvPr/>
        </p:nvSpPr>
        <p:spPr bwMode="auto">
          <a:xfrm>
            <a:off x="3419475" y="1619250"/>
            <a:ext cx="38020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Netzwerk wechseln: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724525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 smtClean="0"/>
              <a:t>Auswahl zwischen den Netzwerken: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BOS - Netz </a:t>
            </a:r>
            <a:r>
              <a:rPr lang="de-DE" altLang="de-DE" sz="2000" dirty="0" smtClean="0">
                <a:solidFill>
                  <a:srgbClr val="0000FF"/>
                </a:solidFill>
              </a:rPr>
              <a:t>(BOS - Net)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Objektfunkversorgung TMO-A1 </a:t>
            </a:r>
            <a:r>
              <a:rPr lang="de-DE" altLang="de-DE" sz="2000" dirty="0" smtClean="0">
                <a:solidFill>
                  <a:srgbClr val="0000FF"/>
                </a:solidFill>
              </a:rPr>
              <a:t>(OV TMO-A1)</a:t>
            </a:r>
          </a:p>
          <a:p>
            <a:pPr marL="342900" indent="-342900">
              <a:spcBef>
                <a:spcPts val="12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Objektfunkversorgung TMO-A2 </a:t>
            </a:r>
            <a:r>
              <a:rPr lang="de-DE" altLang="de-DE" sz="2000" dirty="0" smtClean="0">
                <a:solidFill>
                  <a:srgbClr val="0000FF"/>
                </a:solidFill>
              </a:rPr>
              <a:t>(OV TMO-A2)</a:t>
            </a:r>
          </a:p>
          <a:p>
            <a:pPr marL="342900" indent="-342900">
              <a:buClr>
                <a:srgbClr val="000000"/>
              </a:buClr>
              <a:buSzPct val="100000"/>
              <a:buFontTx/>
              <a:buChar char="-"/>
              <a:defRPr/>
            </a:pPr>
            <a:endParaRPr lang="de-DE" altLang="de-DE" sz="2000" dirty="0" smtClean="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433763" y="4248150"/>
            <a:ext cx="57102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Menü – Netzwerk wechseln</a:t>
            </a:r>
          </a:p>
          <a:p>
            <a:pPr>
              <a:lnSpc>
                <a:spcPct val="86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lphaLcParenR"/>
            </a:pPr>
            <a:r>
              <a:rPr lang="de-DE" altLang="de-DE" sz="2000">
                <a:solidFill>
                  <a:srgbClr val="0000FF"/>
                </a:solidFill>
              </a:rPr>
              <a:t>Kontexttaste „Netzwahl“ </a:t>
            </a:r>
            <a:r>
              <a:rPr lang="de-DE" altLang="de-DE" sz="2000"/>
              <a:t>drücken</a:t>
            </a: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451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419475" y="1619250"/>
            <a:ext cx="38020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GPS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62468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9225"/>
            <a:ext cx="1565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419475" y="2160588"/>
            <a:ext cx="53149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Menü – Geräteinformationen – GPS </a:t>
            </a:r>
            <a:endParaRPr lang="de-DE" altLang="de-DE" sz="2000"/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>
                <a:solidFill>
                  <a:srgbClr val="0000FF"/>
                </a:solidFill>
              </a:rPr>
              <a:t>Position </a:t>
            </a:r>
            <a:r>
              <a:rPr lang="de-DE" altLang="de-DE" sz="2000"/>
              <a:t>drücken</a:t>
            </a:r>
            <a:endParaRPr lang="de-DE" altLang="de-DE" sz="2000">
              <a:solidFill>
                <a:srgbClr val="0000FF"/>
              </a:solidFill>
            </a:endParaRP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arenR"/>
            </a:pPr>
            <a:r>
              <a:rPr lang="de-DE" altLang="de-DE" sz="2000"/>
              <a:t>Bestimmung des Standortes in			 Grad – Minuten mit Dezimalstellen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419475" y="3651250"/>
            <a:ext cx="5400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rgbClr val="FF0000"/>
                </a:solidFill>
              </a:rPr>
              <a:t>Freier Blick zum Himmel notwendig</a:t>
            </a:r>
          </a:p>
        </p:txBody>
      </p:sp>
      <p:pic>
        <p:nvPicPr>
          <p:cNvPr id="62471" name="Picture 9" descr="gps2r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19796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2" name="Group 10"/>
          <p:cNvGrpSpPr>
            <a:grpSpLocks/>
          </p:cNvGrpSpPr>
          <p:nvPr/>
        </p:nvGrpSpPr>
        <p:grpSpPr bwMode="auto">
          <a:xfrm rot="-9517401">
            <a:off x="1619250" y="3716338"/>
            <a:ext cx="2643188" cy="844550"/>
            <a:chOff x="1859" y="1070"/>
            <a:chExt cx="1665" cy="532"/>
          </a:xfrm>
        </p:grpSpPr>
        <p:sp>
          <p:nvSpPr>
            <p:cNvPr id="62473" name="Line 11"/>
            <p:cNvSpPr>
              <a:spLocks noChangeShapeType="1"/>
            </p:cNvSpPr>
            <p:nvPr/>
          </p:nvSpPr>
          <p:spPr bwMode="auto">
            <a:xfrm rot="1360119" flipV="1">
              <a:off x="1859" y="1070"/>
              <a:ext cx="818" cy="1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4" name="Line 12"/>
            <p:cNvSpPr>
              <a:spLocks noChangeShapeType="1"/>
            </p:cNvSpPr>
            <p:nvPr/>
          </p:nvSpPr>
          <p:spPr bwMode="auto">
            <a:xfrm rot="1360119" flipH="1">
              <a:off x="2262" y="1151"/>
              <a:ext cx="372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2475" name="Line 13"/>
            <p:cNvSpPr>
              <a:spLocks noChangeShapeType="1"/>
            </p:cNvSpPr>
            <p:nvPr/>
          </p:nvSpPr>
          <p:spPr bwMode="auto">
            <a:xfrm rot="1360119" flipV="1">
              <a:off x="2185" y="1534"/>
              <a:ext cx="1339" cy="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Selectric, </a:t>
            </a:r>
            <a:r>
              <a:rPr lang="de-DE" sz="800" dirty="0" err="1" smtClean="0"/>
              <a:t>Novatel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1" descr="IMGP24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3A8BE"/>
              </a:clrFrom>
              <a:clrTo>
                <a:srgbClr val="A3A8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360045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Line 6"/>
          <p:cNvSpPr>
            <a:spLocks noChangeShapeType="1"/>
          </p:cNvSpPr>
          <p:nvPr/>
        </p:nvSpPr>
        <p:spPr bwMode="auto">
          <a:xfrm flipH="1">
            <a:off x="1692275" y="5084763"/>
            <a:ext cx="2016125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6564" name="Text Box 10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BOS - Sicherheitskarte</a:t>
            </a:r>
          </a:p>
        </p:txBody>
      </p:sp>
      <p:pic>
        <p:nvPicPr>
          <p:cNvPr id="66565" name="Picture 12" descr="IMGP2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1244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IMGP24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08133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NABK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5" descr="IMG_0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982913"/>
            <a:ext cx="55959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4" descr="IMGP2480"/>
          <p:cNvPicPr>
            <a:picLocks noChangeAspect="1" noChangeArrowheads="1"/>
          </p:cNvPicPr>
          <p:nvPr/>
        </p:nvPicPr>
        <p:blipFill>
          <a:blip r:embed="rId3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9462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Line 5"/>
          <p:cNvSpPr>
            <a:spLocks noChangeShapeType="1"/>
          </p:cNvSpPr>
          <p:nvPr/>
        </p:nvSpPr>
        <p:spPr bwMode="auto">
          <a:xfrm>
            <a:off x="4140200" y="3644900"/>
            <a:ext cx="2879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68613" name="Text Box 12"/>
          <p:cNvSpPr txBox="1">
            <a:spLocks noChangeArrowheads="1"/>
          </p:cNvSpPr>
          <p:nvPr/>
        </p:nvSpPr>
        <p:spPr bwMode="auto">
          <a:xfrm>
            <a:off x="0" y="1341438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BOS - Sicherheitskarte MRT (S/E abgesetzt vom Bedienteil)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BOS - Sicherheitskarte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NABK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8313" y="2922588"/>
            <a:ext cx="655161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b="1" dirty="0" smtClean="0">
                <a:sym typeface="Symbol" panose="05050102010706020507" pitchFamily="18" charset="2"/>
              </a:rPr>
              <a:t>Auf der BOS – Sicherheitskarte sind folgende Informationen hinterlegt:</a:t>
            </a:r>
          </a:p>
          <a:p>
            <a:pPr>
              <a:defRPr/>
            </a:pPr>
            <a:endParaRPr lang="de-DE" altLang="de-DE" sz="2000" b="1" dirty="0" smtClean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sym typeface="Symbol" panose="05050102010706020507" pitchFamily="18" charset="2"/>
              </a:rPr>
              <a:t>Netzzugangsdaten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sym typeface="Symbol" panose="05050102010706020507" pitchFamily="18" charset="2"/>
              </a:rPr>
              <a:t>operativ taktische Adresse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 err="1" smtClean="0">
                <a:sym typeface="Symbol" panose="05050102010706020507" pitchFamily="18" charset="2"/>
              </a:rPr>
              <a:t>Kryptozertifikat</a:t>
            </a:r>
            <a:r>
              <a:rPr lang="de-DE" altLang="de-DE" sz="2000" dirty="0" smtClean="0">
                <a:sym typeface="Symbol" panose="05050102010706020507" pitchFamily="18" charset="2"/>
              </a:rPr>
              <a:t> und –schlüssel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>
                <a:sym typeface="Symbol" panose="05050102010706020507" pitchFamily="18" charset="2"/>
              </a:rPr>
              <a:t>Berechtigungen</a:t>
            </a:r>
          </a:p>
        </p:txBody>
      </p:sp>
      <p:sp>
        <p:nvSpPr>
          <p:cNvPr id="69635" name="Text Box 9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BOS - Sicherheitskarte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8313" y="1471613"/>
            <a:ext cx="8305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ym typeface="Symbol" panose="05050102010706020507" pitchFamily="18" charset="2"/>
              </a:rPr>
              <a:t>Um einen hohen Sicherheitsstandard zu erreichen, ist die Inbetriebnahme des Endgerätes nur mit der BOS – Sicherheitskarte möglich</a:t>
            </a:r>
            <a:endParaRPr lang="de-DE" altLang="de-DE" sz="200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3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23850" y="2692400"/>
            <a:ext cx="748823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>
                <a:sym typeface="Symbol" panose="05050102010706020507" pitchFamily="18" charset="2"/>
              </a:rPr>
              <a:t>Der Verlust der Karte ist sofort zu melden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>
                <a:sym typeface="Symbol" panose="05050102010706020507" pitchFamily="18" charset="2"/>
              </a:rPr>
              <a:t>Häufiger Kartenwechsel führt zum vorzeitigen Verschleiß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>
                <a:sym typeface="Symbol" panose="05050102010706020507" pitchFamily="18" charset="2"/>
              </a:rPr>
              <a:t>Endgeräte sind ohne oder mit einer temporär gesperrten BOS-Sicherheitskarte dem autorisierten Service zu übergeben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Verwendung der BOS - Sicherheitskarte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68313" y="1781175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ym typeface="Symbol" panose="05050102010706020507" pitchFamily="18" charset="2"/>
              </a:rPr>
              <a:t>Weitere Informationen zur BOS – Sicherheitskarte:</a:t>
            </a:r>
            <a:endParaRPr lang="de-DE" altLang="de-DE" sz="200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140200" y="2133600"/>
            <a:ext cx="396081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Bedienteil Mobilfunkgerät (MRT)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SRG 3900</a:t>
            </a: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14288" y="2133600"/>
            <a:ext cx="26638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Handfunkgerät (HRT)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STP 8000</a:t>
            </a:r>
          </a:p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/>
              <a:t>STP 9000</a:t>
            </a:r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 smtClean="0"/>
              <a:t>Endgeräte </a:t>
            </a:r>
            <a:r>
              <a:rPr lang="de-DE" altLang="de-DE" sz="2000" b="1" dirty="0"/>
              <a:t>im Digitalfunknetz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Endgeräte</a:t>
            </a:r>
          </a:p>
        </p:txBody>
      </p:sp>
      <p:pic>
        <p:nvPicPr>
          <p:cNvPr id="11270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1385888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1" descr="MRT3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7894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Bildquellen: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96913" y="1609725"/>
            <a:ext cx="7258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Der Akku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95325" y="2282825"/>
            <a:ext cx="43815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/>
              <a:t>Lithium Polymer Akku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/>
              <a:t>- geringer Memoryeffekt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/>
              <a:t>- geringe Selbstentladung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/>
              <a:t>- Temperaturbereich ca. 0°C - 60°C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de-DE" altLang="de-DE" sz="2000"/>
              <a:t>	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endParaRPr lang="de-DE" altLang="de-DE" sz="2000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Gerätepflege</a:t>
            </a:r>
          </a:p>
        </p:txBody>
      </p:sp>
      <p:pic>
        <p:nvPicPr>
          <p:cNvPr id="73733" name="Picture 7" descr="IMGP2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341438"/>
            <a:ext cx="282098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NABK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9"/>
          <p:cNvSpPr txBox="1">
            <a:spLocks noChangeArrowheads="1"/>
          </p:cNvSpPr>
          <p:nvPr/>
        </p:nvSpPr>
        <p:spPr bwMode="auto">
          <a:xfrm>
            <a:off x="0" y="15621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Handfunkgerät STP 8038 / 9038</a:t>
            </a:r>
          </a:p>
        </p:txBody>
      </p:sp>
      <p:sp>
        <p:nvSpPr>
          <p:cNvPr id="14339" name="Text Box 150"/>
          <p:cNvSpPr txBox="1">
            <a:spLocks noChangeArrowheads="1"/>
          </p:cNvSpPr>
          <p:nvPr/>
        </p:nvSpPr>
        <p:spPr bwMode="auto">
          <a:xfrm>
            <a:off x="3709988" y="3541713"/>
            <a:ext cx="48228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TFT 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1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Schnittstelle für BOS-Sicherheitskarte</a:t>
            </a:r>
          </a:p>
        </p:txBody>
      </p:sp>
      <p:sp>
        <p:nvSpPr>
          <p:cNvPr id="14340" name="Text Box 155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pic>
        <p:nvPicPr>
          <p:cNvPr id="14341" name="Grafik 1" descr="STP_Grö0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144621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Bildquellen: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1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16387" name="Text Box 93"/>
          <p:cNvSpPr txBox="1">
            <a:spLocks noChangeArrowheads="1"/>
          </p:cNvSpPr>
          <p:nvPr/>
        </p:nvSpPr>
        <p:spPr bwMode="auto">
          <a:xfrm>
            <a:off x="0" y="1562100"/>
            <a:ext cx="9144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/>
              <a:t>Mobilfunkgerät SRG 3900</a:t>
            </a:r>
          </a:p>
        </p:txBody>
      </p:sp>
      <p:sp>
        <p:nvSpPr>
          <p:cNvPr id="16388" name="Text Box 94"/>
          <p:cNvSpPr txBox="1">
            <a:spLocks noChangeArrowheads="1"/>
          </p:cNvSpPr>
          <p:nvPr/>
        </p:nvSpPr>
        <p:spPr bwMode="auto">
          <a:xfrm>
            <a:off x="4356100" y="2781300"/>
            <a:ext cx="47863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TFT Farbdisplay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integrierter GPS-Empfänger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3 Watt Sendeleistung</a:t>
            </a:r>
          </a:p>
          <a:p>
            <a:pPr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altLang="de-DE" sz="2000"/>
              <a:t>Schnittstelle für BOS-Sicherheitskarte</a:t>
            </a:r>
          </a:p>
        </p:txBody>
      </p:sp>
      <p:pic>
        <p:nvPicPr>
          <p:cNvPr id="16389" name="Picture 95" descr="MRT3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38877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Bildquellen: Selectric</a:t>
            </a:r>
            <a:endParaRPr lang="de-DE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03463"/>
            <a:ext cx="1179512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95500"/>
            <a:ext cx="13223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0" y="1371600"/>
            <a:ext cx="9144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000" b="1" dirty="0"/>
              <a:t>Bedienhandapparate</a:t>
            </a:r>
          </a:p>
        </p:txBody>
      </p: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0" y="646113"/>
            <a:ext cx="91440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0" y="2308225"/>
            <a:ext cx="3097213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 smtClean="0"/>
              <a:t>Bedienhandapparat   HBC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Kein Navi-Drehknopf dafür + und – Taste an der Oberseite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Keine Kontexttasten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Auswahl / Bestätigung über „grüne“ Taste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Abbruch / Löschen über „rote“ Taste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56325" y="2303463"/>
            <a:ext cx="288131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 smtClean="0"/>
              <a:t>Bedienhandapparat HBC 2</a:t>
            </a:r>
          </a:p>
          <a:p>
            <a:pPr marL="342900" indent="-342900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altLang="de-DE" sz="2000" dirty="0" smtClean="0"/>
              <a:t>Kein Navi-Drehknopf dafür + und – Taste an der Oberseite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Bildquellen: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 descr="STP_Grö0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16875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406" name="Group 86"/>
          <p:cNvGrpSpPr>
            <a:grpSpLocks/>
          </p:cNvGrpSpPr>
          <p:nvPr/>
        </p:nvGrpSpPr>
        <p:grpSpPr bwMode="auto">
          <a:xfrm>
            <a:off x="358775" y="2781300"/>
            <a:ext cx="3852863" cy="503238"/>
            <a:chOff x="226" y="1752"/>
            <a:chExt cx="2427" cy="317"/>
          </a:xfrm>
        </p:grpSpPr>
        <p:sp>
          <p:nvSpPr>
            <p:cNvPr id="18487" name="Text Box 13"/>
            <p:cNvSpPr txBox="1">
              <a:spLocks noChangeArrowheads="1"/>
            </p:cNvSpPr>
            <p:nvPr/>
          </p:nvSpPr>
          <p:spPr bwMode="auto">
            <a:xfrm>
              <a:off x="226" y="1752"/>
              <a:ext cx="132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Status - LED</a:t>
              </a:r>
            </a:p>
          </p:txBody>
        </p:sp>
        <p:sp>
          <p:nvSpPr>
            <p:cNvPr id="18488" name="Line 27"/>
            <p:cNvSpPr>
              <a:spLocks noChangeShapeType="1"/>
            </p:cNvSpPr>
            <p:nvPr/>
          </p:nvSpPr>
          <p:spPr bwMode="auto">
            <a:xfrm>
              <a:off x="1247" y="1842"/>
              <a:ext cx="140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8436" name="Text Box 28"/>
          <p:cNvSpPr txBox="1">
            <a:spLocks noChangeArrowheads="1"/>
          </p:cNvSpPr>
          <p:nvPr/>
        </p:nvSpPr>
        <p:spPr bwMode="auto">
          <a:xfrm>
            <a:off x="252413" y="1268413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 b="1" u="sng"/>
              <a:t>Allgemeine Elemente</a:t>
            </a:r>
          </a:p>
        </p:txBody>
      </p:sp>
      <p:grpSp>
        <p:nvGrpSpPr>
          <p:cNvPr id="56393" name="Group 73"/>
          <p:cNvGrpSpPr>
            <a:grpSpLocks/>
          </p:cNvGrpSpPr>
          <p:nvPr/>
        </p:nvGrpSpPr>
        <p:grpSpPr bwMode="auto">
          <a:xfrm>
            <a:off x="4932363" y="1844675"/>
            <a:ext cx="3816350" cy="355600"/>
            <a:chOff x="3107" y="1389"/>
            <a:chExt cx="2404" cy="224"/>
          </a:xfrm>
        </p:grpSpPr>
        <p:sp>
          <p:nvSpPr>
            <p:cNvPr id="18485" name="Text Box 5"/>
            <p:cNvSpPr txBox="1">
              <a:spLocks noChangeArrowheads="1"/>
            </p:cNvSpPr>
            <p:nvPr/>
          </p:nvSpPr>
          <p:spPr bwMode="auto">
            <a:xfrm>
              <a:off x="4242" y="1389"/>
              <a:ext cx="126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Antenne </a:t>
              </a:r>
            </a:p>
          </p:txBody>
        </p:sp>
        <p:sp>
          <p:nvSpPr>
            <p:cNvPr id="18486" name="Line 21"/>
            <p:cNvSpPr>
              <a:spLocks noChangeShapeType="1"/>
            </p:cNvSpPr>
            <p:nvPr/>
          </p:nvSpPr>
          <p:spPr bwMode="auto">
            <a:xfrm flipV="1">
              <a:off x="3107" y="1480"/>
              <a:ext cx="17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7" name="Group 87"/>
          <p:cNvGrpSpPr>
            <a:grpSpLocks/>
          </p:cNvGrpSpPr>
          <p:nvPr/>
        </p:nvGrpSpPr>
        <p:grpSpPr bwMode="auto">
          <a:xfrm>
            <a:off x="358775" y="2276475"/>
            <a:ext cx="3781425" cy="647700"/>
            <a:chOff x="226" y="1434"/>
            <a:chExt cx="2382" cy="408"/>
          </a:xfrm>
        </p:grpSpPr>
        <p:sp>
          <p:nvSpPr>
            <p:cNvPr id="18483" name="Line 7"/>
            <p:cNvSpPr>
              <a:spLocks noChangeShapeType="1"/>
            </p:cNvSpPr>
            <p:nvPr/>
          </p:nvSpPr>
          <p:spPr bwMode="auto">
            <a:xfrm>
              <a:off x="1701" y="1525"/>
              <a:ext cx="907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84" name="Text Box 18"/>
            <p:cNvSpPr txBox="1">
              <a:spLocks noChangeArrowheads="1"/>
            </p:cNvSpPr>
            <p:nvPr/>
          </p:nvSpPr>
          <p:spPr bwMode="auto">
            <a:xfrm>
              <a:off x="226" y="1434"/>
              <a:ext cx="17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</a:t>
              </a:r>
              <a:r>
                <a:rPr lang="de-DE" altLang="de-DE" sz="2000" baseline="30000"/>
                <a:t>TM </a:t>
              </a:r>
              <a:r>
                <a:rPr lang="de-DE" altLang="de-DE" sz="2000"/>
                <a:t>- Drehknopf</a:t>
              </a:r>
            </a:p>
          </p:txBody>
        </p:sp>
      </p:grpSp>
      <p:grpSp>
        <p:nvGrpSpPr>
          <p:cNvPr id="56411" name="Group 91"/>
          <p:cNvGrpSpPr>
            <a:grpSpLocks/>
          </p:cNvGrpSpPr>
          <p:nvPr/>
        </p:nvGrpSpPr>
        <p:grpSpPr bwMode="auto">
          <a:xfrm>
            <a:off x="358775" y="5734050"/>
            <a:ext cx="3997325" cy="358775"/>
            <a:chOff x="226" y="3612"/>
            <a:chExt cx="2518" cy="226"/>
          </a:xfrm>
        </p:grpSpPr>
        <p:sp>
          <p:nvSpPr>
            <p:cNvPr id="18481" name="Text Box 26"/>
            <p:cNvSpPr txBox="1">
              <a:spLocks noChangeArrowheads="1"/>
            </p:cNvSpPr>
            <p:nvPr/>
          </p:nvSpPr>
          <p:spPr bwMode="auto">
            <a:xfrm>
              <a:off x="226" y="3612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Vollduplexmikrofon</a:t>
              </a:r>
            </a:p>
          </p:txBody>
        </p:sp>
        <p:sp>
          <p:nvSpPr>
            <p:cNvPr id="18482" name="Line 19"/>
            <p:cNvSpPr>
              <a:spLocks noChangeShapeType="1"/>
            </p:cNvSpPr>
            <p:nvPr/>
          </p:nvSpPr>
          <p:spPr bwMode="auto">
            <a:xfrm>
              <a:off x="1701" y="3748"/>
              <a:ext cx="1043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9" name="Group 89"/>
          <p:cNvGrpSpPr>
            <a:grpSpLocks/>
          </p:cNvGrpSpPr>
          <p:nvPr/>
        </p:nvGrpSpPr>
        <p:grpSpPr bwMode="auto">
          <a:xfrm>
            <a:off x="358775" y="3284538"/>
            <a:ext cx="3768725" cy="354012"/>
            <a:chOff x="226" y="2069"/>
            <a:chExt cx="2374" cy="223"/>
          </a:xfrm>
        </p:grpSpPr>
        <p:sp>
          <p:nvSpPr>
            <p:cNvPr id="18479" name="Text Box 6"/>
            <p:cNvSpPr txBox="1">
              <a:spLocks noChangeArrowheads="1"/>
            </p:cNvSpPr>
            <p:nvPr/>
          </p:nvSpPr>
          <p:spPr bwMode="auto">
            <a:xfrm>
              <a:off x="226" y="2069"/>
              <a:ext cx="18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Ein-/Aus-/Modus-Taste </a:t>
              </a:r>
            </a:p>
          </p:txBody>
        </p:sp>
        <p:sp>
          <p:nvSpPr>
            <p:cNvPr id="18480" name="Line 31"/>
            <p:cNvSpPr>
              <a:spLocks noChangeShapeType="1"/>
            </p:cNvSpPr>
            <p:nvPr/>
          </p:nvSpPr>
          <p:spPr bwMode="auto">
            <a:xfrm>
              <a:off x="1973" y="2160"/>
              <a:ext cx="627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13" name="Group 93"/>
          <p:cNvGrpSpPr>
            <a:grpSpLocks/>
          </p:cNvGrpSpPr>
          <p:nvPr/>
        </p:nvGrpSpPr>
        <p:grpSpPr bwMode="auto">
          <a:xfrm>
            <a:off x="4500563" y="2781300"/>
            <a:ext cx="4248150" cy="576263"/>
            <a:chOff x="2835" y="1752"/>
            <a:chExt cx="2676" cy="363"/>
          </a:xfrm>
        </p:grpSpPr>
        <p:sp>
          <p:nvSpPr>
            <p:cNvPr id="18477" name="Line 25"/>
            <p:cNvSpPr>
              <a:spLocks noChangeShapeType="1"/>
            </p:cNvSpPr>
            <p:nvPr/>
          </p:nvSpPr>
          <p:spPr bwMode="auto">
            <a:xfrm flipV="1">
              <a:off x="2835" y="1860"/>
              <a:ext cx="1179" cy="2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8" name="Text Box 34"/>
            <p:cNvSpPr txBox="1">
              <a:spLocks noChangeArrowheads="1"/>
            </p:cNvSpPr>
            <p:nvPr/>
          </p:nvSpPr>
          <p:spPr bwMode="auto">
            <a:xfrm>
              <a:off x="3942" y="1752"/>
              <a:ext cx="15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Halbduplexmikrofon</a:t>
              </a:r>
            </a:p>
          </p:txBody>
        </p:sp>
      </p:grpSp>
      <p:sp>
        <p:nvSpPr>
          <p:cNvPr id="18442" name="Text Box 44"/>
          <p:cNvSpPr txBox="1">
            <a:spLocks noChangeArrowheads="1"/>
          </p:cNvSpPr>
          <p:nvPr/>
        </p:nvSpPr>
        <p:spPr bwMode="auto">
          <a:xfrm>
            <a:off x="0" y="646113"/>
            <a:ext cx="914400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200" b="1" u="sng"/>
              <a:t>Funktionen des Endgerätes</a:t>
            </a:r>
          </a:p>
        </p:txBody>
      </p:sp>
      <p:grpSp>
        <p:nvGrpSpPr>
          <p:cNvPr id="56396" name="Group 76"/>
          <p:cNvGrpSpPr>
            <a:grpSpLocks/>
          </p:cNvGrpSpPr>
          <p:nvPr/>
        </p:nvGrpSpPr>
        <p:grpSpPr bwMode="auto">
          <a:xfrm>
            <a:off x="5149850" y="3722688"/>
            <a:ext cx="3598863" cy="354012"/>
            <a:chOff x="3244" y="2345"/>
            <a:chExt cx="2267" cy="223"/>
          </a:xfrm>
        </p:grpSpPr>
        <p:sp>
          <p:nvSpPr>
            <p:cNvPr id="18475" name="Line 4"/>
            <p:cNvSpPr>
              <a:spLocks noChangeShapeType="1"/>
            </p:cNvSpPr>
            <p:nvPr/>
          </p:nvSpPr>
          <p:spPr bwMode="auto">
            <a:xfrm flipH="1" flipV="1">
              <a:off x="3244" y="2432"/>
              <a:ext cx="81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3787" y="2345"/>
              <a:ext cx="172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Zubehöranschluss</a:t>
              </a:r>
            </a:p>
          </p:txBody>
        </p:sp>
      </p:grp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4427538" y="4221163"/>
            <a:ext cx="4349750" cy="647700"/>
            <a:chOff x="2789" y="2659"/>
            <a:chExt cx="2740" cy="408"/>
          </a:xfrm>
        </p:grpSpPr>
        <p:sp>
          <p:nvSpPr>
            <p:cNvPr id="18473" name="Text Box 20"/>
            <p:cNvSpPr txBox="1">
              <a:spLocks noChangeArrowheads="1"/>
            </p:cNvSpPr>
            <p:nvPr/>
          </p:nvSpPr>
          <p:spPr bwMode="auto">
            <a:xfrm>
              <a:off x="3742" y="2659"/>
              <a:ext cx="178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Navigationstasten</a:t>
              </a:r>
            </a:p>
          </p:txBody>
        </p:sp>
        <p:sp>
          <p:nvSpPr>
            <p:cNvPr id="18474" name="Line 46"/>
            <p:cNvSpPr>
              <a:spLocks noChangeShapeType="1"/>
            </p:cNvSpPr>
            <p:nvPr/>
          </p:nvSpPr>
          <p:spPr bwMode="auto">
            <a:xfrm flipV="1">
              <a:off x="2789" y="2795"/>
              <a:ext cx="1361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1" name="Group 81"/>
          <p:cNvGrpSpPr>
            <a:grpSpLocks/>
          </p:cNvGrpSpPr>
          <p:nvPr/>
        </p:nvGrpSpPr>
        <p:grpSpPr bwMode="auto">
          <a:xfrm>
            <a:off x="358775" y="5013325"/>
            <a:ext cx="3708400" cy="574675"/>
            <a:chOff x="226" y="3158"/>
            <a:chExt cx="2336" cy="362"/>
          </a:xfrm>
        </p:grpSpPr>
        <p:sp>
          <p:nvSpPr>
            <p:cNvPr id="18471" name="Line 17"/>
            <p:cNvSpPr>
              <a:spLocks noChangeShapeType="1"/>
            </p:cNvSpPr>
            <p:nvPr/>
          </p:nvSpPr>
          <p:spPr bwMode="auto">
            <a:xfrm flipV="1">
              <a:off x="1746" y="3158"/>
              <a:ext cx="816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26" y="3294"/>
              <a:ext cx="15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Grüne Telefontaste</a:t>
              </a:r>
            </a:p>
          </p:txBody>
        </p:sp>
      </p:grpSp>
      <p:grpSp>
        <p:nvGrpSpPr>
          <p:cNvPr id="56404" name="Group 84"/>
          <p:cNvGrpSpPr>
            <a:grpSpLocks/>
          </p:cNvGrpSpPr>
          <p:nvPr/>
        </p:nvGrpSpPr>
        <p:grpSpPr bwMode="auto">
          <a:xfrm>
            <a:off x="358775" y="3573463"/>
            <a:ext cx="3349625" cy="574675"/>
            <a:chOff x="226" y="2251"/>
            <a:chExt cx="2110" cy="362"/>
          </a:xfrm>
        </p:grpSpPr>
        <p:sp>
          <p:nvSpPr>
            <p:cNvPr id="18469" name="Text Box 16"/>
            <p:cNvSpPr txBox="1">
              <a:spLocks noChangeArrowheads="1"/>
            </p:cNvSpPr>
            <p:nvPr/>
          </p:nvSpPr>
          <p:spPr bwMode="auto">
            <a:xfrm>
              <a:off x="226" y="2387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Sidekey - Taste</a:t>
              </a:r>
            </a:p>
          </p:txBody>
        </p:sp>
        <p:sp>
          <p:nvSpPr>
            <p:cNvPr id="18470" name="Line 55"/>
            <p:cNvSpPr>
              <a:spLocks noChangeShapeType="1"/>
            </p:cNvSpPr>
            <p:nvPr/>
          </p:nvSpPr>
          <p:spPr bwMode="auto">
            <a:xfrm flipV="1">
              <a:off x="1474" y="2251"/>
              <a:ext cx="862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403" name="Group 83"/>
          <p:cNvGrpSpPr>
            <a:grpSpLocks/>
          </p:cNvGrpSpPr>
          <p:nvPr/>
        </p:nvGrpSpPr>
        <p:grpSpPr bwMode="auto">
          <a:xfrm>
            <a:off x="358775" y="4149725"/>
            <a:ext cx="3349625" cy="501650"/>
            <a:chOff x="226" y="2614"/>
            <a:chExt cx="2110" cy="316"/>
          </a:xfrm>
        </p:grpSpPr>
        <p:sp>
          <p:nvSpPr>
            <p:cNvPr id="18467" name="Text Box 14"/>
            <p:cNvSpPr txBox="1">
              <a:spLocks noChangeArrowheads="1"/>
            </p:cNvSpPr>
            <p:nvPr/>
          </p:nvSpPr>
          <p:spPr bwMode="auto">
            <a:xfrm>
              <a:off x="226" y="2704"/>
              <a:ext cx="16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Sendetaste (PTT)</a:t>
              </a:r>
            </a:p>
          </p:txBody>
        </p:sp>
        <p:sp>
          <p:nvSpPr>
            <p:cNvPr id="18468" name="Line 60"/>
            <p:cNvSpPr>
              <a:spLocks noChangeShapeType="1"/>
            </p:cNvSpPr>
            <p:nvPr/>
          </p:nvSpPr>
          <p:spPr bwMode="auto">
            <a:xfrm flipV="1">
              <a:off x="1610" y="2614"/>
              <a:ext cx="726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9" name="Group 79"/>
          <p:cNvGrpSpPr>
            <a:grpSpLocks/>
          </p:cNvGrpSpPr>
          <p:nvPr/>
        </p:nvGrpSpPr>
        <p:grpSpPr bwMode="auto">
          <a:xfrm>
            <a:off x="3995738" y="5157788"/>
            <a:ext cx="4781550" cy="949325"/>
            <a:chOff x="2517" y="3249"/>
            <a:chExt cx="3012" cy="598"/>
          </a:xfrm>
        </p:grpSpPr>
        <p:sp>
          <p:nvSpPr>
            <p:cNvPr id="18464" name="Text Box 61"/>
            <p:cNvSpPr txBox="1">
              <a:spLocks noChangeArrowheads="1"/>
            </p:cNvSpPr>
            <p:nvPr/>
          </p:nvSpPr>
          <p:spPr bwMode="auto">
            <a:xfrm>
              <a:off x="4014" y="3294"/>
              <a:ext cx="1515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Tastenfeld für alphanumerische Eingabe</a:t>
              </a:r>
            </a:p>
          </p:txBody>
        </p:sp>
        <p:sp>
          <p:nvSpPr>
            <p:cNvPr id="18465" name="Rectangle 62"/>
            <p:cNvSpPr>
              <a:spLocks noChangeArrowheads="1"/>
            </p:cNvSpPr>
            <p:nvPr/>
          </p:nvSpPr>
          <p:spPr bwMode="auto">
            <a:xfrm>
              <a:off x="2517" y="3249"/>
              <a:ext cx="590" cy="4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466" name="Line 65"/>
            <p:cNvSpPr>
              <a:spLocks noChangeShapeType="1"/>
            </p:cNvSpPr>
            <p:nvPr/>
          </p:nvSpPr>
          <p:spPr bwMode="auto">
            <a:xfrm>
              <a:off x="3107" y="3566"/>
              <a:ext cx="1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56398" name="Group 78"/>
          <p:cNvGrpSpPr>
            <a:grpSpLocks/>
          </p:cNvGrpSpPr>
          <p:nvPr/>
        </p:nvGrpSpPr>
        <p:grpSpPr bwMode="auto">
          <a:xfrm>
            <a:off x="4859338" y="4724400"/>
            <a:ext cx="3919537" cy="358775"/>
            <a:chOff x="3061" y="2976"/>
            <a:chExt cx="2469" cy="226"/>
          </a:xfrm>
        </p:grpSpPr>
        <p:sp>
          <p:nvSpPr>
            <p:cNvPr id="18462" name="Line 15"/>
            <p:cNvSpPr>
              <a:spLocks noChangeShapeType="1"/>
            </p:cNvSpPr>
            <p:nvPr/>
          </p:nvSpPr>
          <p:spPr bwMode="auto">
            <a:xfrm flipV="1">
              <a:off x="3061" y="3068"/>
              <a:ext cx="1134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878" y="2976"/>
              <a:ext cx="1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Rote Telefontaste</a:t>
              </a:r>
            </a:p>
          </p:txBody>
        </p:sp>
      </p:grpSp>
      <p:grpSp>
        <p:nvGrpSpPr>
          <p:cNvPr id="56412" name="Group 92"/>
          <p:cNvGrpSpPr>
            <a:grpSpLocks/>
          </p:cNvGrpSpPr>
          <p:nvPr/>
        </p:nvGrpSpPr>
        <p:grpSpPr bwMode="auto">
          <a:xfrm>
            <a:off x="4643438" y="2349500"/>
            <a:ext cx="4122737" cy="863600"/>
            <a:chOff x="2925" y="1480"/>
            <a:chExt cx="2597" cy="544"/>
          </a:xfrm>
        </p:grpSpPr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 flipV="1">
              <a:off x="2925" y="1571"/>
              <a:ext cx="1180" cy="4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Text Box 70"/>
            <p:cNvSpPr txBox="1">
              <a:spLocks noChangeArrowheads="1"/>
            </p:cNvSpPr>
            <p:nvPr/>
          </p:nvSpPr>
          <p:spPr bwMode="auto">
            <a:xfrm>
              <a:off x="4059" y="1480"/>
              <a:ext cx="1463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Nachrichten - LED</a:t>
              </a:r>
            </a:p>
          </p:txBody>
        </p:sp>
      </p:grpSp>
      <p:grpSp>
        <p:nvGrpSpPr>
          <p:cNvPr id="56408" name="Group 88"/>
          <p:cNvGrpSpPr>
            <a:grpSpLocks/>
          </p:cNvGrpSpPr>
          <p:nvPr/>
        </p:nvGrpSpPr>
        <p:grpSpPr bwMode="auto">
          <a:xfrm>
            <a:off x="3079750" y="1779588"/>
            <a:ext cx="1420813" cy="1289050"/>
            <a:chOff x="1940" y="1121"/>
            <a:chExt cx="895" cy="812"/>
          </a:xfrm>
        </p:grpSpPr>
        <p:sp>
          <p:nvSpPr>
            <p:cNvPr id="18458" name="Line 35"/>
            <p:cNvSpPr>
              <a:spLocks noChangeShapeType="1"/>
            </p:cNvSpPr>
            <p:nvPr/>
          </p:nvSpPr>
          <p:spPr bwMode="auto">
            <a:xfrm>
              <a:off x="2381" y="1344"/>
              <a:ext cx="454" cy="5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9" name="Text Box 71"/>
            <p:cNvSpPr txBox="1">
              <a:spLocks noChangeArrowheads="1"/>
            </p:cNvSpPr>
            <p:nvPr/>
          </p:nvSpPr>
          <p:spPr bwMode="auto">
            <a:xfrm>
              <a:off x="1940" y="1121"/>
              <a:ext cx="89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Notruftaste</a:t>
              </a:r>
            </a:p>
          </p:txBody>
        </p:sp>
      </p:grpSp>
      <p:grpSp>
        <p:nvGrpSpPr>
          <p:cNvPr id="56402" name="Group 82"/>
          <p:cNvGrpSpPr>
            <a:grpSpLocks/>
          </p:cNvGrpSpPr>
          <p:nvPr/>
        </p:nvGrpSpPr>
        <p:grpSpPr bwMode="auto">
          <a:xfrm>
            <a:off x="358775" y="4724400"/>
            <a:ext cx="3708400" cy="354013"/>
            <a:chOff x="226" y="2976"/>
            <a:chExt cx="2336" cy="223"/>
          </a:xfrm>
        </p:grpSpPr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26" y="2976"/>
              <a:ext cx="169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Kontexttasten</a:t>
              </a:r>
            </a:p>
          </p:txBody>
        </p:sp>
        <p:sp>
          <p:nvSpPr>
            <p:cNvPr id="18457" name="Line 72"/>
            <p:cNvSpPr>
              <a:spLocks noChangeShapeType="1"/>
            </p:cNvSpPr>
            <p:nvPr/>
          </p:nvSpPr>
          <p:spPr bwMode="auto">
            <a:xfrm flipH="1">
              <a:off x="1338" y="2976"/>
              <a:ext cx="1224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6417" name="Group 97"/>
          <p:cNvGrpSpPr>
            <a:grpSpLocks/>
          </p:cNvGrpSpPr>
          <p:nvPr/>
        </p:nvGrpSpPr>
        <p:grpSpPr bwMode="auto">
          <a:xfrm>
            <a:off x="4787900" y="3284538"/>
            <a:ext cx="4105275" cy="358775"/>
            <a:chOff x="3016" y="2069"/>
            <a:chExt cx="2586" cy="226"/>
          </a:xfrm>
        </p:grpSpPr>
        <p:sp>
          <p:nvSpPr>
            <p:cNvPr id="18454" name="Line 95"/>
            <p:cNvSpPr>
              <a:spLocks noChangeShapeType="1"/>
            </p:cNvSpPr>
            <p:nvPr/>
          </p:nvSpPr>
          <p:spPr bwMode="auto">
            <a:xfrm flipV="1">
              <a:off x="3016" y="2205"/>
              <a:ext cx="140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8455" name="Text Box 96"/>
            <p:cNvSpPr txBox="1">
              <a:spLocks noChangeArrowheads="1"/>
            </p:cNvSpPr>
            <p:nvPr/>
          </p:nvSpPr>
          <p:spPr bwMode="auto">
            <a:xfrm>
              <a:off x="4256" y="2069"/>
              <a:ext cx="134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de-DE" altLang="de-DE" sz="2000"/>
                <a:t>Softkey - Taste</a:t>
              </a:r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0" y="6072734"/>
            <a:ext cx="181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Bildquelle: Selectric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0</TotalTime>
  <Words>2177</Words>
  <Application>Microsoft Office PowerPoint</Application>
  <PresentationFormat>Bildschirmpräsentation (4:3)</PresentationFormat>
  <Paragraphs>476</Paragraphs>
  <Slides>50</Slides>
  <Notes>21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5" baseType="lpstr">
      <vt:lpstr>Arial</vt:lpstr>
      <vt:lpstr>Symbol</vt:lpstr>
      <vt:lpstr>Times New Roman</vt:lpstr>
      <vt:lpstr>Wingdings</vt:lpstr>
      <vt:lpstr>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/>
  <cp:lastModifiedBy/>
  <cp:revision>271</cp:revision>
  <dcterms:created xsi:type="dcterms:W3CDTF">2008-05-15T16:03:34Z</dcterms:created>
  <dcterms:modified xsi:type="dcterms:W3CDTF">2019-09-03T08:01:41Z</dcterms:modified>
</cp:coreProperties>
</file>