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01" r:id="rId2"/>
    <p:sldId id="340" r:id="rId3"/>
    <p:sldId id="346" r:id="rId4"/>
    <p:sldId id="368" r:id="rId5"/>
    <p:sldId id="302" r:id="rId6"/>
    <p:sldId id="289" r:id="rId7"/>
    <p:sldId id="356" r:id="rId8"/>
    <p:sldId id="280" r:id="rId9"/>
    <p:sldId id="284" r:id="rId10"/>
    <p:sldId id="350" r:id="rId11"/>
    <p:sldId id="357" r:id="rId12"/>
    <p:sldId id="296" r:id="rId13"/>
    <p:sldId id="358" r:id="rId14"/>
    <p:sldId id="353" r:id="rId15"/>
    <p:sldId id="285" r:id="rId16"/>
    <p:sldId id="324" r:id="rId17"/>
    <p:sldId id="322" r:id="rId18"/>
    <p:sldId id="292" r:id="rId19"/>
    <p:sldId id="321" r:id="rId20"/>
    <p:sldId id="343" r:id="rId21"/>
    <p:sldId id="325" r:id="rId22"/>
    <p:sldId id="344" r:id="rId23"/>
    <p:sldId id="306" r:id="rId24"/>
    <p:sldId id="307" r:id="rId25"/>
    <p:sldId id="365" r:id="rId26"/>
    <p:sldId id="330" r:id="rId27"/>
    <p:sldId id="347" r:id="rId28"/>
    <p:sldId id="331" r:id="rId29"/>
    <p:sldId id="294" r:id="rId30"/>
    <p:sldId id="369" r:id="rId31"/>
    <p:sldId id="370" r:id="rId32"/>
    <p:sldId id="366" r:id="rId33"/>
    <p:sldId id="371" r:id="rId34"/>
    <p:sldId id="362" r:id="rId35"/>
    <p:sldId id="267" r:id="rId36"/>
    <p:sldId id="268" r:id="rId37"/>
    <p:sldId id="326" r:id="rId38"/>
    <p:sldId id="364" r:id="rId39"/>
    <p:sldId id="327" r:id="rId40"/>
    <p:sldId id="359" r:id="rId41"/>
    <p:sldId id="345" r:id="rId42"/>
    <p:sldId id="372" r:id="rId43"/>
    <p:sldId id="328" r:id="rId44"/>
    <p:sldId id="335" r:id="rId45"/>
    <p:sldId id="329" r:id="rId46"/>
    <p:sldId id="361" r:id="rId47"/>
    <p:sldId id="332" r:id="rId48"/>
    <p:sldId id="334" r:id="rId49"/>
    <p:sldId id="367" r:id="rId50"/>
    <p:sldId id="337" r:id="rId51"/>
    <p:sldId id="342" r:id="rId52"/>
    <p:sldId id="351" r:id="rId53"/>
    <p:sldId id="338" r:id="rId54"/>
    <p:sldId id="339" r:id="rId55"/>
    <p:sldId id="348" r:id="rId56"/>
    <p:sldId id="341" r:id="rId57"/>
    <p:sldId id="374" r:id="rId58"/>
    <p:sldId id="258" r:id="rId59"/>
    <p:sldId id="288" r:id="rId60"/>
    <p:sldId id="279" r:id="rId61"/>
    <p:sldId id="336" r:id="rId62"/>
    <p:sldId id="300" r:id="rId63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F5"/>
    <a:srgbClr val="D9D9D9"/>
    <a:srgbClr val="FF0000"/>
    <a:srgbClr val="0000FF"/>
    <a:srgbClr val="00CC00"/>
    <a:srgbClr val="FFFF00"/>
    <a:srgbClr val="FFFF66"/>
    <a:srgbClr val="DFEDD3"/>
    <a:srgbClr val="927D6E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6" autoAdjust="0"/>
    <p:restoredTop sz="95306" autoAdjust="0"/>
  </p:normalViewPr>
  <p:slideViewPr>
    <p:cSldViewPr>
      <p:cViewPr>
        <p:scale>
          <a:sx n="120" d="100"/>
          <a:sy n="120" d="100"/>
        </p:scale>
        <p:origin x="67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721D6364-09A3-4576-9405-8C0D6937FC2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4134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231FE47E-4FA6-4288-8BF2-75A96809AB7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461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A8702-4F39-441B-A6D3-A7FAD675CA72}" type="slidenum">
              <a:rPr lang="de-DE" altLang="de-DE" sz="1300" smtClean="0"/>
              <a:pPr>
                <a:spcBef>
                  <a:spcPct val="0"/>
                </a:spcBef>
              </a:pPr>
              <a:t>1</a:t>
            </a:fld>
            <a:endParaRPr lang="de-DE" altLang="de-DE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2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untere Bildausschnitt zeigt das SC20.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49271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Hinweis auf abweichende Bedienung mit Verlinkung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60808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Verlinkung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92642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E17DB7-C375-4555-AA52-C29613450627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7446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Verlinkung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46650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1B93EE-F917-446D-A5B7-B0B125C7497B}" type="slidenum">
              <a:rPr lang="de-DE" altLang="de-DE" sz="1300" smtClean="0"/>
              <a:pPr>
                <a:spcBef>
                  <a:spcPct val="0"/>
                </a:spcBef>
              </a:pPr>
              <a:t>23</a:t>
            </a:fld>
            <a:endParaRPr lang="de-DE" altLang="de-DE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Nach einem Softwareupdate (Firmensoftware oder Geräteplug) ist beim Einschalten nicht die bevorzugte Rufgruppe eingestellt. Dieses muss manuell durch den Benutzer erfolgen.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Hinweis auf abweichende Bedienung mit Verlinkung aufgenommen</a:t>
            </a: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78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08475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5213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43335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28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4467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14427F-41FA-4FE8-BE60-B8A724EABEC5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9962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23708-359A-4538-B9AB-8B06769454EF}" type="slidenum">
              <a:rPr lang="de-DE" altLang="de-DE" sz="1300" smtClean="0"/>
              <a:pPr>
                <a:spcBef>
                  <a:spcPct val="0"/>
                </a:spcBef>
              </a:pPr>
              <a:t>29</a:t>
            </a:fld>
            <a:endParaRPr lang="de-DE" altLang="de-DE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abweichende Menüführung SC20 / SC21 aufgenommen</a:t>
            </a:r>
          </a:p>
        </p:txBody>
      </p:sp>
    </p:spTree>
    <p:extLst>
      <p:ext uri="{BB962C8B-B14F-4D97-AF65-F5344CB8AC3E}">
        <p14:creationId xmlns:p14="http://schemas.microsoft.com/office/powerpoint/2010/main" val="2815094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17973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31262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abweichende Menüführung SC20 / SC21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35183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20200319-MG: Folie neu eingefügt</a:t>
            </a:r>
          </a:p>
          <a:p>
            <a:r>
              <a:rPr lang="de-DE" altLang="de-DE" dirty="0"/>
              <a:t>(</a:t>
            </a:r>
            <a:r>
              <a:rPr lang="de-DE" altLang="de-DE" dirty="0" err="1"/>
              <a:t>kom</a:t>
            </a:r>
            <a:r>
              <a:rPr lang="de-DE" altLang="de-DE" dirty="0"/>
              <a:t>.) = (kommunale Programmierung)</a:t>
            </a:r>
          </a:p>
          <a:p>
            <a:r>
              <a:rPr lang="de-DE" dirty="0"/>
              <a:t>(</a:t>
            </a:r>
            <a:r>
              <a:rPr lang="de-DE" dirty="0" err="1"/>
              <a:t>poliz</a:t>
            </a:r>
            <a:r>
              <a:rPr lang="de-DE" dirty="0"/>
              <a:t>.)</a:t>
            </a:r>
            <a:r>
              <a:rPr lang="de-DE" baseline="0" dirty="0"/>
              <a:t> = (polizeiliche Programmierung)</a:t>
            </a:r>
          </a:p>
          <a:p>
            <a:endParaRPr lang="de-DE" baseline="0" dirty="0"/>
          </a:p>
          <a:p>
            <a:r>
              <a:rPr lang="de-DE" altLang="de-DE" dirty="0"/>
              <a:t>Modi-Auswahl= TMO/DMO/Repeater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11988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AE9CE7-3A0D-40A6-9DE8-259EB1867644}" type="slidenum">
              <a:rPr lang="de-DE" altLang="de-DE" sz="1300" smtClean="0"/>
              <a:pPr>
                <a:spcBef>
                  <a:spcPct val="0"/>
                </a:spcBef>
              </a:pPr>
              <a:t>36</a:t>
            </a:fld>
            <a:endParaRPr lang="de-DE" altLang="de-DE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12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38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60459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06666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62BF7-ADDD-474D-BDC2-78494CFAB9A1}" type="slidenum">
              <a:rPr lang="de-DE" altLang="de-DE" sz="1300" smtClean="0"/>
              <a:pPr>
                <a:spcBef>
                  <a:spcPct val="0"/>
                </a:spcBef>
              </a:pPr>
              <a:t>41</a:t>
            </a:fld>
            <a:endParaRPr lang="de-DE" altLang="de-DE" sz="1300"/>
          </a:p>
        </p:txBody>
      </p:sp>
      <p:sp>
        <p:nvSpPr>
          <p:cNvPr id="4505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5061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F3D40D-38E8-4B05-A556-C5E32B02DBEE}" type="slidenum">
              <a:rPr lang="de-DE" altLang="de-DE" sz="1300"/>
              <a:pPr algn="r" eaLnBrk="1" hangingPunct="1">
                <a:spcBef>
                  <a:spcPct val="0"/>
                </a:spcBef>
              </a:pPr>
              <a:t>41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2780651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62BF7-ADDD-474D-BDC2-78494CFAB9A1}" type="slidenum">
              <a:rPr lang="de-DE" altLang="de-DE" sz="1300" smtClean="0"/>
              <a:pPr>
                <a:spcBef>
                  <a:spcPct val="0"/>
                </a:spcBef>
              </a:pPr>
              <a:t>42</a:t>
            </a:fld>
            <a:endParaRPr lang="de-DE" altLang="de-DE" sz="1300"/>
          </a:p>
        </p:txBody>
      </p:sp>
      <p:sp>
        <p:nvSpPr>
          <p:cNvPr id="4505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45061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F3D40D-38E8-4B05-A556-C5E32B02DBEE}" type="slidenum">
              <a:rPr lang="de-DE" altLang="de-DE" sz="1300"/>
              <a:pPr algn="r" eaLnBrk="1" hangingPunct="1">
                <a:spcBef>
                  <a:spcPct val="0"/>
                </a:spcBef>
              </a:pPr>
              <a:t>42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69115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mit relevanten Änderungen eingefügt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18209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94487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sz="1200" b="1" dirty="0">
                <a:solidFill>
                  <a:srgbClr val="FF0000"/>
                </a:solidFill>
              </a:rPr>
              <a:t>Hinweis: Entfällt mit Umsetzung Rollout K/P16!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58140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>
                <a:latin typeface="Arial" panose="020B0604020202020204" pitchFamily="34" charset="0"/>
              </a:rPr>
              <a:t>20200319-MG: </a:t>
            </a:r>
            <a:r>
              <a:rPr lang="de-DE" sz="1200" b="1">
                <a:solidFill>
                  <a:srgbClr val="FF0000"/>
                </a:solidFill>
              </a:rPr>
              <a:t>Hinweis: Entfällt mit Umsetzung Rollout K/P16!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42761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neu eingefügt </a:t>
            </a:r>
            <a:r>
              <a:rPr lang="de-DE" dirty="0" err="1"/>
              <a:t>aufgr</a:t>
            </a:r>
            <a:r>
              <a:rPr lang="de-DE" dirty="0"/>
              <a:t>. aufweichendem Ablauf (siehe vorh.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49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25455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A4DD3F-E1BE-4683-A75F-25F742371484}" type="slidenum">
              <a:rPr lang="de-DE" altLang="de-DE" sz="1300" smtClean="0"/>
              <a:pPr>
                <a:spcBef>
                  <a:spcPct val="0"/>
                </a:spcBef>
              </a:pPr>
              <a:t>50</a:t>
            </a:fld>
            <a:endParaRPr lang="de-DE" altLang="de-DE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</a:rPr>
              <a:t>Aufbau der Verbindung in öffentliche oder private Telefonnetze im Vollduplex  </a:t>
            </a:r>
          </a:p>
          <a:p>
            <a:pPr eaLnBrk="1" hangingPunct="1">
              <a:buFontTx/>
              <a:buChar char="-"/>
            </a:pP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</a:rPr>
              <a:t>Keine ankommenden Gespräche aus dem öffentlichen Netz möglich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633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1D8315-47FD-4EE5-A65D-18C4884805CD}" type="slidenum">
              <a:rPr lang="de-DE" altLang="de-DE" sz="1300" smtClean="0"/>
              <a:pPr>
                <a:spcBef>
                  <a:spcPct val="0"/>
                </a:spcBef>
              </a:pPr>
              <a:t>51</a:t>
            </a:fld>
            <a:endParaRPr lang="de-DE" altLang="de-DE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Momentan ist die Gesamtzeit des Notrufes auf 3 Minuten begrenzt.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Der Teilnehmer der den Notruf ausgelöst hat, kann diesen wieder beenden durch drücken der Gesprächsende Taste oder der Kontexttaste Abbruch</a:t>
            </a:r>
          </a:p>
          <a:p>
            <a:pPr eaLnBrk="1" hangingPunct="1"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Eine TTB  kann denn Notruf beenden bzw. unterbrechen vor Ablauf der 60 Minuten.</a:t>
            </a: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86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13E16-7F64-4EB2-9E6B-6C1762D87AE8}" type="slidenum">
              <a:rPr lang="de-DE" altLang="de-DE" sz="1300" smtClean="0"/>
              <a:pPr>
                <a:spcBef>
                  <a:spcPct val="0"/>
                </a:spcBef>
              </a:pPr>
              <a:t>52</a:t>
            </a:fld>
            <a:endParaRPr lang="de-DE" altLang="de-DE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Hinweis auf abweichende Bedienung mit Verlinkung aufgenommen</a:t>
            </a:r>
          </a:p>
        </p:txBody>
      </p:sp>
    </p:spTree>
    <p:extLst>
      <p:ext uri="{BB962C8B-B14F-4D97-AF65-F5344CB8AC3E}">
        <p14:creationId xmlns:p14="http://schemas.microsoft.com/office/powerpoint/2010/main" val="1952747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0DB5C7-1835-430B-A64B-A33F8863EB26}" type="slidenum">
              <a:rPr lang="de-DE" altLang="de-DE" sz="1300" smtClean="0"/>
              <a:pPr>
                <a:spcBef>
                  <a:spcPct val="0"/>
                </a:spcBef>
              </a:pPr>
              <a:t>53</a:t>
            </a:fld>
            <a:endParaRPr lang="de-DE" altLang="de-DE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99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68E3D8-9989-40BE-A632-74CD58BFF19D}" type="slidenum">
              <a:rPr lang="de-DE" altLang="de-DE" sz="1300" smtClean="0"/>
              <a:pPr>
                <a:spcBef>
                  <a:spcPct val="0"/>
                </a:spcBef>
              </a:pPr>
              <a:t>54</a:t>
            </a:fld>
            <a:endParaRPr lang="de-DE" altLang="de-DE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074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93A68-4EBE-4D0F-B3E4-26540E18766B}" type="slidenum">
              <a:rPr lang="de-DE" altLang="de-DE" sz="1300" smtClean="0"/>
              <a:pPr>
                <a:spcBef>
                  <a:spcPct val="0"/>
                </a:spcBef>
              </a:pPr>
              <a:t>55</a:t>
            </a:fld>
            <a:endParaRPr lang="de-DE" altLang="de-DE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sz="1200" b="1" dirty="0">
                <a:solidFill>
                  <a:srgbClr val="FF0000"/>
                </a:solidFill>
              </a:rPr>
              <a:t>Hinweis: Entfällt mit Umsetzung Rollout K/P16!</a:t>
            </a:r>
          </a:p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</a:rPr>
              <a:t>Erläuterung: </a:t>
            </a:r>
            <a:r>
              <a:rPr lang="de-DE" dirty="0"/>
              <a:t>Über die landesweit beschafften Lizenzen „Automatischer Netzwechsel“ und „Betriebsartenumschaltung mit Gruppenwechsel“ kann der Nutzer über das Gesprächs-gruppen-Auswahlmenü TMO- und DMO-Gesprächs-gruppen sowie TMO-Gesprächsgruppen anderer Netze, wie zum Beispiel </a:t>
            </a:r>
            <a:r>
              <a:rPr lang="de-DE" dirty="0" err="1"/>
              <a:t>TMOa</a:t>
            </a:r>
            <a:r>
              <a:rPr lang="de-DE" dirty="0"/>
              <a:t> Objektfunkanlagen, schalten, ohne vorher die Betriebsart (TMO/DMO) oder das Netz im Menü von Hand umzuschalten.</a:t>
            </a:r>
          </a:p>
        </p:txBody>
      </p:sp>
    </p:spTree>
    <p:extLst>
      <p:ext uri="{BB962C8B-B14F-4D97-AF65-F5344CB8AC3E}">
        <p14:creationId xmlns:p14="http://schemas.microsoft.com/office/powerpoint/2010/main" val="377460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F7205-0D09-48A4-9A8E-0B68BDF62E4D}" type="slidenum">
              <a:rPr lang="de-DE" altLang="de-DE" sz="1300" smtClean="0"/>
              <a:pPr>
                <a:spcBef>
                  <a:spcPct val="0"/>
                </a:spcBef>
              </a:pPr>
              <a:t>5</a:t>
            </a:fld>
            <a:endParaRPr lang="de-DE" altLang="de-DE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1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E454C-1EAF-4348-B756-62963A940F2E}" type="slidenum">
              <a:rPr lang="de-DE" altLang="de-DE" sz="1300" smtClean="0"/>
              <a:pPr>
                <a:spcBef>
                  <a:spcPct val="0"/>
                </a:spcBef>
              </a:pPr>
              <a:t>56</a:t>
            </a:fld>
            <a:endParaRPr lang="de-DE" altLang="de-DE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findet zur Zeit keine automatische Versendung des GPS Standortes an eine Leitstelle oder ähnliches statt.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Bei Auslösung des Notruf werden die GPS Daten übermittelt.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kann eine Anlassbedingte Abfrage durch die Leitstelle erfolgen (z.B. für einen Einsatz)</a:t>
            </a:r>
          </a:p>
        </p:txBody>
      </p:sp>
    </p:spTree>
    <p:extLst>
      <p:ext uri="{BB962C8B-B14F-4D97-AF65-F5344CB8AC3E}">
        <p14:creationId xmlns:p14="http://schemas.microsoft.com/office/powerpoint/2010/main" val="29056930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E454C-1EAF-4348-B756-62963A940F2E}" type="slidenum">
              <a:rPr lang="de-DE" altLang="de-DE" sz="1300" smtClean="0"/>
              <a:pPr>
                <a:spcBef>
                  <a:spcPct val="0"/>
                </a:spcBef>
              </a:pPr>
              <a:t>57</a:t>
            </a:fld>
            <a:endParaRPr lang="de-DE" altLang="de-DE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20200319-MG: Folie neu eingefügt </a:t>
            </a:r>
            <a:r>
              <a:rPr lang="de-DE" altLang="de-DE" dirty="0" err="1">
                <a:latin typeface="Arial" panose="020B0604020202020204" pitchFamily="34" charset="0"/>
              </a:rPr>
              <a:t>aufgr</a:t>
            </a:r>
            <a:r>
              <a:rPr lang="de-DE" altLang="de-DE" dirty="0">
                <a:latin typeface="Arial" panose="020B0604020202020204" pitchFamily="34" charset="0"/>
              </a:rPr>
              <a:t>. aufweichendem Ablauf </a:t>
            </a:r>
          </a:p>
          <a:p>
            <a:pPr eaLnBrk="1" hangingPunct="1">
              <a:buFontTx/>
              <a:buChar char="-"/>
            </a:pPr>
            <a:endParaRPr lang="de-DE" altLang="de-DE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findet zur Zeit keine automatische Versendung des GPS Standortes an eine Leitstelle oder ähnliches statt.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Bei Auslösung des Notruf werden die GPS Daten übermittelt.</a:t>
            </a: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Arial" panose="020B0604020202020204" pitchFamily="34" charset="0"/>
              </a:rPr>
              <a:t>Es kann eine Anlassbedingte Abfrage durch die Leitstelle erfolgen (z.B. für einen Einsatz)</a:t>
            </a:r>
          </a:p>
        </p:txBody>
      </p:sp>
    </p:spTree>
    <p:extLst>
      <p:ext uri="{BB962C8B-B14F-4D97-AF65-F5344CB8AC3E}">
        <p14:creationId xmlns:p14="http://schemas.microsoft.com/office/powerpoint/2010/main" val="23258567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824E71-59C3-46B4-BD6E-A5C0A590126B}" type="slidenum">
              <a:rPr lang="de-DE" altLang="de-DE" sz="1300" smtClean="0"/>
              <a:pPr>
                <a:spcBef>
                  <a:spcPct val="0"/>
                </a:spcBef>
              </a:pPr>
              <a:t>58</a:t>
            </a:fld>
            <a:endParaRPr lang="de-DE" altLang="de-DE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Grafiken optimiert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Die Karte sollte nicht zu oft aus dem Gerät genommen und wieder in das Gerät eingesteckt werden, da sich die Kontakte der Karte schnell abnutzen.</a:t>
            </a:r>
          </a:p>
        </p:txBody>
      </p:sp>
    </p:spTree>
    <p:extLst>
      <p:ext uri="{BB962C8B-B14F-4D97-AF65-F5344CB8AC3E}">
        <p14:creationId xmlns:p14="http://schemas.microsoft.com/office/powerpoint/2010/main" val="26644230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052DB-FC67-49D0-9FB6-F262014033F5}" type="slidenum">
              <a:rPr lang="de-DE" altLang="de-DE" sz="1300" smtClean="0"/>
              <a:pPr>
                <a:spcBef>
                  <a:spcPct val="0"/>
                </a:spcBef>
              </a:pPr>
              <a:t>60</a:t>
            </a:fld>
            <a:endParaRPr lang="de-DE" altLang="de-DE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114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E3245-6458-47AE-9753-FAAFCB785DBD}" type="slidenum">
              <a:rPr lang="de-DE" altLang="de-DE" sz="1300" smtClean="0"/>
              <a:pPr>
                <a:spcBef>
                  <a:spcPct val="0"/>
                </a:spcBef>
              </a:pPr>
              <a:t>61</a:t>
            </a:fld>
            <a:endParaRPr lang="de-DE" altLang="de-DE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</a:rPr>
              <a:t>20200319-MG: </a:t>
            </a:r>
            <a:r>
              <a:rPr lang="de-DE" dirty="0"/>
              <a:t>im Detail </a:t>
            </a:r>
            <a:r>
              <a:rPr lang="de-DE" dirty="0" err="1"/>
              <a:t>ausführl</a:t>
            </a:r>
            <a:r>
              <a:rPr lang="de-DE" dirty="0"/>
              <a:t>. und Hinweis auf Homepage aufgenommen</a:t>
            </a:r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4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D28B43-0D31-427B-884D-B37FE91AB576}" type="slidenum">
              <a:rPr lang="de-DE" altLang="de-DE" sz="1300" smtClean="0"/>
              <a:pPr>
                <a:spcBef>
                  <a:spcPct val="0"/>
                </a:spcBef>
              </a:pPr>
              <a:t>6</a:t>
            </a:fld>
            <a:endParaRPr lang="de-DE" altLang="de-DE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0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D28B43-0D31-427B-884D-B37FE91AB576}" type="slidenum">
              <a:rPr lang="de-DE" altLang="de-DE" sz="1300" smtClean="0"/>
              <a:pPr>
                <a:spcBef>
                  <a:spcPct val="0"/>
                </a:spcBef>
              </a:pPr>
              <a:t>7</a:t>
            </a:fld>
            <a:endParaRPr lang="de-DE" altLang="de-DE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3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869093-A653-40B5-B0D5-E5E9627833DC}" type="slidenum">
              <a:rPr lang="de-DE" altLang="de-DE" sz="1300" smtClean="0"/>
              <a:pPr>
                <a:spcBef>
                  <a:spcPct val="0"/>
                </a:spcBef>
              </a:pPr>
              <a:t>8</a:t>
            </a:fld>
            <a:endParaRPr lang="de-DE" altLang="de-DE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1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20200319-MG: Folie eingefügt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6700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2307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5028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87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6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0186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366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111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865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558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167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68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277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897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Grafik1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-2" r="764" b="1241"/>
          <a:stretch/>
        </p:blipFill>
        <p:spPr bwMode="auto">
          <a:xfrm>
            <a:off x="1" y="6258564"/>
            <a:ext cx="9144000" cy="6190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FF"/>
            </a:solidFill>
          </a:ln>
          <a:effectLst>
            <a:innerShdw blurRad="63500" dist="50800" dir="13500000">
              <a:schemeClr val="bg1">
                <a:lumMod val="85000"/>
                <a:alpha val="50000"/>
              </a:schemeClr>
            </a:innerShdw>
          </a:effectLst>
          <a:extLst/>
        </p:spPr>
      </p:pic>
      <p:grpSp>
        <p:nvGrpSpPr>
          <p:cNvPr id="1027" name="Group 22"/>
          <p:cNvGrpSpPr>
            <a:grpSpLocks/>
          </p:cNvGrpSpPr>
          <p:nvPr userDrawn="1"/>
        </p:nvGrpSpPr>
        <p:grpSpPr bwMode="auto">
          <a:xfrm>
            <a:off x="107504" y="6344325"/>
            <a:ext cx="2231691" cy="473162"/>
            <a:chOff x="53" y="3209"/>
            <a:chExt cx="8012" cy="1006"/>
          </a:xfrm>
        </p:grpSpPr>
        <p:pic>
          <p:nvPicPr>
            <p:cNvPr id="1030" name="Picture 23" descr="Wappen_farb_18m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3209"/>
              <a:ext cx="1551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 Box 24"/>
            <p:cNvSpPr txBox="1">
              <a:spLocks noChangeArrowheads="1"/>
            </p:cNvSpPr>
            <p:nvPr/>
          </p:nvSpPr>
          <p:spPr bwMode="auto">
            <a:xfrm>
              <a:off x="1921" y="3419"/>
              <a:ext cx="6144" cy="595"/>
            </a:xfrm>
            <a:prstGeom prst="rect">
              <a:avLst/>
            </a:prstGeom>
            <a:solidFill>
              <a:srgbClr val="F1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400" b="1" dirty="0">
                  <a:solidFill>
                    <a:srgbClr val="000000"/>
                  </a:solidFill>
                </a:rPr>
                <a:t>Niedersachsen</a:t>
              </a:r>
            </a:p>
            <a:p>
              <a:pPr eaLnBrk="1" hangingPunct="1">
                <a:defRPr/>
              </a:pPr>
              <a:endParaRPr lang="de-DE" altLang="de-DE" dirty="0"/>
            </a:p>
          </p:txBody>
        </p:sp>
      </p:grpSp>
      <p:sp>
        <p:nvSpPr>
          <p:cNvPr id="1029" name="Text Box 27"/>
          <p:cNvSpPr txBox="1">
            <a:spLocks noChangeArrowheads="1"/>
          </p:cNvSpPr>
          <p:nvPr userDrawn="1"/>
        </p:nvSpPr>
        <p:spPr bwMode="auto">
          <a:xfrm>
            <a:off x="3527884" y="6340433"/>
            <a:ext cx="2088233" cy="477054"/>
          </a:xfrm>
          <a:prstGeom prst="rect">
            <a:avLst/>
          </a:prstGeom>
          <a:solidFill>
            <a:srgbClr val="F1F5F5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000" dirty="0"/>
              <a:t>Folie: </a:t>
            </a:r>
            <a:fld id="{B6144B89-AE64-4222-B897-2D3EDE9C7008}" type="slidenum">
              <a:rPr lang="de-DE" altLang="de-DE" sz="1000" smtClean="0"/>
              <a:pPr algn="ct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000" dirty="0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000" dirty="0"/>
              <a:t>Stand: </a:t>
            </a:r>
            <a:r>
              <a:rPr lang="de-DE" altLang="de-DE" sz="1000" dirty="0" smtClean="0"/>
              <a:t>Dezember </a:t>
            </a:r>
            <a:r>
              <a:rPr lang="de-DE" altLang="de-DE" sz="1000" dirty="0"/>
              <a:t>2020</a:t>
            </a:r>
          </a:p>
        </p:txBody>
      </p:sp>
      <p:sp>
        <p:nvSpPr>
          <p:cNvPr id="10" name="Textfeld 2"/>
          <p:cNvSpPr txBox="1">
            <a:spLocks noChangeArrowheads="1"/>
          </p:cNvSpPr>
          <p:nvPr userDrawn="1"/>
        </p:nvSpPr>
        <p:spPr bwMode="auto">
          <a:xfrm>
            <a:off x="6948264" y="6306805"/>
            <a:ext cx="2114128" cy="544310"/>
          </a:xfrm>
          <a:prstGeom prst="rect">
            <a:avLst/>
          </a:prstGeom>
          <a:solidFill>
            <a:srgbClr val="F1F5F5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de-DE" sz="1200" b="1" cap="all" spc="11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Digitalfunk</a:t>
            </a:r>
            <a:r>
              <a:rPr lang="de-DE" sz="1200" b="1" spc="11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200" b="1" spc="110" baseline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</a:t>
            </a:r>
            <a:endParaRPr lang="de-DE" sz="1200" spc="11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de-DE" sz="1200" b="1" spc="30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NIEDERSACHSEN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slide" Target="slide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2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funk.niedersachsen.de/index.php/digitalfunk-fuer-den-nutzer/bsi-sicherheitskarten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IM_4154_B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0" y="74613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Bedienung von </a:t>
            </a:r>
            <a:b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alt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Sepura Endgeräten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95500"/>
            <a:ext cx="11795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95500"/>
            <a:ext cx="132238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Bedienhandapparate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19250" y="2308225"/>
            <a:ext cx="3097213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Bedienhandapparat   HBC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Keine Kontexttasten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Auswahl / Bestätigung über „grüne“ Taste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Abbruch / Löschen über „rote“ Taste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26151" y="2303463"/>
            <a:ext cx="3011488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Bedienhandapparat </a:t>
            </a:r>
            <a:br>
              <a:rPr lang="de-DE" altLang="de-DE" sz="2000" dirty="0"/>
            </a:br>
            <a:r>
              <a:rPr lang="de-DE" altLang="de-DE" sz="2000" dirty="0"/>
              <a:t>HBC 2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Bedienhandapparat HBC3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87824" y="2035572"/>
            <a:ext cx="5184576" cy="35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 Navi-Drehknopf, dafür + und – Taste an der Oberseite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keine Ein-/Aus-/Modustaste und Softkeytaste über dem Display 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zusätzliche mittlere Kontext-/Modustaste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für das HBC3 ist mindestens der Konfigurationsstand P/K 16 notwendig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ein Mischbetrieb mit der Color-Console oder HBC2 ist nicht möglich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alt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8C9BAD-AB41-4A9F-960E-6B4662210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09940"/>
            <a:ext cx="1219581" cy="37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168751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406" name="Group 86"/>
          <p:cNvGrpSpPr>
            <a:grpSpLocks/>
          </p:cNvGrpSpPr>
          <p:nvPr/>
        </p:nvGrpSpPr>
        <p:grpSpPr bwMode="auto">
          <a:xfrm>
            <a:off x="358775" y="2781300"/>
            <a:ext cx="3852863" cy="503238"/>
            <a:chOff x="226" y="1752"/>
            <a:chExt cx="2427" cy="317"/>
          </a:xfrm>
        </p:grpSpPr>
        <p:sp>
          <p:nvSpPr>
            <p:cNvPr id="18487" name="Text Box 13"/>
            <p:cNvSpPr txBox="1">
              <a:spLocks noChangeArrowheads="1"/>
            </p:cNvSpPr>
            <p:nvPr/>
          </p:nvSpPr>
          <p:spPr bwMode="auto">
            <a:xfrm>
              <a:off x="226" y="1752"/>
              <a:ext cx="13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Status-LED</a:t>
              </a:r>
            </a:p>
          </p:txBody>
        </p:sp>
        <p:sp>
          <p:nvSpPr>
            <p:cNvPr id="18488" name="Line 27"/>
            <p:cNvSpPr>
              <a:spLocks noChangeShapeType="1"/>
            </p:cNvSpPr>
            <p:nvPr/>
          </p:nvSpPr>
          <p:spPr bwMode="auto">
            <a:xfrm>
              <a:off x="1247" y="1842"/>
              <a:ext cx="1406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6" name="Text Box 28"/>
          <p:cNvSpPr txBox="1">
            <a:spLocks noChangeArrowheads="1"/>
          </p:cNvSpPr>
          <p:nvPr/>
        </p:nvSpPr>
        <p:spPr bwMode="auto">
          <a:xfrm>
            <a:off x="252413" y="1268413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u="sng"/>
              <a:t>Allgemeine Elemente</a:t>
            </a:r>
          </a:p>
        </p:txBody>
      </p: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4932363" y="1844675"/>
            <a:ext cx="3816350" cy="355600"/>
            <a:chOff x="3107" y="1389"/>
            <a:chExt cx="2404" cy="224"/>
          </a:xfrm>
        </p:grpSpPr>
        <p:sp>
          <p:nvSpPr>
            <p:cNvPr id="18485" name="Text Box 5"/>
            <p:cNvSpPr txBox="1">
              <a:spLocks noChangeArrowheads="1"/>
            </p:cNvSpPr>
            <p:nvPr/>
          </p:nvSpPr>
          <p:spPr bwMode="auto">
            <a:xfrm>
              <a:off x="4242" y="1389"/>
              <a:ext cx="126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Antenne </a:t>
              </a:r>
            </a:p>
          </p:txBody>
        </p:sp>
        <p:sp>
          <p:nvSpPr>
            <p:cNvPr id="18486" name="Line 21"/>
            <p:cNvSpPr>
              <a:spLocks noChangeShapeType="1"/>
            </p:cNvSpPr>
            <p:nvPr/>
          </p:nvSpPr>
          <p:spPr bwMode="auto">
            <a:xfrm flipV="1">
              <a:off x="3107" y="1480"/>
              <a:ext cx="172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7" name="Group 87"/>
          <p:cNvGrpSpPr>
            <a:grpSpLocks/>
          </p:cNvGrpSpPr>
          <p:nvPr/>
        </p:nvGrpSpPr>
        <p:grpSpPr bwMode="auto">
          <a:xfrm>
            <a:off x="358775" y="2276475"/>
            <a:ext cx="3783013" cy="647700"/>
            <a:chOff x="226" y="1434"/>
            <a:chExt cx="2383" cy="408"/>
          </a:xfrm>
        </p:grpSpPr>
        <p:sp>
          <p:nvSpPr>
            <p:cNvPr id="18483" name="Line 7"/>
            <p:cNvSpPr>
              <a:spLocks noChangeShapeType="1"/>
            </p:cNvSpPr>
            <p:nvPr/>
          </p:nvSpPr>
          <p:spPr bwMode="auto">
            <a:xfrm>
              <a:off x="1429" y="1547"/>
              <a:ext cx="1180" cy="2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84" name="Text Box 18"/>
            <p:cNvSpPr txBox="1">
              <a:spLocks noChangeArrowheads="1"/>
            </p:cNvSpPr>
            <p:nvPr/>
          </p:nvSpPr>
          <p:spPr bwMode="auto">
            <a:xfrm>
              <a:off x="226" y="1434"/>
              <a:ext cx="17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Navi-Drehknopf</a:t>
              </a:r>
            </a:p>
          </p:txBody>
        </p:sp>
      </p:grpSp>
      <p:grpSp>
        <p:nvGrpSpPr>
          <p:cNvPr id="56411" name="Group 91"/>
          <p:cNvGrpSpPr>
            <a:grpSpLocks/>
          </p:cNvGrpSpPr>
          <p:nvPr/>
        </p:nvGrpSpPr>
        <p:grpSpPr bwMode="auto">
          <a:xfrm>
            <a:off x="358775" y="5734050"/>
            <a:ext cx="3997325" cy="358775"/>
            <a:chOff x="226" y="3612"/>
            <a:chExt cx="2518" cy="226"/>
          </a:xfrm>
        </p:grpSpPr>
        <p:sp>
          <p:nvSpPr>
            <p:cNvPr id="18481" name="Text Box 26"/>
            <p:cNvSpPr txBox="1">
              <a:spLocks noChangeArrowheads="1"/>
            </p:cNvSpPr>
            <p:nvPr/>
          </p:nvSpPr>
          <p:spPr bwMode="auto">
            <a:xfrm>
              <a:off x="226" y="3612"/>
              <a:ext cx="14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Vollduplexmikrofon</a:t>
              </a:r>
            </a:p>
          </p:txBody>
        </p:sp>
        <p:sp>
          <p:nvSpPr>
            <p:cNvPr id="18482" name="Line 19"/>
            <p:cNvSpPr>
              <a:spLocks noChangeShapeType="1"/>
            </p:cNvSpPr>
            <p:nvPr/>
          </p:nvSpPr>
          <p:spPr bwMode="auto">
            <a:xfrm>
              <a:off x="1701" y="3748"/>
              <a:ext cx="1043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9" name="Group 89"/>
          <p:cNvGrpSpPr>
            <a:grpSpLocks/>
          </p:cNvGrpSpPr>
          <p:nvPr/>
        </p:nvGrpSpPr>
        <p:grpSpPr bwMode="auto">
          <a:xfrm>
            <a:off x="358775" y="3284538"/>
            <a:ext cx="3768725" cy="354012"/>
            <a:chOff x="226" y="2069"/>
            <a:chExt cx="2374" cy="223"/>
          </a:xfrm>
        </p:grpSpPr>
        <p:sp>
          <p:nvSpPr>
            <p:cNvPr id="18479" name="Text Box 6"/>
            <p:cNvSpPr txBox="1">
              <a:spLocks noChangeArrowheads="1"/>
            </p:cNvSpPr>
            <p:nvPr/>
          </p:nvSpPr>
          <p:spPr bwMode="auto">
            <a:xfrm>
              <a:off x="226" y="2069"/>
              <a:ext cx="183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Ein-/Aus-/Modus-Taste </a:t>
              </a:r>
            </a:p>
          </p:txBody>
        </p:sp>
        <p:sp>
          <p:nvSpPr>
            <p:cNvPr id="18480" name="Line 31"/>
            <p:cNvSpPr>
              <a:spLocks noChangeShapeType="1"/>
            </p:cNvSpPr>
            <p:nvPr/>
          </p:nvSpPr>
          <p:spPr bwMode="auto">
            <a:xfrm>
              <a:off x="1973" y="2160"/>
              <a:ext cx="627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13" name="Group 93"/>
          <p:cNvGrpSpPr>
            <a:grpSpLocks/>
          </p:cNvGrpSpPr>
          <p:nvPr/>
        </p:nvGrpSpPr>
        <p:grpSpPr bwMode="auto">
          <a:xfrm>
            <a:off x="4500563" y="2781300"/>
            <a:ext cx="4248150" cy="576263"/>
            <a:chOff x="2835" y="1752"/>
            <a:chExt cx="2676" cy="363"/>
          </a:xfrm>
        </p:grpSpPr>
        <p:sp>
          <p:nvSpPr>
            <p:cNvPr id="18477" name="Line 25"/>
            <p:cNvSpPr>
              <a:spLocks noChangeShapeType="1"/>
            </p:cNvSpPr>
            <p:nvPr/>
          </p:nvSpPr>
          <p:spPr bwMode="auto">
            <a:xfrm flipV="1">
              <a:off x="2835" y="1860"/>
              <a:ext cx="1179" cy="2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8" name="Text Box 34"/>
            <p:cNvSpPr txBox="1">
              <a:spLocks noChangeArrowheads="1"/>
            </p:cNvSpPr>
            <p:nvPr/>
          </p:nvSpPr>
          <p:spPr bwMode="auto">
            <a:xfrm>
              <a:off x="3942" y="1752"/>
              <a:ext cx="156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Halbduplexmikrofon</a:t>
              </a:r>
            </a:p>
          </p:txBody>
        </p:sp>
      </p:grpSp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Bedienelemente und Anschlüsse des ST8038 / ST9038</a:t>
            </a:r>
          </a:p>
        </p:txBody>
      </p: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5149850" y="3722688"/>
            <a:ext cx="3598863" cy="354012"/>
            <a:chOff x="3244" y="2345"/>
            <a:chExt cx="2267" cy="223"/>
          </a:xfrm>
        </p:grpSpPr>
        <p:sp>
          <p:nvSpPr>
            <p:cNvPr id="18475" name="Line 4"/>
            <p:cNvSpPr>
              <a:spLocks noChangeShapeType="1"/>
            </p:cNvSpPr>
            <p:nvPr/>
          </p:nvSpPr>
          <p:spPr bwMode="auto">
            <a:xfrm flipH="1" flipV="1">
              <a:off x="3244" y="2432"/>
              <a:ext cx="81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6" name="Text Box 45"/>
            <p:cNvSpPr txBox="1">
              <a:spLocks noChangeArrowheads="1"/>
            </p:cNvSpPr>
            <p:nvPr/>
          </p:nvSpPr>
          <p:spPr bwMode="auto">
            <a:xfrm>
              <a:off x="3787" y="2345"/>
              <a:ext cx="172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Zubehöranschluss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4427538" y="4221163"/>
            <a:ext cx="4349750" cy="647700"/>
            <a:chOff x="2789" y="2659"/>
            <a:chExt cx="2740" cy="408"/>
          </a:xfrm>
        </p:grpSpPr>
        <p:sp>
          <p:nvSpPr>
            <p:cNvPr id="18473" name="Text Box 20"/>
            <p:cNvSpPr txBox="1">
              <a:spLocks noChangeArrowheads="1"/>
            </p:cNvSpPr>
            <p:nvPr/>
          </p:nvSpPr>
          <p:spPr bwMode="auto">
            <a:xfrm>
              <a:off x="3742" y="2659"/>
              <a:ext cx="178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Navigationstasten</a:t>
              </a:r>
            </a:p>
          </p:txBody>
        </p:sp>
        <p:sp>
          <p:nvSpPr>
            <p:cNvPr id="18474" name="Line 46"/>
            <p:cNvSpPr>
              <a:spLocks noChangeShapeType="1"/>
            </p:cNvSpPr>
            <p:nvPr/>
          </p:nvSpPr>
          <p:spPr bwMode="auto">
            <a:xfrm flipV="1">
              <a:off x="2789" y="2795"/>
              <a:ext cx="1361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1" name="Group 81"/>
          <p:cNvGrpSpPr>
            <a:grpSpLocks/>
          </p:cNvGrpSpPr>
          <p:nvPr/>
        </p:nvGrpSpPr>
        <p:grpSpPr bwMode="auto">
          <a:xfrm>
            <a:off x="358775" y="5013325"/>
            <a:ext cx="3708400" cy="574675"/>
            <a:chOff x="226" y="3158"/>
            <a:chExt cx="2336" cy="362"/>
          </a:xfrm>
        </p:grpSpPr>
        <p:sp>
          <p:nvSpPr>
            <p:cNvPr id="18471" name="Line 17"/>
            <p:cNvSpPr>
              <a:spLocks noChangeShapeType="1"/>
            </p:cNvSpPr>
            <p:nvPr/>
          </p:nvSpPr>
          <p:spPr bwMode="auto">
            <a:xfrm flipV="1">
              <a:off x="1746" y="3158"/>
              <a:ext cx="816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26" y="3294"/>
              <a:ext cx="15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Grüne Telefontaste</a:t>
              </a:r>
            </a:p>
          </p:txBody>
        </p:sp>
      </p:grpSp>
      <p:grpSp>
        <p:nvGrpSpPr>
          <p:cNvPr id="56404" name="Group 84"/>
          <p:cNvGrpSpPr>
            <a:grpSpLocks/>
          </p:cNvGrpSpPr>
          <p:nvPr/>
        </p:nvGrpSpPr>
        <p:grpSpPr bwMode="auto">
          <a:xfrm>
            <a:off x="358775" y="3573463"/>
            <a:ext cx="3349625" cy="574675"/>
            <a:chOff x="226" y="2251"/>
            <a:chExt cx="2110" cy="362"/>
          </a:xfrm>
        </p:grpSpPr>
        <p:sp>
          <p:nvSpPr>
            <p:cNvPr id="18469" name="Text Box 16"/>
            <p:cNvSpPr txBox="1">
              <a:spLocks noChangeArrowheads="1"/>
            </p:cNvSpPr>
            <p:nvPr/>
          </p:nvSpPr>
          <p:spPr bwMode="auto">
            <a:xfrm>
              <a:off x="226" y="2387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err="1"/>
                <a:t>Sidekey</a:t>
              </a:r>
              <a:r>
                <a:rPr lang="de-DE" altLang="de-DE" sz="2000" dirty="0"/>
                <a:t>-Taste</a:t>
              </a:r>
            </a:p>
          </p:txBody>
        </p:sp>
        <p:sp>
          <p:nvSpPr>
            <p:cNvPr id="18470" name="Line 55"/>
            <p:cNvSpPr>
              <a:spLocks noChangeShapeType="1"/>
            </p:cNvSpPr>
            <p:nvPr/>
          </p:nvSpPr>
          <p:spPr bwMode="auto">
            <a:xfrm flipV="1">
              <a:off x="1474" y="2251"/>
              <a:ext cx="862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3" name="Group 83"/>
          <p:cNvGrpSpPr>
            <a:grpSpLocks/>
          </p:cNvGrpSpPr>
          <p:nvPr/>
        </p:nvGrpSpPr>
        <p:grpSpPr bwMode="auto">
          <a:xfrm>
            <a:off x="358775" y="4149725"/>
            <a:ext cx="3349625" cy="501650"/>
            <a:chOff x="226" y="2614"/>
            <a:chExt cx="2110" cy="316"/>
          </a:xfrm>
        </p:grpSpPr>
        <p:sp>
          <p:nvSpPr>
            <p:cNvPr id="18467" name="Text Box 14"/>
            <p:cNvSpPr txBox="1">
              <a:spLocks noChangeArrowheads="1"/>
            </p:cNvSpPr>
            <p:nvPr/>
          </p:nvSpPr>
          <p:spPr bwMode="auto">
            <a:xfrm>
              <a:off x="226" y="2704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Sendetaste (PTT)</a:t>
              </a:r>
            </a:p>
          </p:txBody>
        </p:sp>
        <p:sp>
          <p:nvSpPr>
            <p:cNvPr id="18468" name="Line 60"/>
            <p:cNvSpPr>
              <a:spLocks noChangeShapeType="1"/>
            </p:cNvSpPr>
            <p:nvPr/>
          </p:nvSpPr>
          <p:spPr bwMode="auto">
            <a:xfrm flipV="1">
              <a:off x="1610" y="2614"/>
              <a:ext cx="726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9" name="Group 79"/>
          <p:cNvGrpSpPr>
            <a:grpSpLocks/>
          </p:cNvGrpSpPr>
          <p:nvPr/>
        </p:nvGrpSpPr>
        <p:grpSpPr bwMode="auto">
          <a:xfrm>
            <a:off x="3995738" y="5157788"/>
            <a:ext cx="4781550" cy="949325"/>
            <a:chOff x="2517" y="3249"/>
            <a:chExt cx="3012" cy="598"/>
          </a:xfrm>
        </p:grpSpPr>
        <p:sp>
          <p:nvSpPr>
            <p:cNvPr id="18464" name="Text Box 61"/>
            <p:cNvSpPr txBox="1">
              <a:spLocks noChangeArrowheads="1"/>
            </p:cNvSpPr>
            <p:nvPr/>
          </p:nvSpPr>
          <p:spPr bwMode="auto">
            <a:xfrm>
              <a:off x="4014" y="3294"/>
              <a:ext cx="1515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Tastenfeld für alphanumerische Eingabe</a:t>
              </a:r>
            </a:p>
          </p:txBody>
        </p:sp>
        <p:sp>
          <p:nvSpPr>
            <p:cNvPr id="18465" name="Rectangle 62"/>
            <p:cNvSpPr>
              <a:spLocks noChangeArrowheads="1"/>
            </p:cNvSpPr>
            <p:nvPr/>
          </p:nvSpPr>
          <p:spPr bwMode="auto">
            <a:xfrm>
              <a:off x="2517" y="3249"/>
              <a:ext cx="590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8466" name="Line 65"/>
            <p:cNvSpPr>
              <a:spLocks noChangeShapeType="1"/>
            </p:cNvSpPr>
            <p:nvPr/>
          </p:nvSpPr>
          <p:spPr bwMode="auto">
            <a:xfrm>
              <a:off x="3107" y="3566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4859338" y="4724400"/>
            <a:ext cx="3919537" cy="358775"/>
            <a:chOff x="3061" y="2976"/>
            <a:chExt cx="2469" cy="226"/>
          </a:xfrm>
        </p:grpSpPr>
        <p:sp>
          <p:nvSpPr>
            <p:cNvPr id="18462" name="Line 15"/>
            <p:cNvSpPr>
              <a:spLocks noChangeShapeType="1"/>
            </p:cNvSpPr>
            <p:nvPr/>
          </p:nvSpPr>
          <p:spPr bwMode="auto">
            <a:xfrm flipV="1">
              <a:off x="3061" y="3068"/>
              <a:ext cx="113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63" name="Text Box 66"/>
            <p:cNvSpPr txBox="1">
              <a:spLocks noChangeArrowheads="1"/>
            </p:cNvSpPr>
            <p:nvPr/>
          </p:nvSpPr>
          <p:spPr bwMode="auto">
            <a:xfrm>
              <a:off x="3878" y="2976"/>
              <a:ext cx="165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Rote Telefontaste</a:t>
              </a:r>
            </a:p>
          </p:txBody>
        </p:sp>
      </p:grp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4643438" y="2349500"/>
            <a:ext cx="4122737" cy="863600"/>
            <a:chOff x="2925" y="1480"/>
            <a:chExt cx="2597" cy="544"/>
          </a:xfrm>
        </p:grpSpPr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 flipV="1">
              <a:off x="2925" y="1571"/>
              <a:ext cx="1180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Text Box 70"/>
            <p:cNvSpPr txBox="1">
              <a:spLocks noChangeArrowheads="1"/>
            </p:cNvSpPr>
            <p:nvPr/>
          </p:nvSpPr>
          <p:spPr bwMode="auto">
            <a:xfrm>
              <a:off x="4059" y="1480"/>
              <a:ext cx="14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Nachrichten-LED</a:t>
              </a:r>
            </a:p>
          </p:txBody>
        </p:sp>
      </p:grpSp>
      <p:grpSp>
        <p:nvGrpSpPr>
          <p:cNvPr id="56408" name="Group 88"/>
          <p:cNvGrpSpPr>
            <a:grpSpLocks/>
          </p:cNvGrpSpPr>
          <p:nvPr/>
        </p:nvGrpSpPr>
        <p:grpSpPr bwMode="auto">
          <a:xfrm>
            <a:off x="3079750" y="1779588"/>
            <a:ext cx="1420813" cy="1289050"/>
            <a:chOff x="1940" y="1121"/>
            <a:chExt cx="895" cy="812"/>
          </a:xfrm>
        </p:grpSpPr>
        <p:sp>
          <p:nvSpPr>
            <p:cNvPr id="18458" name="Line 35"/>
            <p:cNvSpPr>
              <a:spLocks noChangeShapeType="1"/>
            </p:cNvSpPr>
            <p:nvPr/>
          </p:nvSpPr>
          <p:spPr bwMode="auto">
            <a:xfrm>
              <a:off x="2381" y="1344"/>
              <a:ext cx="454" cy="5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59" name="Text Box 71"/>
            <p:cNvSpPr txBox="1">
              <a:spLocks noChangeArrowheads="1"/>
            </p:cNvSpPr>
            <p:nvPr/>
          </p:nvSpPr>
          <p:spPr bwMode="auto">
            <a:xfrm>
              <a:off x="1940" y="1121"/>
              <a:ext cx="8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Notruftaste</a:t>
              </a:r>
            </a:p>
          </p:txBody>
        </p:sp>
      </p:grpSp>
      <p:grpSp>
        <p:nvGrpSpPr>
          <p:cNvPr id="56402" name="Group 82"/>
          <p:cNvGrpSpPr>
            <a:grpSpLocks/>
          </p:cNvGrpSpPr>
          <p:nvPr/>
        </p:nvGrpSpPr>
        <p:grpSpPr bwMode="auto">
          <a:xfrm>
            <a:off x="358775" y="4724400"/>
            <a:ext cx="3708400" cy="354013"/>
            <a:chOff x="226" y="2976"/>
            <a:chExt cx="2336" cy="223"/>
          </a:xfrm>
        </p:grpSpPr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226" y="2976"/>
              <a:ext cx="16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Kontexttasten</a:t>
              </a:r>
            </a:p>
          </p:txBody>
        </p:sp>
        <p:sp>
          <p:nvSpPr>
            <p:cNvPr id="18457" name="Line 72"/>
            <p:cNvSpPr>
              <a:spLocks noChangeShapeType="1"/>
            </p:cNvSpPr>
            <p:nvPr/>
          </p:nvSpPr>
          <p:spPr bwMode="auto">
            <a:xfrm flipH="1">
              <a:off x="1338" y="2976"/>
              <a:ext cx="1224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6417" name="Group 97"/>
          <p:cNvGrpSpPr>
            <a:grpSpLocks/>
          </p:cNvGrpSpPr>
          <p:nvPr/>
        </p:nvGrpSpPr>
        <p:grpSpPr bwMode="auto">
          <a:xfrm>
            <a:off x="4787900" y="3284538"/>
            <a:ext cx="4105275" cy="358775"/>
            <a:chOff x="3016" y="2069"/>
            <a:chExt cx="2586" cy="226"/>
          </a:xfrm>
        </p:grpSpPr>
        <p:sp>
          <p:nvSpPr>
            <p:cNvPr id="18454" name="Line 95"/>
            <p:cNvSpPr>
              <a:spLocks noChangeShapeType="1"/>
            </p:cNvSpPr>
            <p:nvPr/>
          </p:nvSpPr>
          <p:spPr bwMode="auto">
            <a:xfrm flipV="1">
              <a:off x="3016" y="2205"/>
              <a:ext cx="140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55" name="Text Box 96"/>
            <p:cNvSpPr txBox="1">
              <a:spLocks noChangeArrowheads="1"/>
            </p:cNvSpPr>
            <p:nvPr/>
          </p:nvSpPr>
          <p:spPr bwMode="auto">
            <a:xfrm>
              <a:off x="4256" y="2069"/>
              <a:ext cx="134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 err="1"/>
                <a:t>Softkey</a:t>
              </a:r>
              <a:r>
                <a:rPr lang="de-DE" altLang="de-DE" sz="2000" dirty="0"/>
                <a:t>-Taste</a:t>
              </a:r>
            </a:p>
          </p:txBody>
        </p:sp>
      </p:grpSp>
      <p:sp>
        <p:nvSpPr>
          <p:cNvPr id="57" name="Textfeld 5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F1B7F2-290F-4C5C-9E27-100519CA8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16" y="400844"/>
            <a:ext cx="1645444" cy="562451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28C6594-4AF8-49B3-B2C6-BAC182577C6D}"/>
              </a:ext>
            </a:extLst>
          </p:cNvPr>
          <p:cNvSpPr/>
          <p:nvPr/>
        </p:nvSpPr>
        <p:spPr>
          <a:xfrm>
            <a:off x="4676776" y="404664"/>
            <a:ext cx="413940" cy="1362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6406" name="Group 86"/>
          <p:cNvGrpSpPr>
            <a:grpSpLocks/>
          </p:cNvGrpSpPr>
          <p:nvPr/>
        </p:nvGrpSpPr>
        <p:grpSpPr bwMode="auto">
          <a:xfrm>
            <a:off x="293614" y="2387605"/>
            <a:ext cx="3852863" cy="358776"/>
            <a:chOff x="226" y="1752"/>
            <a:chExt cx="2427" cy="226"/>
          </a:xfrm>
        </p:grpSpPr>
        <p:sp>
          <p:nvSpPr>
            <p:cNvPr id="18487" name="Text Box 13"/>
            <p:cNvSpPr txBox="1">
              <a:spLocks noChangeArrowheads="1"/>
            </p:cNvSpPr>
            <p:nvPr/>
          </p:nvSpPr>
          <p:spPr bwMode="auto">
            <a:xfrm>
              <a:off x="226" y="1752"/>
              <a:ext cx="13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Status-LED</a:t>
              </a:r>
            </a:p>
          </p:txBody>
        </p:sp>
        <p:sp>
          <p:nvSpPr>
            <p:cNvPr id="18488" name="Line 27"/>
            <p:cNvSpPr>
              <a:spLocks noChangeShapeType="1"/>
            </p:cNvSpPr>
            <p:nvPr/>
          </p:nvSpPr>
          <p:spPr bwMode="auto">
            <a:xfrm flipV="1">
              <a:off x="1152" y="1823"/>
              <a:ext cx="1501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6" name="Text Box 28"/>
          <p:cNvSpPr txBox="1">
            <a:spLocks noChangeArrowheads="1"/>
          </p:cNvSpPr>
          <p:nvPr/>
        </p:nvSpPr>
        <p:spPr bwMode="auto">
          <a:xfrm>
            <a:off x="252413" y="1268413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u="sng"/>
              <a:t>Allgemeine Elemente</a:t>
            </a:r>
          </a:p>
        </p:txBody>
      </p: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4814491" y="1425577"/>
            <a:ext cx="3912947" cy="563563"/>
            <a:chOff x="3107" y="1125"/>
            <a:chExt cx="2391" cy="355"/>
          </a:xfrm>
        </p:grpSpPr>
        <p:sp>
          <p:nvSpPr>
            <p:cNvPr id="18485" name="Text Box 5"/>
            <p:cNvSpPr txBox="1">
              <a:spLocks noChangeArrowheads="1"/>
            </p:cNvSpPr>
            <p:nvPr/>
          </p:nvSpPr>
          <p:spPr bwMode="auto">
            <a:xfrm>
              <a:off x="4229" y="1125"/>
              <a:ext cx="126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Antenne </a:t>
              </a:r>
            </a:p>
          </p:txBody>
        </p:sp>
        <p:sp>
          <p:nvSpPr>
            <p:cNvPr id="18486" name="Line 21"/>
            <p:cNvSpPr>
              <a:spLocks noChangeShapeType="1"/>
            </p:cNvSpPr>
            <p:nvPr/>
          </p:nvSpPr>
          <p:spPr bwMode="auto">
            <a:xfrm flipV="1">
              <a:off x="3107" y="1212"/>
              <a:ext cx="1662" cy="2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7" name="Group 87"/>
          <p:cNvGrpSpPr>
            <a:grpSpLocks/>
          </p:cNvGrpSpPr>
          <p:nvPr/>
        </p:nvGrpSpPr>
        <p:grpSpPr bwMode="auto">
          <a:xfrm>
            <a:off x="219075" y="1882775"/>
            <a:ext cx="3716338" cy="358775"/>
            <a:chOff x="138" y="1186"/>
            <a:chExt cx="2341" cy="226"/>
          </a:xfrm>
        </p:grpSpPr>
        <p:sp>
          <p:nvSpPr>
            <p:cNvPr id="18483" name="Line 7"/>
            <p:cNvSpPr>
              <a:spLocks noChangeShapeType="1"/>
            </p:cNvSpPr>
            <p:nvPr/>
          </p:nvSpPr>
          <p:spPr bwMode="auto">
            <a:xfrm>
              <a:off x="1351" y="1304"/>
              <a:ext cx="1128" cy="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84" name="Text Box 18"/>
            <p:cNvSpPr txBox="1">
              <a:spLocks noChangeArrowheads="1"/>
            </p:cNvSpPr>
            <p:nvPr/>
          </p:nvSpPr>
          <p:spPr bwMode="auto">
            <a:xfrm>
              <a:off x="138" y="1186"/>
              <a:ext cx="17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Navi-Drehknopf</a:t>
              </a:r>
            </a:p>
          </p:txBody>
        </p:sp>
      </p:grpSp>
      <p:grpSp>
        <p:nvGrpSpPr>
          <p:cNvPr id="56411" name="Group 91"/>
          <p:cNvGrpSpPr>
            <a:grpSpLocks/>
          </p:cNvGrpSpPr>
          <p:nvPr/>
        </p:nvGrpSpPr>
        <p:grpSpPr bwMode="auto">
          <a:xfrm>
            <a:off x="358775" y="5734050"/>
            <a:ext cx="3997325" cy="358775"/>
            <a:chOff x="226" y="3612"/>
            <a:chExt cx="2518" cy="226"/>
          </a:xfrm>
        </p:grpSpPr>
        <p:sp>
          <p:nvSpPr>
            <p:cNvPr id="18481" name="Text Box 26"/>
            <p:cNvSpPr txBox="1">
              <a:spLocks noChangeArrowheads="1"/>
            </p:cNvSpPr>
            <p:nvPr/>
          </p:nvSpPr>
          <p:spPr bwMode="auto">
            <a:xfrm>
              <a:off x="226" y="3612"/>
              <a:ext cx="14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Vollduplexmikrofon</a:t>
              </a:r>
            </a:p>
          </p:txBody>
        </p:sp>
        <p:sp>
          <p:nvSpPr>
            <p:cNvPr id="18482" name="Line 19"/>
            <p:cNvSpPr>
              <a:spLocks noChangeShapeType="1"/>
            </p:cNvSpPr>
            <p:nvPr/>
          </p:nvSpPr>
          <p:spPr bwMode="auto">
            <a:xfrm>
              <a:off x="1701" y="3748"/>
              <a:ext cx="1043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13" name="Group 93"/>
          <p:cNvGrpSpPr>
            <a:grpSpLocks/>
          </p:cNvGrpSpPr>
          <p:nvPr/>
        </p:nvGrpSpPr>
        <p:grpSpPr bwMode="auto">
          <a:xfrm>
            <a:off x="4572001" y="2503492"/>
            <a:ext cx="4322763" cy="623889"/>
            <a:chOff x="2880" y="1577"/>
            <a:chExt cx="2723" cy="393"/>
          </a:xfrm>
        </p:grpSpPr>
        <p:sp>
          <p:nvSpPr>
            <p:cNvPr id="18477" name="Line 25"/>
            <p:cNvSpPr>
              <a:spLocks noChangeShapeType="1"/>
            </p:cNvSpPr>
            <p:nvPr/>
          </p:nvSpPr>
          <p:spPr bwMode="auto">
            <a:xfrm>
              <a:off x="2880" y="1682"/>
              <a:ext cx="1062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8" name="Text Box 34"/>
            <p:cNvSpPr txBox="1">
              <a:spLocks noChangeArrowheads="1"/>
            </p:cNvSpPr>
            <p:nvPr/>
          </p:nvSpPr>
          <p:spPr bwMode="auto">
            <a:xfrm>
              <a:off x="3942" y="1577"/>
              <a:ext cx="166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sz="2000" dirty="0"/>
                <a:t>Lautsprecher und Halbduplex-Mikrofon</a:t>
              </a:r>
              <a:endParaRPr lang="de-DE" altLang="de-DE" sz="2000" dirty="0"/>
            </a:p>
          </p:txBody>
        </p:sp>
      </p:grp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5224462" y="3722688"/>
            <a:ext cx="3524250" cy="354012"/>
            <a:chOff x="3291" y="2345"/>
            <a:chExt cx="2220" cy="223"/>
          </a:xfrm>
        </p:grpSpPr>
        <p:sp>
          <p:nvSpPr>
            <p:cNvPr id="18475" name="Line 4"/>
            <p:cNvSpPr>
              <a:spLocks noChangeShapeType="1"/>
            </p:cNvSpPr>
            <p:nvPr/>
          </p:nvSpPr>
          <p:spPr bwMode="auto">
            <a:xfrm flipH="1" flipV="1">
              <a:off x="3291" y="2429"/>
              <a:ext cx="768" cy="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6" name="Text Box 45"/>
            <p:cNvSpPr txBox="1">
              <a:spLocks noChangeArrowheads="1"/>
            </p:cNvSpPr>
            <p:nvPr/>
          </p:nvSpPr>
          <p:spPr bwMode="auto">
            <a:xfrm>
              <a:off x="3787" y="2345"/>
              <a:ext cx="172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Zubehöranschluss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4513263" y="4221163"/>
            <a:ext cx="4264025" cy="606425"/>
            <a:chOff x="2843" y="2659"/>
            <a:chExt cx="2686" cy="382"/>
          </a:xfrm>
        </p:grpSpPr>
        <p:sp>
          <p:nvSpPr>
            <p:cNvPr id="18473" name="Text Box 20"/>
            <p:cNvSpPr txBox="1">
              <a:spLocks noChangeArrowheads="1"/>
            </p:cNvSpPr>
            <p:nvPr/>
          </p:nvSpPr>
          <p:spPr bwMode="auto">
            <a:xfrm>
              <a:off x="3742" y="2659"/>
              <a:ext cx="178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Navigationstasten</a:t>
              </a:r>
            </a:p>
          </p:txBody>
        </p:sp>
        <p:sp>
          <p:nvSpPr>
            <p:cNvPr id="18474" name="Line 46"/>
            <p:cNvSpPr>
              <a:spLocks noChangeShapeType="1"/>
            </p:cNvSpPr>
            <p:nvPr/>
          </p:nvSpPr>
          <p:spPr bwMode="auto">
            <a:xfrm flipV="1">
              <a:off x="2843" y="2795"/>
              <a:ext cx="1307" cy="2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1" name="Group 81"/>
          <p:cNvGrpSpPr>
            <a:grpSpLocks/>
          </p:cNvGrpSpPr>
          <p:nvPr/>
        </p:nvGrpSpPr>
        <p:grpSpPr bwMode="auto">
          <a:xfrm>
            <a:off x="342900" y="4887913"/>
            <a:ext cx="3784600" cy="358775"/>
            <a:chOff x="216" y="3079"/>
            <a:chExt cx="2384" cy="226"/>
          </a:xfrm>
        </p:grpSpPr>
        <p:sp>
          <p:nvSpPr>
            <p:cNvPr id="18471" name="Line 17"/>
            <p:cNvSpPr>
              <a:spLocks noChangeShapeType="1"/>
            </p:cNvSpPr>
            <p:nvPr/>
          </p:nvSpPr>
          <p:spPr bwMode="auto">
            <a:xfrm flipV="1">
              <a:off x="1676" y="3090"/>
              <a:ext cx="92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16" y="3079"/>
              <a:ext cx="15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Grüne Telefontaste</a:t>
              </a:r>
            </a:p>
          </p:txBody>
        </p:sp>
      </p:grpSp>
      <p:sp>
        <p:nvSpPr>
          <p:cNvPr id="18469" name="Text Box 16"/>
          <p:cNvSpPr txBox="1">
            <a:spLocks noChangeArrowheads="1"/>
          </p:cNvSpPr>
          <p:nvPr/>
        </p:nvSpPr>
        <p:spPr bwMode="auto">
          <a:xfrm>
            <a:off x="342900" y="2873378"/>
            <a:ext cx="268605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err="1"/>
              <a:t>Sidekey</a:t>
            </a:r>
            <a:r>
              <a:rPr lang="de-DE" altLang="de-DE" sz="2000" dirty="0"/>
              <a:t>-Tasten</a:t>
            </a:r>
            <a:br>
              <a:rPr lang="de-DE" altLang="de-DE" sz="2000" dirty="0"/>
            </a:br>
            <a:r>
              <a:rPr lang="de-DE" altLang="de-DE" sz="2000" dirty="0"/>
              <a:t>(A/B/C)</a:t>
            </a:r>
          </a:p>
        </p:txBody>
      </p:sp>
      <p:sp>
        <p:nvSpPr>
          <p:cNvPr id="18467" name="Text Box 14"/>
          <p:cNvSpPr txBox="1">
            <a:spLocks noChangeArrowheads="1"/>
          </p:cNvSpPr>
          <p:nvPr/>
        </p:nvSpPr>
        <p:spPr bwMode="auto">
          <a:xfrm>
            <a:off x="1309091" y="3456769"/>
            <a:ext cx="2686051" cy="35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Sendetaste (PTT)</a:t>
            </a:r>
          </a:p>
        </p:txBody>
      </p:sp>
      <p:grpSp>
        <p:nvGrpSpPr>
          <p:cNvPr id="56399" name="Group 79"/>
          <p:cNvGrpSpPr>
            <a:grpSpLocks/>
          </p:cNvGrpSpPr>
          <p:nvPr/>
        </p:nvGrpSpPr>
        <p:grpSpPr bwMode="auto">
          <a:xfrm>
            <a:off x="3995738" y="5157793"/>
            <a:ext cx="4752975" cy="952501"/>
            <a:chOff x="2517" y="3249"/>
            <a:chExt cx="2994" cy="600"/>
          </a:xfrm>
        </p:grpSpPr>
        <p:sp>
          <p:nvSpPr>
            <p:cNvPr id="18464" name="Text Box 61"/>
            <p:cNvSpPr txBox="1">
              <a:spLocks noChangeArrowheads="1"/>
            </p:cNvSpPr>
            <p:nvPr/>
          </p:nvSpPr>
          <p:spPr bwMode="auto">
            <a:xfrm>
              <a:off x="3996" y="3456"/>
              <a:ext cx="151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Alphanumerische Tastatur</a:t>
              </a:r>
            </a:p>
          </p:txBody>
        </p:sp>
        <p:sp>
          <p:nvSpPr>
            <p:cNvPr id="18465" name="Rectangle 62"/>
            <p:cNvSpPr>
              <a:spLocks noChangeArrowheads="1"/>
            </p:cNvSpPr>
            <p:nvPr/>
          </p:nvSpPr>
          <p:spPr bwMode="auto">
            <a:xfrm>
              <a:off x="2517" y="3249"/>
              <a:ext cx="704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8466" name="Line 65"/>
            <p:cNvSpPr>
              <a:spLocks noChangeShapeType="1"/>
            </p:cNvSpPr>
            <p:nvPr/>
          </p:nvSpPr>
          <p:spPr bwMode="auto">
            <a:xfrm>
              <a:off x="3107" y="3566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4932364" y="4905375"/>
            <a:ext cx="3833813" cy="527050"/>
            <a:chOff x="3107" y="3090"/>
            <a:chExt cx="2415" cy="332"/>
          </a:xfrm>
        </p:grpSpPr>
        <p:sp>
          <p:nvSpPr>
            <p:cNvPr id="18462" name="Line 15"/>
            <p:cNvSpPr>
              <a:spLocks noChangeShapeType="1"/>
            </p:cNvSpPr>
            <p:nvPr/>
          </p:nvSpPr>
          <p:spPr bwMode="auto">
            <a:xfrm>
              <a:off x="3107" y="3090"/>
              <a:ext cx="1088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63" name="Text Box 66"/>
            <p:cNvSpPr txBox="1">
              <a:spLocks noChangeArrowheads="1"/>
            </p:cNvSpPr>
            <p:nvPr/>
          </p:nvSpPr>
          <p:spPr bwMode="auto">
            <a:xfrm>
              <a:off x="3870" y="3196"/>
              <a:ext cx="165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Rote Telefontaste</a:t>
              </a:r>
            </a:p>
          </p:txBody>
        </p:sp>
      </p:grp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4284663" y="1993902"/>
            <a:ext cx="4481512" cy="484188"/>
            <a:chOff x="2699" y="1256"/>
            <a:chExt cx="2823" cy="305"/>
          </a:xfrm>
        </p:grpSpPr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 flipV="1">
              <a:off x="2699" y="1361"/>
              <a:ext cx="1496" cy="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Text Box 70"/>
            <p:cNvSpPr txBox="1">
              <a:spLocks noChangeArrowheads="1"/>
            </p:cNvSpPr>
            <p:nvPr/>
          </p:nvSpPr>
          <p:spPr bwMode="auto">
            <a:xfrm>
              <a:off x="4059" y="1256"/>
              <a:ext cx="146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Nachrichten-LED</a:t>
              </a:r>
            </a:p>
          </p:txBody>
        </p:sp>
      </p:grpSp>
      <p:grpSp>
        <p:nvGrpSpPr>
          <p:cNvPr id="56408" name="Group 88"/>
          <p:cNvGrpSpPr>
            <a:grpSpLocks/>
          </p:cNvGrpSpPr>
          <p:nvPr/>
        </p:nvGrpSpPr>
        <p:grpSpPr bwMode="auto">
          <a:xfrm>
            <a:off x="3182938" y="1284289"/>
            <a:ext cx="1420813" cy="1049338"/>
            <a:chOff x="2005" y="809"/>
            <a:chExt cx="895" cy="661"/>
          </a:xfrm>
        </p:grpSpPr>
        <p:sp>
          <p:nvSpPr>
            <p:cNvPr id="18458" name="Line 35"/>
            <p:cNvSpPr>
              <a:spLocks noChangeShapeType="1"/>
            </p:cNvSpPr>
            <p:nvPr/>
          </p:nvSpPr>
          <p:spPr bwMode="auto">
            <a:xfrm>
              <a:off x="2373" y="1002"/>
              <a:ext cx="404" cy="4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8459" name="Text Box 71"/>
            <p:cNvSpPr txBox="1">
              <a:spLocks noChangeArrowheads="1"/>
            </p:cNvSpPr>
            <p:nvPr/>
          </p:nvSpPr>
          <p:spPr bwMode="auto">
            <a:xfrm>
              <a:off x="2005" y="809"/>
              <a:ext cx="8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Notruftaste</a:t>
              </a:r>
            </a:p>
          </p:txBody>
        </p:sp>
      </p:grpSp>
      <p:grpSp>
        <p:nvGrpSpPr>
          <p:cNvPr id="56402" name="Group 82"/>
          <p:cNvGrpSpPr>
            <a:grpSpLocks/>
          </p:cNvGrpSpPr>
          <p:nvPr/>
        </p:nvGrpSpPr>
        <p:grpSpPr bwMode="auto">
          <a:xfrm>
            <a:off x="385762" y="4292611"/>
            <a:ext cx="4592638" cy="354014"/>
            <a:chOff x="243" y="2704"/>
            <a:chExt cx="2893" cy="223"/>
          </a:xfrm>
        </p:grpSpPr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243" y="2704"/>
              <a:ext cx="16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 dirty="0"/>
                <a:t>Kontexttasten</a:t>
              </a:r>
            </a:p>
          </p:txBody>
        </p:sp>
        <p:sp>
          <p:nvSpPr>
            <p:cNvPr id="18457" name="Line 72"/>
            <p:cNvSpPr>
              <a:spLocks noChangeShapeType="1"/>
            </p:cNvSpPr>
            <p:nvPr/>
          </p:nvSpPr>
          <p:spPr bwMode="auto">
            <a:xfrm flipH="1">
              <a:off x="1310" y="2780"/>
              <a:ext cx="1826" cy="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" name="Textfeld 5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Bedienelemente und Anschlüsse des SC20 / SC21</a:t>
            </a:r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25B0CF5E-E02F-4A0C-A5F5-71E4CD34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049" y="3235326"/>
            <a:ext cx="2490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2,4</a:t>
            </a:r>
            <a:r>
              <a:rPr lang="de-DE" sz="2000" dirty="0"/>
              <a:t>″-</a:t>
            </a:r>
            <a:r>
              <a:rPr lang="de-DE" altLang="de-DE" sz="2000" dirty="0"/>
              <a:t>Farbdisplay</a:t>
            </a:r>
          </a:p>
        </p:txBody>
      </p:sp>
      <p:sp>
        <p:nvSpPr>
          <p:cNvPr id="63" name="Line 4">
            <a:extLst>
              <a:ext uri="{FF2B5EF4-FFF2-40B4-BE49-F238E27FC236}">
                <a16:creationId xmlns:a16="http://schemas.microsoft.com/office/drawing/2014/main" id="{2CCF0CA0-5002-4CDB-A011-046DC6A831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6776" y="3391690"/>
            <a:ext cx="2276475" cy="1881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6E8B7CDB-EB7E-48F4-AA64-EB4D953221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6149" y="2868516"/>
            <a:ext cx="1492252" cy="13026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cxnSp>
        <p:nvCxnSpPr>
          <p:cNvPr id="6" name="Verbinder: gewinkelt 5">
            <a:extLst>
              <a:ext uri="{FF2B5EF4-FFF2-40B4-BE49-F238E27FC236}">
                <a16:creationId xmlns:a16="http://schemas.microsoft.com/office/drawing/2014/main" id="{CB0B558D-2191-4703-B88F-6B3C790A4E51}"/>
              </a:ext>
            </a:extLst>
          </p:cNvPr>
          <p:cNvCxnSpPr>
            <a:cxnSpLocks/>
            <a:stCxn id="18467" idx="2"/>
          </p:cNvCxnSpPr>
          <p:nvPr/>
        </p:nvCxnSpPr>
        <p:spPr>
          <a:xfrm rot="16200000" flipH="1">
            <a:off x="3094742" y="3371365"/>
            <a:ext cx="42048" cy="927298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745167B9-B432-45C1-8437-66528C522B76}"/>
              </a:ext>
            </a:extLst>
          </p:cNvPr>
          <p:cNvCxnSpPr>
            <a:cxnSpLocks/>
          </p:cNvCxnSpPr>
          <p:nvPr/>
        </p:nvCxnSpPr>
        <p:spPr>
          <a:xfrm>
            <a:off x="1346920" y="3209593"/>
            <a:ext cx="2338264" cy="956017"/>
          </a:xfrm>
          <a:prstGeom prst="bentConnector3">
            <a:avLst>
              <a:gd name="adj1" fmla="val 3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4127500" y="4398169"/>
            <a:ext cx="0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572000" y="4398169"/>
            <a:ext cx="1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>
            <a:off x="4965500" y="4398169"/>
            <a:ext cx="1" cy="177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6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9" grpId="0"/>
      <p:bldP spid="18467" grpId="0"/>
      <p:bldP spid="61" grpId="0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8473" name="Text Box 20"/>
          <p:cNvSpPr txBox="1">
            <a:spLocks noChangeArrowheads="1"/>
          </p:cNvSpPr>
          <p:nvPr/>
        </p:nvSpPr>
        <p:spPr bwMode="auto">
          <a:xfrm>
            <a:off x="1058951" y="5157192"/>
            <a:ext cx="3585057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1 = Lautstärke erhöhen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2 = Lautstärke verringern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Lautsprecher-Mikrofon</a:t>
            </a:r>
          </a:p>
        </p:txBody>
      </p:sp>
      <p:pic>
        <p:nvPicPr>
          <p:cNvPr id="58" name="Grafik 57" descr="https://media.selectric.de/catalog/product/cache/1/image/1200x/9df78eab33525d08d6e5fb8d27136e95/B/1/B16804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8496" r="28649" b="8247"/>
          <a:stretch/>
        </p:blipFill>
        <p:spPr bwMode="auto">
          <a:xfrm>
            <a:off x="398160" y="2102249"/>
            <a:ext cx="1520419" cy="27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36" y="2043490"/>
            <a:ext cx="1553416" cy="290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76" y="2143597"/>
            <a:ext cx="1381440" cy="26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76012"/>
            <a:ext cx="1471307" cy="26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764395" y="294694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1043286" y="2960117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1274281" y="294694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707904" y="309934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841564" y="258021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7884368" y="258020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3246538" y="3225879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5835752" y="28680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7886977" y="28680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498231" y="3184986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5867971" y="2168029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7879585" y="2108457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7235003" y="2076012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4932040" y="5157192"/>
            <a:ext cx="3617295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3 = Sprechwunsch senden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4 = Wechsel der Rufgruppe</a:t>
            </a:r>
          </a:p>
        </p:txBody>
      </p:sp>
    </p:spTree>
    <p:extLst>
      <p:ext uri="{BB962C8B-B14F-4D97-AF65-F5344CB8AC3E}">
        <p14:creationId xmlns:p14="http://schemas.microsoft.com/office/powerpoint/2010/main" val="1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2" grpId="0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5" descr="IMGP245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8B9B3"/>
              </a:clrFrom>
              <a:clrTo>
                <a:srgbClr val="B8B9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7368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38"/>
          <p:cNvSpPr>
            <a:spLocks noChangeShapeType="1"/>
          </p:cNvSpPr>
          <p:nvPr/>
        </p:nvSpPr>
        <p:spPr bwMode="auto">
          <a:xfrm>
            <a:off x="1547665" y="2420888"/>
            <a:ext cx="2052786" cy="128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9460" name="Text Box 39"/>
          <p:cNvSpPr txBox="1">
            <a:spLocks noChangeArrowheads="1"/>
          </p:cNvSpPr>
          <p:nvPr/>
        </p:nvSpPr>
        <p:spPr bwMode="auto">
          <a:xfrm>
            <a:off x="3600450" y="2339975"/>
            <a:ext cx="4352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Status-LED</a:t>
            </a:r>
          </a:p>
        </p:txBody>
      </p:sp>
      <p:sp>
        <p:nvSpPr>
          <p:cNvPr id="19461" name="Text Box 40"/>
          <p:cNvSpPr txBox="1">
            <a:spLocks noChangeArrowheads="1"/>
          </p:cNvSpPr>
          <p:nvPr/>
        </p:nvSpPr>
        <p:spPr bwMode="auto">
          <a:xfrm>
            <a:off x="3600450" y="1619250"/>
            <a:ext cx="44307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Farben der Leuchtanzeige</a:t>
            </a:r>
          </a:p>
        </p:txBody>
      </p:sp>
      <p:sp>
        <p:nvSpPr>
          <p:cNvPr id="19462" name="Rectangle 42"/>
          <p:cNvSpPr>
            <a:spLocks noChangeArrowheads="1"/>
          </p:cNvSpPr>
          <p:nvPr/>
        </p:nvSpPr>
        <p:spPr bwMode="auto">
          <a:xfrm>
            <a:off x="3725863" y="5084763"/>
            <a:ext cx="827087" cy="8270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rgbClr val="000099"/>
                </a:solidFill>
              </a:rPr>
              <a:t>gelb</a:t>
            </a:r>
          </a:p>
        </p:txBody>
      </p:sp>
      <p:sp>
        <p:nvSpPr>
          <p:cNvPr id="19463" name="Rectangle 45"/>
          <p:cNvSpPr>
            <a:spLocks noChangeArrowheads="1"/>
          </p:cNvSpPr>
          <p:nvPr/>
        </p:nvSpPr>
        <p:spPr bwMode="auto">
          <a:xfrm>
            <a:off x="3708400" y="2838450"/>
            <a:ext cx="827088" cy="8270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rot</a:t>
            </a:r>
          </a:p>
        </p:txBody>
      </p:sp>
      <p:sp>
        <p:nvSpPr>
          <p:cNvPr id="19464" name="Text Box 46"/>
          <p:cNvSpPr txBox="1">
            <a:spLocks noChangeArrowheads="1"/>
          </p:cNvSpPr>
          <p:nvPr/>
        </p:nvSpPr>
        <p:spPr bwMode="auto">
          <a:xfrm>
            <a:off x="4681538" y="2876550"/>
            <a:ext cx="3652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sendet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Schwache Batterie</a:t>
            </a:r>
          </a:p>
        </p:txBody>
      </p:sp>
      <p:sp>
        <p:nvSpPr>
          <p:cNvPr id="19465" name="Rectangle 48"/>
          <p:cNvSpPr>
            <a:spLocks noChangeArrowheads="1"/>
          </p:cNvSpPr>
          <p:nvPr/>
        </p:nvSpPr>
        <p:spPr bwMode="auto">
          <a:xfrm>
            <a:off x="3725863" y="3933825"/>
            <a:ext cx="827087" cy="8270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grün</a:t>
            </a:r>
          </a:p>
        </p:txBody>
      </p:sp>
      <p:sp>
        <p:nvSpPr>
          <p:cNvPr id="19466" name="Text Box 5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9467" name="Text Box 56"/>
          <p:cNvSpPr txBox="1">
            <a:spLocks noChangeArrowheads="1"/>
          </p:cNvSpPr>
          <p:nvPr/>
        </p:nvSpPr>
        <p:spPr bwMode="auto">
          <a:xfrm>
            <a:off x="4660900" y="3933825"/>
            <a:ext cx="33845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empfängt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		   Akku voll geladen</a:t>
            </a:r>
          </a:p>
        </p:txBody>
      </p:sp>
      <p:sp>
        <p:nvSpPr>
          <p:cNvPr id="19468" name="Text Box 57"/>
          <p:cNvSpPr txBox="1">
            <a:spLocks noChangeArrowheads="1"/>
          </p:cNvSpPr>
          <p:nvPr/>
        </p:nvSpPr>
        <p:spPr bwMode="auto">
          <a:xfrm>
            <a:off x="4660900" y="5108575"/>
            <a:ext cx="365283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wird geladen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Sendesperre aktiv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82" y="3440586"/>
            <a:ext cx="2857899" cy="2238687"/>
          </a:xfrm>
          <a:prstGeom prst="rect">
            <a:avLst/>
          </a:prstGeom>
        </p:spPr>
      </p:pic>
      <p:cxnSp>
        <p:nvCxnSpPr>
          <p:cNvPr id="6" name="Gewinkelter Verbinder 5"/>
          <p:cNvCxnSpPr>
            <a:stCxn id="19460" idx="1"/>
          </p:cNvCxnSpPr>
          <p:nvPr/>
        </p:nvCxnSpPr>
        <p:spPr>
          <a:xfrm rot="10800000" flipV="1">
            <a:off x="1619672" y="2516982"/>
            <a:ext cx="1980778" cy="1992138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755650" y="2852738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5308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Mit dem durchgängig drehbarem Drehknopf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verändern Sie die Lautstärke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bewegen Sie den Cursor innerhalb von   Texten oder Auswahlmenüs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wählen Sie bei der Eingabe von Texten Schriftzeichen aus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Navi-Drehknopf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7556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530850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1 x drücken</a:t>
            </a:r>
            <a:r>
              <a:rPr lang="de-DE" altLang="de-DE" sz="2000" dirty="0"/>
              <a:t> = Wechsel der Gesprächsgruppe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2 x drücken</a:t>
            </a:r>
            <a:r>
              <a:rPr lang="de-DE" altLang="de-DE" sz="2000" dirty="0"/>
              <a:t> = Statusmitteilung auswählen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3 x drücken </a:t>
            </a:r>
            <a:r>
              <a:rPr lang="de-DE" altLang="de-DE" sz="2000" dirty="0"/>
              <a:t>= Benutzerprofil auswählen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(kommunale Programmierung)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lange drücken</a:t>
            </a:r>
            <a:r>
              <a:rPr lang="de-DE" altLang="de-DE" sz="2000" dirty="0"/>
              <a:t> = ausschalten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3370263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Ein-/ Aus-/ Modus-Taste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A1D2207-F8BC-41AC-A18D-8E04C108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662117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siehe Folie 34</a:t>
            </a:r>
            <a:r>
              <a:rPr lang="de-DE" altLang="de-DE" sz="2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3419475" y="1619250"/>
            <a:ext cx="2435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err="1"/>
              <a:t>Softkey</a:t>
            </a:r>
            <a:r>
              <a:rPr lang="de-DE" altLang="de-DE" sz="2000" b="1" dirty="0"/>
              <a:t>-Taste</a:t>
            </a:r>
          </a:p>
        </p:txBody>
      </p:sp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419475" y="2160588"/>
            <a:ext cx="5545138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= Tastensperre Ein / Aus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2000" dirty="0"/>
          </a:p>
          <a:p>
            <a:pPr marL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Bei aktivierter Tastensperre sind alle Tasten außer der Sendetaste und der Notruftaste gesperrt.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de-DE" altLang="de-DE" sz="2000" dirty="0"/>
              <a:t>Es erscheint folgendes Symbol im Display:</a:t>
            </a:r>
          </a:p>
        </p:txBody>
      </p:sp>
      <p:sp>
        <p:nvSpPr>
          <p:cNvPr id="22534" name="Oval 22"/>
          <p:cNvSpPr>
            <a:spLocks noChangeArrowheads="1"/>
          </p:cNvSpPr>
          <p:nvPr/>
        </p:nvSpPr>
        <p:spPr bwMode="auto">
          <a:xfrm>
            <a:off x="14033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253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8138"/>
            <a:ext cx="908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60CCB11-22EF-4E33-A05F-6D6121FA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662117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siehe Folie 34</a:t>
            </a:r>
            <a:r>
              <a:rPr lang="de-DE" altLang="de-DE" sz="2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9134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752154" y="447030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7" name="Oval 11"/>
          <p:cNvSpPr>
            <a:spLocks noChangeArrowheads="1"/>
          </p:cNvSpPr>
          <p:nvPr/>
        </p:nvSpPr>
        <p:spPr bwMode="auto">
          <a:xfrm>
            <a:off x="1400838" y="4437112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55308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Über </a:t>
            </a:r>
            <a:r>
              <a:rPr lang="de-DE" altLang="de-DE" sz="2000">
                <a:solidFill>
                  <a:srgbClr val="0000FF"/>
                </a:solidFill>
              </a:rPr>
              <a:t>kurzes Drücken </a:t>
            </a:r>
            <a:r>
              <a:rPr lang="de-DE" altLang="de-DE" sz="2000"/>
              <a:t>der Kontexttasten kann eine Funktion schnell ausgeführt werden.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Diese können durch </a:t>
            </a:r>
            <a:r>
              <a:rPr lang="de-DE" altLang="de-DE" sz="2000">
                <a:solidFill>
                  <a:srgbClr val="0000FF"/>
                </a:solidFill>
              </a:rPr>
              <a:t>langes Drücken </a:t>
            </a:r>
            <a:r>
              <a:rPr lang="de-DE" altLang="de-DE" sz="2000"/>
              <a:t>verändert werden. Somit ist eine individuelle Belegung möglich.</a:t>
            </a: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Kontexttasten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-19050" y="260648"/>
            <a:ext cx="91440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400" b="1" dirty="0"/>
              <a:t>Änderungen zur Version August 2010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Telefonie aktualisiert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Repeater neu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Gateway neu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Layout bei einigen Folien geändert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Notrufzeit geändert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Umschaltung TMO/DMO mit # hinzugefügt (Nur für kommunale Programmierung)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-55563" y="2636912"/>
            <a:ext cx="918051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400" b="1" dirty="0"/>
              <a:t>Änderungen zur Version Januar 2011 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Einzelruf (Vollduplex) entfällt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Redaktionelle Hinweise ergänzt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Änderung der Tastenbelegung Side-Key (</a:t>
            </a:r>
            <a:r>
              <a:rPr lang="de-DE" altLang="de-DE" sz="1200" dirty="0" err="1"/>
              <a:t>Reset</a:t>
            </a:r>
            <a:r>
              <a:rPr lang="de-DE" altLang="de-DE" sz="1200" dirty="0"/>
              <a:t>), Soft-Key (Verpasste Nachrichten)  und  * Taste ab Softwareversion K 1.3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Telefonie, Status, SDS aktualisiert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err="1"/>
              <a:t>Toggeln</a:t>
            </a:r>
            <a:r>
              <a:rPr lang="de-DE" altLang="de-DE" sz="1200" dirty="0"/>
              <a:t> hinzugefügt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92" y="4653136"/>
            <a:ext cx="91074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400" b="1" dirty="0"/>
              <a:t>Änderungen zur Version Juni 2013 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Anpassung an den K11/P11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Lautsprecher Ein / Aus neu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Favoritenordner neu hinzugefügt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827088" y="5516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19475" y="1557338"/>
            <a:ext cx="3370263" cy="48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baseline="-20000" dirty="0"/>
              <a:t>*</a:t>
            </a:r>
            <a:r>
              <a:rPr lang="de-DE" altLang="de-DE" sz="2000" b="1" dirty="0"/>
              <a:t>-Taste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419475" y="3793169"/>
            <a:ext cx="5329238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= </a:t>
            </a:r>
            <a:r>
              <a:rPr lang="de-DE" altLang="de-DE" sz="2000" dirty="0">
                <a:solidFill>
                  <a:srgbClr val="0000FF"/>
                </a:solidFill>
              </a:rPr>
              <a:t>Verpasste Ereignisse</a:t>
            </a: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Schnellzugriff auf verpasste Nachrichten oder verpasste Anrufe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(kommunale Programmierung)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/>
              <a:t>= direkte </a:t>
            </a:r>
            <a:r>
              <a:rPr lang="de-DE" altLang="de-DE" sz="2000" dirty="0">
                <a:solidFill>
                  <a:srgbClr val="0000FF"/>
                </a:solidFill>
              </a:rPr>
              <a:t>Tastensperre</a:t>
            </a: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(polizeiliche Programmierung)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419475" y="2133600"/>
            <a:ext cx="5473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kurzes Drücken </a:t>
            </a:r>
            <a:r>
              <a:rPr lang="de-DE" altLang="de-DE" sz="2000"/>
              <a:t>= </a:t>
            </a:r>
            <a:r>
              <a:rPr lang="de-DE" altLang="de-DE" sz="2000">
                <a:solidFill>
                  <a:srgbClr val="0000FF"/>
                </a:solidFill>
              </a:rPr>
              <a:t>Tastensperre</a:t>
            </a:r>
            <a:r>
              <a:rPr lang="de-DE" altLang="de-DE" sz="2000"/>
              <a:t> Ein / Aus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 Tastatur kann gesperrt / entsperrt werden. 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Bestätigung mit Kontexttaste „OK“ erforderlich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Es erscheint folgendes Symbol im Display: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34" y="3270169"/>
            <a:ext cx="908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008063" y="4545013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078413" y="2349500"/>
            <a:ext cx="35274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Zugang zu den Menüs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Navigationstasten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133600"/>
            <a:ext cx="1484312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>
            <a:fillRect/>
          </a:stretch>
        </p:blipFill>
        <p:spPr bwMode="auto">
          <a:xfrm>
            <a:off x="3565525" y="3386138"/>
            <a:ext cx="13684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076825" y="3357563"/>
            <a:ext cx="381635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Menüebene aufwärts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Rückkehr zum Startbildschirm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(auch über rote Telefontaste)</a:t>
            </a:r>
          </a:p>
        </p:txBody>
      </p:sp>
      <p:pic>
        <p:nvPicPr>
          <p:cNvPr id="2663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>
            <a:fillRect/>
          </a:stretch>
        </p:blipFill>
        <p:spPr bwMode="auto">
          <a:xfrm>
            <a:off x="3565525" y="4524375"/>
            <a:ext cx="13684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5076825" y="4724400"/>
            <a:ext cx="38163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Bewegen in den Menüs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" y="1824707"/>
            <a:ext cx="1544637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2106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err="1"/>
              <a:t>Sidekey</a:t>
            </a:r>
            <a:r>
              <a:rPr lang="de-DE" altLang="de-DE" sz="2000" b="1" dirty="0"/>
              <a:t>-Taste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419475" y="2160588"/>
            <a:ext cx="5530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Durch das Drücken der </a:t>
            </a:r>
            <a:r>
              <a:rPr lang="de-DE" altLang="de-DE" sz="2000" dirty="0" err="1"/>
              <a:t>Sidekey</a:t>
            </a:r>
            <a:r>
              <a:rPr lang="de-DE" altLang="de-DE" sz="2000" dirty="0"/>
              <a:t>-Taste kann, innerhalb der Betriebsart, zwischen der aktuellen und der zuletzt verwendeten Rufgruppe gewechselt werden (</a:t>
            </a:r>
            <a:r>
              <a:rPr lang="de-DE" altLang="de-DE" sz="2000" dirty="0" err="1">
                <a:solidFill>
                  <a:srgbClr val="0000FF"/>
                </a:solidFill>
              </a:rPr>
              <a:t>Toggeln</a:t>
            </a:r>
            <a:r>
              <a:rPr lang="de-DE" altLang="de-DE" sz="2000" dirty="0"/>
              <a:t>).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7654" name="Oval 7"/>
          <p:cNvSpPr>
            <a:spLocks noChangeAspect="1" noChangeArrowheads="1"/>
          </p:cNvSpPr>
          <p:nvPr/>
        </p:nvSpPr>
        <p:spPr bwMode="auto">
          <a:xfrm>
            <a:off x="393519" y="2465934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15BFDCE-568E-4FE7-83B8-2DA83D83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739199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drei seitliche Softkey-Tasten vorhanden sind,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siehe Folie 34</a:t>
            </a:r>
            <a:r>
              <a:rPr lang="de-DE" altLang="de-DE" sz="2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E41184-C594-4C49-90BA-E17A2B019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75" y="1835684"/>
            <a:ext cx="1135374" cy="2340000"/>
          </a:xfrm>
          <a:prstGeom prst="rect">
            <a:avLst/>
          </a:prstGeom>
        </p:spPr>
      </p:pic>
      <p:sp>
        <p:nvSpPr>
          <p:cNvPr id="11" name="Oval 7">
            <a:extLst>
              <a:ext uri="{FF2B5EF4-FFF2-40B4-BE49-F238E27FC236}">
                <a16:creationId xmlns:a16="http://schemas.microsoft.com/office/drawing/2014/main" id="{28C62E98-3FEB-4F93-99DB-B201774D32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38156" y="2160588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9" y="1399134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41052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0000FF"/>
                </a:solidFill>
              </a:rPr>
              <a:t>Ein-/Aus-Taste kurz drücken</a:t>
            </a:r>
            <a:r>
              <a:rPr lang="de-DE" altLang="de-DE" sz="2000" dirty="0"/>
              <a:t> und ca. 5 Sekunden warten</a:t>
            </a:r>
          </a:p>
        </p:txBody>
      </p:sp>
      <p:sp>
        <p:nvSpPr>
          <p:cNvPr id="28676" name="Oval 20"/>
          <p:cNvSpPr>
            <a:spLocks noChangeArrowheads="1"/>
          </p:cNvSpPr>
          <p:nvPr/>
        </p:nvSpPr>
        <p:spPr bwMode="auto">
          <a:xfrm>
            <a:off x="464212" y="3333229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3419475" y="2805113"/>
            <a:ext cx="489743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Das Gerät meldet sich mit dem zuletzt eingestellten Betriebszustand an.</a:t>
            </a:r>
          </a:p>
        </p:txBody>
      </p:sp>
      <p:sp>
        <p:nvSpPr>
          <p:cNvPr id="28678" name="Text Box 2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8679" name="Text Box 24"/>
          <p:cNvSpPr txBox="1">
            <a:spLocks noChangeArrowheads="1"/>
          </p:cNvSpPr>
          <p:nvPr/>
        </p:nvSpPr>
        <p:spPr bwMode="auto">
          <a:xfrm>
            <a:off x="3419475" y="1619250"/>
            <a:ext cx="32273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Einschalten des Gerätes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7D757AE-6DAB-49CF-AEB2-09BDE157B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919538"/>
            <a:ext cx="5400600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Da beim SC20 / SC21 diese Taste nicht vorhanden ist, ergibt sich daraus eine abweichende Bedienung bei den beiden Geräten – </a:t>
            </a:r>
            <a:r>
              <a:rPr lang="de-DE" altLang="de-DE" sz="2000" dirty="0">
                <a:solidFill>
                  <a:srgbClr val="FF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siehe Folie 34</a:t>
            </a:r>
            <a:r>
              <a:rPr lang="de-DE" altLang="de-DE" sz="2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5040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Navi-Drehknopf nach links drehen</a:t>
            </a:r>
          </a:p>
        </p:txBody>
      </p:sp>
      <p:sp>
        <p:nvSpPr>
          <p:cNvPr id="30724" name="Oval 13"/>
          <p:cNvSpPr>
            <a:spLocks noChangeArrowheads="1"/>
          </p:cNvSpPr>
          <p:nvPr/>
        </p:nvSpPr>
        <p:spPr bwMode="auto">
          <a:xfrm>
            <a:off x="755650" y="2852738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3276600" y="2565398"/>
            <a:ext cx="5481638" cy="1063625"/>
            <a:chOff x="1520" y="2877"/>
            <a:chExt cx="3453" cy="670"/>
          </a:xfrm>
        </p:grpSpPr>
        <p:sp>
          <p:nvSpPr>
            <p:cNvPr id="30728" name="Text Box 15"/>
            <p:cNvSpPr txBox="1">
              <a:spLocks noChangeArrowheads="1"/>
            </p:cNvSpPr>
            <p:nvPr/>
          </p:nvSpPr>
          <p:spPr bwMode="auto">
            <a:xfrm>
              <a:off x="1610" y="2877"/>
              <a:ext cx="336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Dieses wird im Display durch einen Balken angezeigt.</a:t>
              </a:r>
            </a:p>
          </p:txBody>
        </p:sp>
        <p:pic>
          <p:nvPicPr>
            <p:cNvPr id="3072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3330"/>
              <a:ext cx="572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3419475" y="1619250"/>
            <a:ext cx="28670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Lautstärke einstellen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3073899" y="1778340"/>
            <a:ext cx="5472608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     Bei MRT / FRT kann die Lautstärke einzelner Lautsprecher und Bediengeräte unterschiedlich eingestellt werden. Die Auswahl des </a:t>
            </a:r>
            <a:r>
              <a:rPr lang="de-DE" dirty="0" err="1"/>
              <a:t>anzupas</a:t>
            </a:r>
            <a:r>
              <a:rPr lang="de-DE" dirty="0"/>
              <a:t>-senden Lautsprechers erfolgt über die Tasten Pfeil oben/unten.</a:t>
            </a:r>
            <a:endParaRPr lang="de-DE" altLang="de-DE" dirty="0">
              <a:solidFill>
                <a:srgbClr val="0000FF"/>
              </a:solidFill>
            </a:endParaRPr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3422662" y="1307025"/>
            <a:ext cx="28670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Lautstärke einstellen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6C04F2-7138-41B2-A289-A469B9E03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80" y="3257849"/>
            <a:ext cx="4181246" cy="1279855"/>
          </a:xfrm>
          <a:prstGeom prst="rect">
            <a:avLst/>
          </a:prstGeom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48CD1B98-F9D3-4902-931D-5D1EEB787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899" y="4518106"/>
            <a:ext cx="5472608" cy="123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     Bei mehreren Bediengeräten kann die Hörer-</a:t>
            </a:r>
            <a:r>
              <a:rPr lang="de-DE" dirty="0" err="1"/>
              <a:t>lautstärke</a:t>
            </a:r>
            <a:r>
              <a:rPr lang="de-DE" dirty="0"/>
              <a:t> nur an der jeweiligen Bedienstelle    angepasst werden, die Lautstärke externer Lautsprecher     jedoch an allen Bedienteilen.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3FC26C-7392-4537-B93A-4E7A771D1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4814709"/>
            <a:ext cx="200025" cy="3200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FE14D8-5D88-48AF-9C39-8B8FCA30E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174" y="5393812"/>
            <a:ext cx="238125" cy="3143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ECD2D05-F6ED-467B-A605-577E4D481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41" y="2971264"/>
            <a:ext cx="2753868" cy="1257776"/>
          </a:xfrm>
          <a:prstGeom prst="rect">
            <a:avLst/>
          </a:prstGeom>
        </p:spPr>
      </p:pic>
      <p:sp>
        <p:nvSpPr>
          <p:cNvPr id="30724" name="Oval 13"/>
          <p:cNvSpPr>
            <a:spLocks noChangeArrowheads="1"/>
          </p:cNvSpPr>
          <p:nvPr/>
        </p:nvSpPr>
        <p:spPr bwMode="auto">
          <a:xfrm>
            <a:off x="2699792" y="3300115"/>
            <a:ext cx="483766" cy="498028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37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298825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Töne Ein-/ Ausschalten: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33763" y="2160588"/>
            <a:ext cx="545941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Sämtliche Töne wie z.B. Tastentöne, Warnmeldung usw. können abgeschaltet werden.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1749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CF6F0C0-6911-4739-86BC-4757EF7AD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273431"/>
            <a:ext cx="5710238" cy="21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1 Töne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</a:t>
            </a:r>
            <a:r>
              <a:rPr lang="de-DE" altLang="de-DE" sz="2000" dirty="0">
                <a:solidFill>
                  <a:srgbClr val="0000FF"/>
                </a:solidFill>
              </a:rPr>
              <a:t>Menü – 6 Einstellungen – Töne/Haptik – Hinweistöne - Töne</a:t>
            </a:r>
            <a:br>
              <a:rPr lang="de-DE" altLang="de-DE" sz="2000" dirty="0">
                <a:solidFill>
                  <a:srgbClr val="0000FF"/>
                </a:solidFill>
              </a:rPr>
            </a:b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„An/Aus“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4233863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Lautsprecher Ein-/ Ausschalten: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419475" y="2160588"/>
            <a:ext cx="5459413" cy="88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Der Gerätelautsprecher und angeschlossene externe Lautsprecher können stumm geschaltet werden.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27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119067C-ACEC-477C-BF24-CF9E1A83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8" y="3091146"/>
            <a:ext cx="5710237" cy="183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2 Lautsprecher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</a:t>
            </a:r>
            <a:r>
              <a:rPr lang="de-DE" altLang="de-DE" sz="2000" dirty="0">
                <a:solidFill>
                  <a:srgbClr val="0000FF"/>
                </a:solidFill>
              </a:rPr>
              <a:t>Menü – 6 Einstellungen – Lautsprecher/Display – Lautsprecher</a:t>
            </a: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„An/Aus“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CEA551C-BB27-4838-82A4-0EE652A0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8" y="5055995"/>
            <a:ext cx="51117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Es erscheint folgendes Symbol im Display: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31BCF0CD-0303-4B5E-A84D-A1987899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" b="5647"/>
          <a:stretch>
            <a:fillRect/>
          </a:stretch>
        </p:blipFill>
        <p:spPr bwMode="auto">
          <a:xfrm>
            <a:off x="3429109" y="5444932"/>
            <a:ext cx="496031" cy="30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2988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Vibrationsalarm: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419475" y="2160588"/>
            <a:ext cx="5459413" cy="11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Eine Anrufsignalisierung und/oder der Eingang einer SDS und/oder das Auslösen eines Notrufes kann durch einen Vibrationsalarm signalisiert werden.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418931" y="3477790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3 Vibration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379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33763" y="4354941"/>
            <a:ext cx="5710237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6 Einstellungen – Töne/Haptik – Vibration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18930" y="3995739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Displaybeleuchtung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45941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 Displaybeleuchtung kann verändert sowie ein- und ausgeschaltet werden durch:</a:t>
            </a:r>
          </a:p>
        </p:txBody>
      </p:sp>
      <p:sp>
        <p:nvSpPr>
          <p:cNvPr id="34821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4822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7592015-D346-43F5-86F4-B2DACE1A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85170"/>
            <a:ext cx="5710237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Menü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4 Beleuchtung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 smtClean="0">
                <a:solidFill>
                  <a:srgbClr val="FF0000"/>
                </a:solidFill>
              </a:rPr>
              <a:t>	Abweichende </a:t>
            </a:r>
            <a:r>
              <a:rPr lang="de-DE" altLang="de-DE" sz="2000" dirty="0">
                <a:solidFill>
                  <a:srgbClr val="FF0000"/>
                </a:solidFill>
              </a:rPr>
              <a:t>Menüstruktur beim SC20 / </a:t>
            </a:r>
            <a:r>
              <a:rPr lang="de-DE" altLang="de-DE" sz="2000" dirty="0" smtClean="0">
                <a:solidFill>
                  <a:srgbClr val="FF0000"/>
                </a:solidFill>
              </a:rPr>
              <a:t>	SC21: </a:t>
            </a:r>
            <a:r>
              <a:rPr lang="de-DE" altLang="de-DE" sz="2000" dirty="0" smtClean="0">
                <a:solidFill>
                  <a:srgbClr val="0000FF"/>
                </a:solidFill>
              </a:rPr>
              <a:t>Menü </a:t>
            </a:r>
            <a:r>
              <a:rPr lang="de-DE" altLang="de-DE" sz="2000" dirty="0">
                <a:solidFill>
                  <a:srgbClr val="0000FF"/>
                </a:solidFill>
              </a:rPr>
              <a:t>– 6 Einstellungen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	Lautsprecher/Display </a:t>
            </a:r>
            <a:r>
              <a:rPr lang="de-DE" altLang="de-DE" sz="2000" dirty="0">
                <a:solidFill>
                  <a:srgbClr val="0000FF"/>
                </a:solidFill>
              </a:rPr>
              <a:t>– Display - </a:t>
            </a:r>
            <a:r>
              <a:rPr lang="de-DE" altLang="de-DE" sz="2000" dirty="0" smtClean="0">
                <a:solidFill>
                  <a:srgbClr val="0000FF"/>
                </a:solidFill>
              </a:rPr>
              <a:t>	Beleuchtung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endParaRPr lang="de-DE" altLang="de-DE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AutoNum type="alphaLcParenR" startAt="2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„An/Aus“ </a:t>
            </a:r>
            <a:r>
              <a:rPr lang="de-DE" altLang="de-DE" sz="2000" dirty="0" smtClean="0"/>
              <a:t>drücken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 dirty="0" smtClean="0"/>
              <a:t>	(</a:t>
            </a:r>
            <a:r>
              <a:rPr lang="de-DE" altLang="de-DE" sz="2000" dirty="0"/>
              <a:t>Intensität durch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verändern)</a:t>
            </a:r>
          </a:p>
          <a:p>
            <a:pPr marL="457200" indent="-457200">
              <a:lnSpc>
                <a:spcPct val="86000"/>
              </a:lnSpc>
              <a:buClr>
                <a:srgbClr val="000000"/>
              </a:buClr>
              <a:buSzPct val="100000"/>
              <a:buAutoNum type="alphaLcParenR" startAt="2"/>
            </a:pP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440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400" b="1" dirty="0"/>
              <a:t>Änderungen zur Version März 2015 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Anpassung an den K13/P13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Tastenbezeichnung geändert (</a:t>
            </a:r>
            <a:r>
              <a:rPr lang="de-DE" altLang="de-DE" sz="1200" dirty="0" err="1"/>
              <a:t>Softkey</a:t>
            </a:r>
            <a:r>
              <a:rPr lang="de-DE" altLang="de-DE" sz="1200" dirty="0"/>
              <a:t>, </a:t>
            </a:r>
            <a:r>
              <a:rPr lang="de-DE" altLang="de-DE" sz="1200" dirty="0" err="1"/>
              <a:t>Sidekey</a:t>
            </a:r>
            <a:r>
              <a:rPr lang="de-DE" altLang="de-DE" sz="1200" dirty="0"/>
              <a:t>)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Tastenbelegungen aktualisiert (Ein-/Aus-Taste, *-Taste, )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Telefonie aktualisiert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Netzwerkwechsel neu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Bedienhandapparate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Notsignalgeber „</a:t>
            </a:r>
            <a:r>
              <a:rPr lang="de-DE" altLang="de-DE" sz="1200" dirty="0" err="1"/>
              <a:t>Totmann</a:t>
            </a:r>
            <a:r>
              <a:rPr lang="de-DE" altLang="de-DE" sz="1200" dirty="0"/>
              <a:t>“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Redaktionelle Anpassungen durchgeführt</a:t>
            </a:r>
            <a:endParaRPr lang="de-DE" altLang="de-DE" sz="1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496" y="3429000"/>
            <a:ext cx="9107487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400" b="1" dirty="0"/>
              <a:t>Änderungen zur Version August 2016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Anpassung an den K15/P15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Lautsprecher – Mikrofone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Menü Schriftgröße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Redaktionelle Anpassungen durchgeführt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771801" y="3212236"/>
            <a:ext cx="6048671" cy="251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„Modus“ </a:t>
            </a:r>
            <a:r>
              <a:rPr lang="de-DE" altLang="de-DE" sz="2000" dirty="0"/>
              <a:t> </a:t>
            </a:r>
            <a:r>
              <a:rPr lang="de-DE" altLang="de-DE" sz="2000" dirty="0" smtClean="0"/>
              <a:t>drücken oder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5 Betriebsmodus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>Menü – 5 Netzwerk wechseln – Betriebsmodus</a:t>
            </a:r>
            <a:br>
              <a:rPr lang="de-DE" altLang="de-DE" sz="2000" dirty="0">
                <a:solidFill>
                  <a:srgbClr val="0000FF"/>
                </a:solidFill>
              </a:rPr>
            </a:b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# Taste</a:t>
            </a:r>
            <a:r>
              <a:rPr lang="de-DE" altLang="de-DE" sz="2000" dirty="0"/>
              <a:t> lange drücken (kommunale Programmierung)</a:t>
            </a: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2771801" y="1629965"/>
            <a:ext cx="4237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Umschalten der Betriebsart</a:t>
            </a:r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2772527" y="2330940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Der Wechsel der Betriebsart kann auf verschiedene Arten durchgeführt werden: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687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275856" y="1604038"/>
            <a:ext cx="3168749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Übertragungssperre: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339753" y="2099467"/>
            <a:ext cx="6264498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Wenn die Übertragungssperre aktiv ist, sendet das Funkgerät keine Signale an das Netz.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können nur Gespräche, Status- und Kurz-mitteilungen empfangen werden.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Wird die Notruftaste gedrückt, wird die Übertragungs-sperre automatisch deaktiviert.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339753" y="4467959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6 Kein </a:t>
            </a:r>
            <a:r>
              <a:rPr lang="de-DE" altLang="de-DE" sz="2000" dirty="0">
                <a:solidFill>
                  <a:srgbClr val="0000FF"/>
                </a:solidFill>
              </a:rPr>
              <a:t>Senden</a:t>
            </a: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pic>
        <p:nvPicPr>
          <p:cNvPr id="3789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41A1A3E9-732E-4C4E-A0A6-38DB1691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3" y="4886586"/>
            <a:ext cx="6264497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</a:pPr>
            <a:r>
              <a:rPr lang="de-DE" altLang="de-DE" sz="2000" dirty="0">
                <a:solidFill>
                  <a:srgbClr val="FF0000"/>
                </a:solidFill>
              </a:rPr>
              <a:t>	Abweichende Menüstruktur beim SC20 / SC21: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	</a:t>
            </a:r>
            <a:r>
              <a:rPr lang="de-DE" altLang="de-DE" sz="2000" dirty="0">
                <a:solidFill>
                  <a:srgbClr val="0000FF"/>
                </a:solidFill>
              </a:rPr>
              <a:t>Menü – 5 Netzwerk wechseln – Kein Senden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151547" y="1625547"/>
            <a:ext cx="3364669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Übertragungssperre - Fortsetzung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151547" y="2490257"/>
            <a:ext cx="5710237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+mj-lt"/>
              <a:buAutoNum type="alphaLcParenR" startAt="2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„An/Aus“ </a:t>
            </a:r>
            <a:r>
              <a:rPr lang="de-DE" altLang="de-DE" sz="2000" dirty="0"/>
              <a:t>drücken</a:t>
            </a: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des Endgerätes</a:t>
            </a:r>
          </a:p>
        </p:txBody>
      </p:sp>
      <p:pic>
        <p:nvPicPr>
          <p:cNvPr id="3789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26" y="3925256"/>
            <a:ext cx="574766" cy="3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3151547" y="3053347"/>
            <a:ext cx="5111750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Es erscheint folgendes Symbol im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Display: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  <p:extLst>
      <p:ext uri="{BB962C8B-B14F-4D97-AF65-F5344CB8AC3E}">
        <p14:creationId xmlns:p14="http://schemas.microsoft.com/office/powerpoint/2010/main" val="19712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32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059832" y="2898944"/>
            <a:ext cx="5544418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7 Einstellungen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9 Schriftgröße</a:t>
            </a: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/>
            </a:r>
            <a:br>
              <a:rPr lang="de-DE" altLang="de-DE" sz="2000" dirty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SC21: </a:t>
            </a:r>
            <a:br>
              <a:rPr lang="de-DE" altLang="de-DE" sz="2000" dirty="0">
                <a:solidFill>
                  <a:srgbClr val="FF0000"/>
                </a:solidFill>
              </a:rPr>
            </a:br>
            <a:r>
              <a:rPr lang="de-DE" altLang="de-DE" sz="2000" dirty="0">
                <a:solidFill>
                  <a:srgbClr val="0000FF"/>
                </a:solidFill>
              </a:rPr>
              <a:t>Menü – 6 Einstellungen – Lautsprecher/Display – Display – Schriftgröße</a:t>
            </a:r>
            <a:br>
              <a:rPr lang="de-DE" altLang="de-DE" sz="2000" dirty="0">
                <a:solidFill>
                  <a:srgbClr val="0000FF"/>
                </a:solidFill>
              </a:rPr>
            </a:b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„Schrift“ </a:t>
            </a:r>
            <a:r>
              <a:rPr lang="de-DE" altLang="de-DE" sz="2000" dirty="0"/>
              <a:t> 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3059832" y="1624084"/>
            <a:ext cx="4237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Ändern der Schriftgröße</a:t>
            </a:r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3059832" y="2154344"/>
            <a:ext cx="5459413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Schriftgröße kann auf verschiedene 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Arten gewechselt werden: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687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  <p:extLst>
      <p:ext uri="{BB962C8B-B14F-4D97-AF65-F5344CB8AC3E}">
        <p14:creationId xmlns:p14="http://schemas.microsoft.com/office/powerpoint/2010/main" val="15462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-1" y="404664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Tastenbelegung SC20 und SC21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47" y="1124744"/>
            <a:ext cx="1345105" cy="459508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560" y="1268760"/>
            <a:ext cx="258550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Lautsprecher ein/aus </a:t>
            </a:r>
          </a:p>
        </p:txBody>
      </p:sp>
      <p:cxnSp>
        <p:nvCxnSpPr>
          <p:cNvPr id="4" name="Gerader Verbinder 3"/>
          <p:cNvCxnSpPr/>
          <p:nvPr/>
        </p:nvCxnSpPr>
        <p:spPr>
          <a:xfrm>
            <a:off x="3059832" y="1556792"/>
            <a:ext cx="936104" cy="144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1832583"/>
            <a:ext cx="2585500" cy="80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 err="1"/>
              <a:t>Toggeln</a:t>
            </a:r>
            <a:r>
              <a:rPr lang="de-DE" altLang="de-DE" dirty="0"/>
              <a:t> zwischen den letzten beiden Rufgruppen</a:t>
            </a:r>
          </a:p>
        </p:txBody>
      </p:sp>
      <p:cxnSp>
        <p:nvCxnSpPr>
          <p:cNvPr id="14" name="Gerader Verbinder 13"/>
          <p:cNvCxnSpPr/>
          <p:nvPr/>
        </p:nvCxnSpPr>
        <p:spPr>
          <a:xfrm>
            <a:off x="2699792" y="2204864"/>
            <a:ext cx="1296144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8325" y="2823471"/>
            <a:ext cx="258550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PTT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105946" y="2959067"/>
            <a:ext cx="1866226" cy="715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7504" y="3339468"/>
            <a:ext cx="3240360" cy="57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dirty="0"/>
              <a:t>•verpasste Ereignisse (</a:t>
            </a:r>
            <a:r>
              <a:rPr lang="de-DE" altLang="de-DE" dirty="0" err="1"/>
              <a:t>poliz</a:t>
            </a:r>
            <a:r>
              <a:rPr lang="de-DE" altLang="de-DE" dirty="0"/>
              <a:t>.)</a:t>
            </a:r>
            <a:br>
              <a:rPr lang="de-DE" altLang="de-DE" dirty="0"/>
            </a:br>
            <a:r>
              <a:rPr lang="de-DE" altLang="de-DE" dirty="0"/>
              <a:t>•Schrift klein/groß (</a:t>
            </a:r>
            <a:r>
              <a:rPr lang="de-DE" altLang="de-DE" dirty="0" err="1"/>
              <a:t>kom</a:t>
            </a:r>
            <a:r>
              <a:rPr lang="de-DE" altLang="de-DE" dirty="0"/>
              <a:t>.) </a:t>
            </a:r>
          </a:p>
        </p:txBody>
      </p:sp>
      <p:cxnSp>
        <p:nvCxnSpPr>
          <p:cNvPr id="21" name="Gerader Verbinder 20"/>
          <p:cNvCxnSpPr/>
          <p:nvPr/>
        </p:nvCxnSpPr>
        <p:spPr>
          <a:xfrm>
            <a:off x="2966334" y="3689516"/>
            <a:ext cx="1029602" cy="455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5964" y="4093671"/>
            <a:ext cx="3171940" cy="152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•kurzer Druck: Tastensperre mit Quittierung</a:t>
            </a:r>
            <a:br>
              <a:rPr lang="de-DE" altLang="de-DE" dirty="0"/>
            </a:br>
            <a:r>
              <a:rPr lang="de-DE" altLang="de-DE" dirty="0"/>
              <a:t>•langer Druck: </a:t>
            </a:r>
            <a:br>
              <a:rPr lang="de-DE" altLang="de-DE" dirty="0"/>
            </a:br>
            <a:r>
              <a:rPr lang="de-DE" altLang="de-DE" dirty="0"/>
              <a:t>Tastensperre sofort (</a:t>
            </a:r>
            <a:r>
              <a:rPr lang="de-DE" altLang="de-DE" dirty="0" err="1"/>
              <a:t>poliz</a:t>
            </a:r>
            <a:r>
              <a:rPr lang="de-DE" altLang="de-DE" dirty="0"/>
              <a:t>.)</a:t>
            </a:r>
            <a:br>
              <a:rPr lang="de-DE" altLang="de-DE" dirty="0"/>
            </a:br>
            <a:r>
              <a:rPr lang="de-DE" altLang="de-DE" dirty="0"/>
              <a:t>verpasste Ereignisse (</a:t>
            </a:r>
            <a:r>
              <a:rPr lang="de-DE" altLang="de-DE" dirty="0" err="1"/>
              <a:t>kom</a:t>
            </a:r>
            <a:r>
              <a:rPr lang="de-DE" altLang="de-DE" dirty="0"/>
              <a:t>.)</a:t>
            </a:r>
            <a:br>
              <a:rPr lang="de-DE" altLang="de-DE" dirty="0"/>
            </a:br>
            <a:endParaRPr lang="de-DE" altLang="de-DE" dirty="0"/>
          </a:p>
        </p:txBody>
      </p:sp>
      <p:cxnSp>
        <p:nvCxnSpPr>
          <p:cNvPr id="25" name="Gerader Verbinder 24"/>
          <p:cNvCxnSpPr/>
          <p:nvPr/>
        </p:nvCxnSpPr>
        <p:spPr>
          <a:xfrm>
            <a:off x="2814393" y="4608147"/>
            <a:ext cx="1595898" cy="937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69357" y="745090"/>
            <a:ext cx="4117942" cy="104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•1x drücken: Rufgruppenauswahl</a:t>
            </a:r>
            <a:br>
              <a:rPr lang="de-DE" altLang="de-DE" dirty="0"/>
            </a:br>
            <a:r>
              <a:rPr lang="de-DE" altLang="de-DE" dirty="0"/>
              <a:t>•2x drücken: Statusmeldungsauswahl</a:t>
            </a:r>
            <a:br>
              <a:rPr lang="de-DE" altLang="de-DE" dirty="0"/>
            </a:br>
            <a:r>
              <a:rPr lang="de-DE" altLang="de-DE" dirty="0"/>
              <a:t>•3x drücken: </a:t>
            </a:r>
            <a:r>
              <a:rPr lang="de-DE" altLang="de-DE" dirty="0" err="1"/>
              <a:t>Totmann</a:t>
            </a:r>
            <a:r>
              <a:rPr lang="de-DE" altLang="de-DE" dirty="0"/>
              <a:t> aktivieren (</a:t>
            </a:r>
            <a:r>
              <a:rPr lang="de-DE" altLang="de-DE" dirty="0" err="1"/>
              <a:t>kom</a:t>
            </a:r>
            <a:r>
              <a:rPr lang="de-DE" altLang="de-DE" dirty="0"/>
              <a:t>.)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133753" y="4441786"/>
            <a:ext cx="2585500" cy="33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Ein-/Ausschalten</a:t>
            </a:r>
          </a:p>
        </p:txBody>
      </p:sp>
      <p:cxnSp>
        <p:nvCxnSpPr>
          <p:cNvPr id="32" name="Gerader Verbinder 31"/>
          <p:cNvCxnSpPr>
            <a:cxnSpLocks/>
          </p:cNvCxnSpPr>
          <p:nvPr/>
        </p:nvCxnSpPr>
        <p:spPr>
          <a:xfrm flipH="1">
            <a:off x="5000699" y="4625971"/>
            <a:ext cx="1515518" cy="243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609946" y="4958708"/>
            <a:ext cx="3577353" cy="128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dirty="0"/>
              <a:t>•kurzer Druck: Wahl #</a:t>
            </a:r>
            <a:br>
              <a:rPr lang="de-DE" altLang="de-DE" dirty="0"/>
            </a:br>
            <a:r>
              <a:rPr lang="de-DE" altLang="de-DE" dirty="0"/>
              <a:t>•langer Druck: </a:t>
            </a:r>
            <a:br>
              <a:rPr lang="de-DE" altLang="de-DE" dirty="0"/>
            </a:br>
            <a:r>
              <a:rPr lang="de-DE" altLang="de-DE" dirty="0"/>
              <a:t>Status „EDV-Abfrage“ (</a:t>
            </a:r>
            <a:r>
              <a:rPr lang="de-DE" altLang="de-DE" dirty="0" err="1"/>
              <a:t>poliz</a:t>
            </a:r>
            <a:r>
              <a:rPr lang="de-DE" altLang="de-DE" dirty="0"/>
              <a:t>.)</a:t>
            </a:r>
            <a:br>
              <a:rPr lang="de-DE" altLang="de-DE" dirty="0"/>
            </a:br>
            <a:r>
              <a:rPr lang="de-DE" altLang="de-DE" dirty="0"/>
              <a:t>TMO-/DMO-Umschaltung (</a:t>
            </a:r>
            <a:r>
              <a:rPr lang="de-DE" altLang="de-DE" dirty="0" err="1"/>
              <a:t>kom</a:t>
            </a:r>
            <a:r>
              <a:rPr lang="de-DE" altLang="de-DE" dirty="0"/>
              <a:t>.)</a:t>
            </a:r>
            <a:br>
              <a:rPr lang="de-DE" altLang="de-DE" dirty="0"/>
            </a:br>
            <a:endParaRPr lang="de-DE" altLang="de-DE" dirty="0"/>
          </a:p>
        </p:txBody>
      </p:sp>
      <p:cxnSp>
        <p:nvCxnSpPr>
          <p:cNvPr id="35" name="Gerader Verbinder 34"/>
          <p:cNvCxnSpPr/>
          <p:nvPr/>
        </p:nvCxnSpPr>
        <p:spPr>
          <a:xfrm flipH="1" flipV="1">
            <a:off x="5000699" y="5517232"/>
            <a:ext cx="609247" cy="28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660535" y="1832583"/>
            <a:ext cx="3249016" cy="247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/>
              <a:t>•kurzer Druck: Funktion lt.       Anzeige oder Shortcut-Menü</a:t>
            </a:r>
            <a:br>
              <a:rPr lang="de-DE" altLang="de-DE" dirty="0"/>
            </a:br>
            <a:r>
              <a:rPr lang="de-DE" altLang="de-DE" dirty="0"/>
              <a:t>•langer Druck: Funktion auswählen (SDS </a:t>
            </a:r>
            <a:r>
              <a:rPr lang="de-DE" altLang="de-DE" dirty="0" err="1"/>
              <a:t>schr</a:t>
            </a:r>
            <a:r>
              <a:rPr lang="de-DE" altLang="de-DE" dirty="0"/>
              <a:t>.,SDS-Eingang, Modi-Auswahl, Töne, Kein Senden, Hilfetext, </a:t>
            </a:r>
            <a:r>
              <a:rPr lang="de-DE" altLang="de-DE" dirty="0" err="1"/>
              <a:t>Lautspr</a:t>
            </a:r>
            <a:r>
              <a:rPr lang="de-DE" altLang="de-DE" dirty="0"/>
              <a:t>. ein/aus, Schriftgröße, letzte </a:t>
            </a:r>
            <a:r>
              <a:rPr lang="de-DE" altLang="de-DE" dirty="0" err="1"/>
              <a:t>Rufgrp</a:t>
            </a:r>
            <a:r>
              <a:rPr lang="de-DE" altLang="de-DE" dirty="0"/>
              <a:t>., </a:t>
            </a:r>
            <a:r>
              <a:rPr lang="de-DE" altLang="de-DE" dirty="0" err="1"/>
              <a:t>Netzwahl</a:t>
            </a:r>
            <a:r>
              <a:rPr lang="de-DE" altLang="de-DE" dirty="0"/>
              <a:t>, Shortcut-Menü oder Leitstellenauswahl</a:t>
            </a:r>
          </a:p>
        </p:txBody>
      </p:sp>
      <p:cxnSp>
        <p:nvCxnSpPr>
          <p:cNvPr id="45061" name="Gewinkelter Verbinder 45060"/>
          <p:cNvCxnSpPr/>
          <p:nvPr/>
        </p:nvCxnSpPr>
        <p:spPr>
          <a:xfrm rot="5400000" flipH="1" flipV="1">
            <a:off x="3331746" y="2578032"/>
            <a:ext cx="3173028" cy="554484"/>
          </a:xfrm>
          <a:prstGeom prst="bentConnector3">
            <a:avLst>
              <a:gd name="adj1" fmla="val 1003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72" name="Gewinkelter Verbinder 45071"/>
          <p:cNvCxnSpPr>
            <a:endCxn id="39" idx="1"/>
          </p:cNvCxnSpPr>
          <p:nvPr/>
        </p:nvCxnSpPr>
        <p:spPr>
          <a:xfrm rot="5400000" flipH="1" flipV="1">
            <a:off x="4600477" y="3471096"/>
            <a:ext cx="1460283" cy="659834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618DE7CB-1581-4E25-8923-FAF196D73336}"/>
              </a:ext>
            </a:extLst>
          </p:cNvPr>
          <p:cNvCxnSpPr/>
          <p:nvPr/>
        </p:nvCxnSpPr>
        <p:spPr>
          <a:xfrm flipV="1">
            <a:off x="4410291" y="4441786"/>
            <a:ext cx="590408" cy="89369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20" grpId="0"/>
      <p:bldP spid="24" grpId="0"/>
      <p:bldP spid="28" grpId="0"/>
      <p:bldP spid="31" grpId="0"/>
      <p:bldP spid="34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9"/>
          <p:cNvSpPr txBox="1">
            <a:spLocks noChangeArrowheads="1"/>
          </p:cNvSpPr>
          <p:nvPr/>
        </p:nvSpPr>
        <p:spPr bwMode="auto">
          <a:xfrm>
            <a:off x="696913" y="117157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Gruppenruf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695325" y="3900488"/>
            <a:ext cx="8448675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 dirty="0"/>
              <a:t>Alle Teilnehmer befinden sich in der gleichen Gruppe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Sendetaste </a:t>
            </a:r>
            <a:r>
              <a:rPr lang="de-DE" altLang="de-DE" sz="2000" dirty="0"/>
              <a:t>(</a:t>
            </a:r>
            <a:r>
              <a:rPr lang="de-DE" sz="2000" dirty="0"/>
              <a:t>PTT)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Gesprächsabwicklung zwischen mehreren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Verwendung der Verkehrsart Wechselverkehr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Sperrung der Sendetasten bei den Empfängern</a:t>
            </a:r>
          </a:p>
        </p:txBody>
      </p:sp>
      <p:grpSp>
        <p:nvGrpSpPr>
          <p:cNvPr id="38916" name="Group 52"/>
          <p:cNvGrpSpPr>
            <a:grpSpLocks noChangeAspect="1"/>
          </p:cNvGrpSpPr>
          <p:nvPr/>
        </p:nvGrpSpPr>
        <p:grpSpPr bwMode="auto">
          <a:xfrm>
            <a:off x="3713163" y="1101725"/>
            <a:ext cx="573087" cy="1825625"/>
            <a:chOff x="4513" y="799"/>
            <a:chExt cx="817" cy="2903"/>
          </a:xfrm>
        </p:grpSpPr>
        <p:grpSp>
          <p:nvGrpSpPr>
            <p:cNvPr id="38930" name="Group 53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8934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5" name="Oval 55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6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7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8931" name="AutoShape 58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2" name="AutoShape 59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3" name="Rectangle 60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8917" name="Text Box 102"/>
          <p:cNvSpPr txBox="1">
            <a:spLocks noChangeArrowheads="1"/>
          </p:cNvSpPr>
          <p:nvPr/>
        </p:nvSpPr>
        <p:spPr bwMode="auto">
          <a:xfrm>
            <a:off x="4202113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A</a:t>
            </a:r>
          </a:p>
        </p:txBody>
      </p:sp>
      <p:sp>
        <p:nvSpPr>
          <p:cNvPr id="38918" name="Text Box 145"/>
          <p:cNvSpPr txBox="1">
            <a:spLocks noChangeArrowheads="1"/>
          </p:cNvSpPr>
          <p:nvPr/>
        </p:nvSpPr>
        <p:spPr bwMode="auto">
          <a:xfrm>
            <a:off x="7235825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C</a:t>
            </a:r>
          </a:p>
        </p:txBody>
      </p:sp>
      <p:sp>
        <p:nvSpPr>
          <p:cNvPr id="38919" name="Text Box 188"/>
          <p:cNvSpPr txBox="1">
            <a:spLocks noChangeArrowheads="1"/>
          </p:cNvSpPr>
          <p:nvPr/>
        </p:nvSpPr>
        <p:spPr bwMode="auto">
          <a:xfrm>
            <a:off x="5622925" y="3073400"/>
            <a:ext cx="16430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B</a:t>
            </a:r>
          </a:p>
        </p:txBody>
      </p:sp>
      <p:sp>
        <p:nvSpPr>
          <p:cNvPr id="38920" name="Line 189"/>
          <p:cNvSpPr>
            <a:spLocks noChangeShapeType="1"/>
          </p:cNvSpPr>
          <p:nvPr/>
        </p:nvSpPr>
        <p:spPr bwMode="auto">
          <a:xfrm flipV="1">
            <a:off x="2563813" y="1152525"/>
            <a:ext cx="1116012" cy="619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1" name="Line 190"/>
          <p:cNvSpPr>
            <a:spLocks noChangeShapeType="1"/>
          </p:cNvSpPr>
          <p:nvPr/>
        </p:nvSpPr>
        <p:spPr bwMode="auto">
          <a:xfrm>
            <a:off x="4214813" y="1204913"/>
            <a:ext cx="3844925" cy="600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2" name="Line 191"/>
          <p:cNvSpPr>
            <a:spLocks noChangeShapeType="1"/>
          </p:cNvSpPr>
          <p:nvPr/>
        </p:nvSpPr>
        <p:spPr bwMode="auto">
          <a:xfrm>
            <a:off x="4205288" y="1298575"/>
            <a:ext cx="1998662" cy="588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3" name="Line 192"/>
          <p:cNvSpPr>
            <a:spLocks noChangeShapeType="1"/>
          </p:cNvSpPr>
          <p:nvPr/>
        </p:nvSpPr>
        <p:spPr bwMode="auto">
          <a:xfrm>
            <a:off x="4171950" y="1335088"/>
            <a:ext cx="568325" cy="663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4" name="Text Box 235"/>
          <p:cNvSpPr txBox="1">
            <a:spLocks noChangeArrowheads="1"/>
          </p:cNvSpPr>
          <p:nvPr/>
        </p:nvSpPr>
        <p:spPr bwMode="auto">
          <a:xfrm>
            <a:off x="1733550" y="3128963"/>
            <a:ext cx="16414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Sender</a:t>
            </a:r>
          </a:p>
        </p:txBody>
      </p:sp>
      <p:pic>
        <p:nvPicPr>
          <p:cNvPr id="38925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24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8929" name="Picture 248" descr="MRT3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5400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96913" y="1171575"/>
            <a:ext cx="7258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Direktruf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5325" y="3525838"/>
            <a:ext cx="8448675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Eingabe der </a:t>
            </a:r>
            <a:r>
              <a:rPr lang="de-DE" altLang="de-DE" sz="2000" dirty="0">
                <a:solidFill>
                  <a:srgbClr val="0000FF"/>
                </a:solidFill>
              </a:rPr>
              <a:t>ISSI </a:t>
            </a:r>
            <a:r>
              <a:rPr lang="de-DE" sz="2000" dirty="0"/>
              <a:t>(Teilnehmerkennung) 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Sendetaste </a:t>
            </a:r>
            <a:r>
              <a:rPr lang="de-DE" altLang="de-DE" sz="2000" dirty="0"/>
              <a:t>(</a:t>
            </a:r>
            <a:r>
              <a:rPr lang="de-DE" sz="2000" dirty="0"/>
              <a:t>PTT)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Gesprächsabwicklung zwischen zwei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andere Teilnehmer in der aktuell gewählten Gruppe können nicht mithören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Verwendung der Verkehrsart Wechselverkehr</a:t>
            </a:r>
          </a:p>
        </p:txBody>
      </p:sp>
      <p:grpSp>
        <p:nvGrpSpPr>
          <p:cNvPr id="39940" name="Group 88"/>
          <p:cNvGrpSpPr>
            <a:grpSpLocks noChangeAspect="1"/>
          </p:cNvGrpSpPr>
          <p:nvPr/>
        </p:nvGrpSpPr>
        <p:grpSpPr bwMode="auto">
          <a:xfrm>
            <a:off x="4611688" y="1095375"/>
            <a:ext cx="642937" cy="2281238"/>
            <a:chOff x="4513" y="799"/>
            <a:chExt cx="817" cy="2903"/>
          </a:xfrm>
        </p:grpSpPr>
        <p:grpSp>
          <p:nvGrpSpPr>
            <p:cNvPr id="39953" name="Group 89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9957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58" name="Oval 91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59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60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9954" name="AutoShape 94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55" name="AutoShape 95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56" name="Rectangle 96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9941" name="AutoShape 97"/>
          <p:cNvSpPr>
            <a:spLocks noChangeArrowheads="1"/>
          </p:cNvSpPr>
          <p:nvPr/>
        </p:nvSpPr>
        <p:spPr bwMode="auto">
          <a:xfrm>
            <a:off x="2773363" y="2544763"/>
            <a:ext cx="1889125" cy="792162"/>
          </a:xfrm>
          <a:prstGeom prst="wedgeRoundRectCallout">
            <a:avLst>
              <a:gd name="adj1" fmla="val -70421"/>
              <a:gd name="adj2" fmla="val -3977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chemeClr val="bg2"/>
                </a:solidFill>
              </a:rPr>
              <a:t>ISSI 01234567</a:t>
            </a:r>
          </a:p>
        </p:txBody>
      </p:sp>
      <p:grpSp>
        <p:nvGrpSpPr>
          <p:cNvPr id="39942" name="Group 152"/>
          <p:cNvGrpSpPr>
            <a:grpSpLocks/>
          </p:cNvGrpSpPr>
          <p:nvPr/>
        </p:nvGrpSpPr>
        <p:grpSpPr bwMode="auto">
          <a:xfrm>
            <a:off x="5081588" y="1239838"/>
            <a:ext cx="2293937" cy="677862"/>
            <a:chOff x="3201" y="781"/>
            <a:chExt cx="1445" cy="427"/>
          </a:xfrm>
        </p:grpSpPr>
        <p:sp>
          <p:nvSpPr>
            <p:cNvPr id="39950" name="Line 140"/>
            <p:cNvSpPr>
              <a:spLocks noChangeShapeType="1"/>
            </p:cNvSpPr>
            <p:nvPr/>
          </p:nvSpPr>
          <p:spPr bwMode="auto">
            <a:xfrm rot="21245434" flipV="1">
              <a:off x="3201" y="801"/>
              <a:ext cx="704" cy="9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51" name="Line 141"/>
            <p:cNvSpPr>
              <a:spLocks noChangeShapeType="1"/>
            </p:cNvSpPr>
            <p:nvPr/>
          </p:nvSpPr>
          <p:spPr bwMode="auto">
            <a:xfrm rot="21245434" flipH="1">
              <a:off x="3589" y="781"/>
              <a:ext cx="320" cy="1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52" name="Line 142"/>
            <p:cNvSpPr>
              <a:spLocks noChangeShapeType="1"/>
            </p:cNvSpPr>
            <p:nvPr/>
          </p:nvSpPr>
          <p:spPr bwMode="auto">
            <a:xfrm rot="-354566">
              <a:off x="3610" y="926"/>
              <a:ext cx="1036" cy="2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9943" name="Group 153"/>
          <p:cNvGrpSpPr>
            <a:grpSpLocks/>
          </p:cNvGrpSpPr>
          <p:nvPr/>
        </p:nvGrpSpPr>
        <p:grpSpPr bwMode="auto">
          <a:xfrm>
            <a:off x="2130425" y="1663700"/>
            <a:ext cx="2595563" cy="588963"/>
            <a:chOff x="1342" y="1048"/>
            <a:chExt cx="1635" cy="371"/>
          </a:xfrm>
        </p:grpSpPr>
        <p:sp>
          <p:nvSpPr>
            <p:cNvPr id="39947" name="Line 146"/>
            <p:cNvSpPr>
              <a:spLocks noChangeShapeType="1"/>
            </p:cNvSpPr>
            <p:nvPr/>
          </p:nvSpPr>
          <p:spPr bwMode="auto">
            <a:xfrm rot="-1094903">
              <a:off x="1342" y="1048"/>
              <a:ext cx="767" cy="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48" name="Line 147"/>
            <p:cNvSpPr>
              <a:spLocks noChangeShapeType="1"/>
            </p:cNvSpPr>
            <p:nvPr/>
          </p:nvSpPr>
          <p:spPr bwMode="auto">
            <a:xfrm rot="20505097" flipH="1">
              <a:off x="1867" y="1059"/>
              <a:ext cx="302" cy="3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49" name="Line 148"/>
            <p:cNvSpPr>
              <a:spLocks noChangeShapeType="1"/>
            </p:cNvSpPr>
            <p:nvPr/>
          </p:nvSpPr>
          <p:spPr bwMode="auto">
            <a:xfrm rot="20505097" flipV="1">
              <a:off x="1890" y="1199"/>
              <a:ext cx="1087" cy="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pic>
        <p:nvPicPr>
          <p:cNvPr id="3994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73238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5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19475" y="3062662"/>
            <a:ext cx="53149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Ein-/Aus–Taste 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der Gesprächsgruppe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1989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Innerhalb eines Gruppenordners wird die Gesprächsgruppe wie folgt gewechselt: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539750" y="38608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19475" y="3025482"/>
            <a:ext cx="53149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Mittlere Kontexttaste „Gruppe“ 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der Gesprächsgruppe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Innerhalb eines Gruppenordners wird die Gesprächsgruppe wie folgt gewechselt: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8CA3921-A95E-4799-9694-CD7DBD326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584561"/>
            <a:ext cx="2830640" cy="4388358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39970B8B-75E3-4918-8A30-D9F8570B4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566042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6D54895-59A2-4C5D-899D-38672CE8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61" y="2803526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41BE9509-1408-427F-BCA6-CA5B294F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79" y="386104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05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051175"/>
            <a:ext cx="488315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Ein-/Aus–Taste 1x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Navigationstasten ◄►</a:t>
            </a:r>
            <a:r>
              <a:rPr lang="de-DE" altLang="de-DE" sz="2000" dirty="0"/>
              <a:t> Gruppenordner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Ggf. 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des Gruppenordners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STP9038</a:t>
            </a:r>
          </a:p>
        </p:txBody>
      </p:sp>
      <p:pic>
        <p:nvPicPr>
          <p:cNvPr id="43013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 der Betriebsart TMO wird der Gruppenordner folgendermaßen gewechselt: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116013" y="46529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440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400" b="1" dirty="0"/>
              <a:t>Änderungen zur Version März 2020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400" b="1" dirty="0"/>
              <a:t> 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Anpassung an den K16/P16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Geräte-Funktionen/Tastenbelegung an die neuen HRT SC20 / SC21 angepasst und aufgenommen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/>
              <a:t>Redaktionelle Anpassungen durchgeführt</a:t>
            </a:r>
            <a:endParaRPr lang="de-DE" altLang="de-DE" sz="1400" dirty="0"/>
          </a:p>
        </p:txBody>
      </p:sp>
    </p:spTree>
    <p:extLst>
      <p:ext uri="{BB962C8B-B14F-4D97-AF65-F5344CB8AC3E}">
        <p14:creationId xmlns:p14="http://schemas.microsoft.com/office/powerpoint/2010/main" val="2482424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3751FD-789C-4E62-B117-344A732DE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8" y="1533649"/>
            <a:ext cx="2830640" cy="4388358"/>
          </a:xfrm>
          <a:prstGeom prst="rect">
            <a:avLst/>
          </a:prstGeom>
        </p:spPr>
      </p:pic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139952" y="3034109"/>
            <a:ext cx="488315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sz="2000" dirty="0">
                <a:solidFill>
                  <a:srgbClr val="0000FF"/>
                </a:solidFill>
              </a:rPr>
              <a:t>Kontexttaste</a:t>
            </a:r>
            <a:r>
              <a:rPr lang="de-DE" sz="2000" dirty="0"/>
              <a:t> Gruppe</a:t>
            </a:r>
            <a:r>
              <a:rPr lang="de-DE" altLang="de-DE" sz="2000" dirty="0"/>
              <a:t> 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Navigationstasten ◄►</a:t>
            </a:r>
            <a:r>
              <a:rPr lang="de-DE" altLang="de-DE" sz="2000" dirty="0"/>
              <a:t> Gruppenordner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Ggf. 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Sendetaste</a:t>
            </a:r>
            <a:r>
              <a:rPr lang="de-DE" altLang="de-DE" sz="2000" dirty="0"/>
              <a:t> drücken oder ca. 5 Sekunden warten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des Gruppenordners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 der Betriebsart TMO wird der Gruppenordner folgendermaßen gewechselt: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E0A86FF-DF7D-4B4F-8642-746E03250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38" y="4530601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C6DC38FF-4DCA-4995-8907-EB8F4180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456" y="4804402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00A343F-2C76-4868-86CF-068ED21B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64" y="275523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D465825-8A1E-4E3A-8E23-737C49F6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92" y="384135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39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140075"/>
            <a:ext cx="5540375" cy="27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Abspeichern: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5 Gruppe/Ordner </a:t>
            </a:r>
            <a:r>
              <a:rPr lang="de-DE" altLang="de-DE" sz="2000" dirty="0">
                <a:solidFill>
                  <a:srgbClr val="0000FF"/>
                </a:solidFill>
              </a:rPr>
              <a:t>– </a:t>
            </a:r>
            <a:r>
              <a:rPr lang="de-DE" altLang="de-DE" sz="2000" dirty="0" smtClean="0">
                <a:solidFill>
                  <a:srgbClr val="0000FF"/>
                </a:solidFill>
              </a:rPr>
              <a:t>Favoriten-Ordner öffnen - linke Kontexttaste „Optionen“-Einfügen </a:t>
            </a:r>
            <a:r>
              <a:rPr lang="de-DE" altLang="de-DE" sz="2000" dirty="0">
                <a:solidFill>
                  <a:srgbClr val="0000FF"/>
                </a:solidFill>
              </a:rPr>
              <a:t>– „Gruppe Auswählen“ – mit Sendetaste bestätigen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Löschen: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5 Gruppe/Ordner </a:t>
            </a:r>
            <a:r>
              <a:rPr lang="de-DE" altLang="de-DE" sz="2000" dirty="0">
                <a:solidFill>
                  <a:srgbClr val="0000FF"/>
                </a:solidFill>
              </a:rPr>
              <a:t>– Favoriten-Ordner </a:t>
            </a:r>
            <a:r>
              <a:rPr lang="de-DE" altLang="de-DE" sz="2000" dirty="0" smtClean="0">
                <a:solidFill>
                  <a:srgbClr val="0000FF"/>
                </a:solidFill>
              </a:rPr>
              <a:t>öffnen - „</a:t>
            </a:r>
            <a:r>
              <a:rPr lang="de-DE" altLang="de-DE" sz="2000" dirty="0">
                <a:solidFill>
                  <a:srgbClr val="0000FF"/>
                </a:solidFill>
              </a:rPr>
              <a:t>Gruppe Auswählen“ – Optionen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Löschen – mit linker Kontexttaste bestätigen</a:t>
            </a:r>
            <a:endParaRPr lang="de-DE" altLang="de-DE" sz="2000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Favoritengruppen: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STP9038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Häufig verwendete Rufgruppen können im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Rufgruppenordner „Favoriten“ abgespeichert werden.</a:t>
            </a:r>
          </a:p>
        </p:txBody>
      </p:sp>
      <p:pic>
        <p:nvPicPr>
          <p:cNvPr id="4403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140075"/>
            <a:ext cx="5540375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Abspeichern: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3 Gruppe/Ordner – Gruppe/Ordner – Favoriten-Ordner </a:t>
            </a:r>
            <a:r>
              <a:rPr lang="de-DE" altLang="de-DE" sz="2000" dirty="0" smtClean="0">
                <a:solidFill>
                  <a:srgbClr val="0000FF"/>
                </a:solidFill>
              </a:rPr>
              <a:t>öffnen - </a:t>
            </a:r>
            <a:r>
              <a:rPr lang="de-DE" altLang="de-DE" sz="2000" dirty="0">
                <a:solidFill>
                  <a:srgbClr val="0000FF"/>
                </a:solidFill>
              </a:rPr>
              <a:t>Optionen – Einfügen – „Gruppe Auswählen“ – mit Sendetaste bestätigen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Löschen: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>
                <a:solidFill>
                  <a:srgbClr val="0000FF"/>
                </a:solidFill>
              </a:rPr>
              <a:t>Menü – 3 Gruppe/Ordner – Favoriten-Ordner </a:t>
            </a:r>
            <a:r>
              <a:rPr lang="de-DE" altLang="de-DE" sz="2000" dirty="0" smtClean="0">
                <a:solidFill>
                  <a:srgbClr val="0000FF"/>
                </a:solidFill>
              </a:rPr>
              <a:t>öffnen - Gruppe/Ordner  </a:t>
            </a:r>
            <a:r>
              <a:rPr lang="de-DE" altLang="de-DE" sz="2000" dirty="0">
                <a:solidFill>
                  <a:srgbClr val="0000FF"/>
                </a:solidFill>
              </a:rPr>
              <a:t>-„Gruppe Auswählen“ – Optionen – Löschen - mit linker Kontexttaste bestätigen</a:t>
            </a:r>
            <a:endParaRPr lang="de-DE" altLang="de-DE" sz="2000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Favoritengruppen: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Häufig verwendete Rufgruppen können im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Rufgruppenordner „Favoriten“ abgespeichert werden.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358CF9-2747-4843-AA76-5A73E810B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Statusmitteilung versenden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608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4897438" cy="282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Eine Statusmitteilung kann im TMO an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 im Gerät programmiertes Ziel      (in der Regel die zuständige Leitstelle)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einen bestimmten Teilnehmer (ISSI)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die komplette Gesprächsgruppe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an eine fremde Leitstelle gesendet werden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95737" y="1268413"/>
            <a:ext cx="5387752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Tastenbelegung für </a:t>
            </a:r>
            <a:r>
              <a:rPr lang="de-DE" sz="2000" b="1" dirty="0"/>
              <a:t>Statusmitteilungen</a:t>
            </a:r>
            <a:endParaRPr lang="de-DE" altLang="de-DE" sz="2000" b="1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7108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6" y="1208743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203848" y="2060848"/>
            <a:ext cx="5545138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0 = Priorisierter Sprechwunsch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1 = Einsatzbereit auf Funk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2 = Einsatzbereit auf Wache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3 = Einsatzauftrag übernommen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4 = Am Einsatzort eingetroffen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5 = Sprechwunsch (einsatzbezogen)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6 = Nicht einsatzbereit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7 = Einsatzgebunden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8 = Bedingt Verfügbar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9 = Handquittung / </a:t>
            </a:r>
            <a:r>
              <a:rPr lang="de-DE" altLang="de-DE" sz="1600" dirty="0" smtClean="0"/>
              <a:t>Fremdanmeldung</a:t>
            </a:r>
            <a:endParaRPr lang="de-DE" alt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419475" y="3051760"/>
            <a:ext cx="5314950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Ein-/Aus–Taste 2 x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Status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 </a:t>
            </a: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19475" y="1217535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festes Ziel versenden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/STP9038</a:t>
            </a:r>
          </a:p>
        </p:txBody>
      </p:sp>
      <p:pic>
        <p:nvPicPr>
          <p:cNvPr id="48133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827088" y="44370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419475" y="1713507"/>
            <a:ext cx="5314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Entsprechende Ziffer auf dem </a:t>
            </a:r>
            <a:r>
              <a:rPr lang="de-DE" altLang="de-DE" sz="2000" dirty="0">
                <a:solidFill>
                  <a:srgbClr val="0000FF"/>
                </a:solidFill>
              </a:rPr>
              <a:t>Tastenfeld</a:t>
            </a:r>
            <a:r>
              <a:rPr lang="de-DE" altLang="de-DE" sz="2000" dirty="0"/>
              <a:t> ca. 3 Sekunden drücken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116013" y="519271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a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419475" y="2548779"/>
            <a:ext cx="5040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individuelles Ziel versenden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11601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7" grpId="0"/>
      <p:bldP spid="117768" grpId="0"/>
      <p:bldP spid="117769" grpId="0"/>
      <p:bldP spid="117771" grpId="0"/>
      <p:bldP spid="117773" grpId="0"/>
      <p:bldP spid="11777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53426E8-7D77-4C28-91D2-C79C42A8A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8" y="1356439"/>
            <a:ext cx="2830640" cy="4388358"/>
          </a:xfrm>
          <a:prstGeom prst="rect">
            <a:avLst/>
          </a:prstGeom>
        </p:spPr>
      </p:pic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419475" y="3060716"/>
            <a:ext cx="5314950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Gruppe zweimal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Status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 </a:t>
            </a: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19475" y="1179433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festes Ziel versenden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419475" y="1636654"/>
            <a:ext cx="5314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Entsprechende Ziffer auf dem </a:t>
            </a:r>
            <a:r>
              <a:rPr lang="de-DE" altLang="de-DE" sz="2000" dirty="0">
                <a:solidFill>
                  <a:srgbClr val="0000FF"/>
                </a:solidFill>
              </a:rPr>
              <a:t>Tastenfeld</a:t>
            </a:r>
            <a:r>
              <a:rPr lang="de-DE" altLang="de-DE" sz="2000" dirty="0"/>
              <a:t> ca. 3 Sekunden drücken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419475" y="2597444"/>
            <a:ext cx="5040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Status an individuelles Ziel versenden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127123" y="435903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6F2115C-0F58-421F-9501-A6014E6A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" y="2597444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4543139-8FE8-4478-AC5A-0F8B843A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61" y="4049640"/>
            <a:ext cx="3603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3/5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7B0BFBAC-7AEF-4F23-B74B-6307672C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5104686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419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73" grpId="0"/>
      <p:bldP spid="117774" grpId="0"/>
      <p:bldP spid="15" grpId="0"/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419475" y="1916832"/>
            <a:ext cx="5099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Kurzmitteilungen (SDS) versenden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0180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02F07091-DF08-440A-A775-05F3325E8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793" y="2760816"/>
            <a:ext cx="5709732" cy="199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sz="2000" dirty="0"/>
              <a:t>Der Short Data Service ist vergleichbar mit einer SMS im Mobilfunknetz. </a:t>
            </a:r>
            <a:r>
              <a:rPr lang="de-DE" altLang="de-DE" sz="2000" dirty="0"/>
              <a:t>Eine SDS kann an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einen bestimmten Teilnehmer (ISSI) (nur im TMO)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/>
              <a:t>die komplette Gesprächsgruppe gesendet werden (TMO und DMO)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455988" y="1619250"/>
            <a:ext cx="41640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 erstellen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120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256213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3 SDS </a:t>
            </a:r>
            <a:r>
              <a:rPr lang="de-DE" altLang="de-DE" sz="2000" dirty="0">
                <a:solidFill>
                  <a:srgbClr val="0000FF"/>
                </a:solidFill>
              </a:rPr>
              <a:t>schreiben </a:t>
            </a:r>
            <a:r>
              <a:rPr lang="de-DE" altLang="de-DE" sz="2000" dirty="0" smtClean="0"/>
              <a:t>oder</a:t>
            </a:r>
            <a:r>
              <a:rPr lang="de-DE" altLang="de-DE" sz="2000" dirty="0" smtClean="0">
                <a:solidFill>
                  <a:srgbClr val="0000FF"/>
                </a:solidFill>
              </a:rPr>
              <a:t> </a:t>
            </a:r>
            <a:r>
              <a:rPr lang="de-DE" altLang="de-DE" sz="2000" dirty="0">
                <a:solidFill>
                  <a:srgbClr val="0000FF"/>
                </a:solidFill>
              </a:rPr>
              <a:t>Kontexttaste „SDS </a:t>
            </a:r>
            <a:r>
              <a:rPr lang="de-DE" altLang="de-DE" sz="2000" dirty="0" err="1">
                <a:solidFill>
                  <a:srgbClr val="0000FF"/>
                </a:solidFill>
              </a:rPr>
              <a:t>schr</a:t>
            </a:r>
            <a:r>
              <a:rPr lang="de-DE" altLang="de-DE" sz="2000" dirty="0">
                <a:solidFill>
                  <a:srgbClr val="0000FF"/>
                </a:solidFill>
              </a:rPr>
              <a:t>.“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„Erstellen“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Text der SDS mittels </a:t>
            </a:r>
            <a:r>
              <a:rPr lang="de-DE" altLang="de-DE" sz="2000" dirty="0">
                <a:solidFill>
                  <a:srgbClr val="0000FF"/>
                </a:solidFill>
              </a:rPr>
              <a:t>Tastatur</a:t>
            </a:r>
            <a:r>
              <a:rPr lang="de-DE" altLang="de-DE" sz="2000" dirty="0"/>
              <a:t> oder </a:t>
            </a:r>
            <a:r>
              <a:rPr lang="de-DE" altLang="de-DE" sz="2000" dirty="0">
                <a:solidFill>
                  <a:srgbClr val="0000FF"/>
                </a:solidFill>
              </a:rPr>
              <a:t>Navi–Drehknopf</a:t>
            </a:r>
            <a:r>
              <a:rPr lang="de-DE" altLang="de-DE" sz="2000" dirty="0"/>
              <a:t> 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Optionen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Speichern oder Senden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635896" y="1650042"/>
            <a:ext cx="41640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Kurzmitteilung erstellen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SC20 / SC21</a:t>
            </a:r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635896" y="2163251"/>
            <a:ext cx="5256213" cy="298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– 2 SDS – Erstellen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Kontexttaste „SDS </a:t>
            </a:r>
            <a:r>
              <a:rPr lang="de-DE" altLang="de-DE" sz="2000" dirty="0" err="1">
                <a:solidFill>
                  <a:srgbClr val="0000FF"/>
                </a:solidFill>
              </a:rPr>
              <a:t>schr</a:t>
            </a:r>
            <a:r>
              <a:rPr lang="de-DE" altLang="de-DE" sz="2000" dirty="0">
                <a:solidFill>
                  <a:srgbClr val="0000FF"/>
                </a:solidFill>
              </a:rPr>
              <a:t>.“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Text der SDS mittels </a:t>
            </a:r>
            <a:r>
              <a:rPr lang="de-DE" altLang="de-DE" sz="2000" dirty="0">
                <a:solidFill>
                  <a:srgbClr val="0000FF"/>
                </a:solidFill>
              </a:rPr>
              <a:t>Tastatur</a:t>
            </a:r>
            <a:r>
              <a:rPr lang="de-DE" altLang="de-DE" sz="2000" dirty="0"/>
              <a:t> oder </a:t>
            </a:r>
            <a:r>
              <a:rPr lang="de-DE" altLang="de-DE" sz="2000" dirty="0">
                <a:solidFill>
                  <a:srgbClr val="0000FF"/>
                </a:solidFill>
              </a:rPr>
              <a:t>Navi–Drehknopf</a:t>
            </a:r>
            <a:r>
              <a:rPr lang="de-DE" altLang="de-DE" sz="2000" dirty="0"/>
              <a:t> 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Optionen </a:t>
            </a:r>
            <a:r>
              <a:rPr lang="de-DE" altLang="de-DE" sz="2000" dirty="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Speichern oder Senden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Empfänger </a:t>
            </a:r>
            <a:r>
              <a:rPr lang="de-DE" altLang="de-DE" sz="2000" dirty="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Senden </a:t>
            </a:r>
            <a:r>
              <a:rPr lang="de-DE" altLang="de-DE" sz="2000" dirty="0"/>
              <a:t>oder</a:t>
            </a:r>
            <a:r>
              <a:rPr lang="de-DE" altLang="de-DE" sz="2000" dirty="0">
                <a:solidFill>
                  <a:srgbClr val="0000FF"/>
                </a:solidFill>
              </a:rPr>
              <a:t> 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44C365-9311-445E-8DC5-EEAEE236D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998538" y="1371600"/>
            <a:ext cx="64341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Lernziel: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Bedienung von Endgeräten</a:t>
            </a: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0" y="50323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dirty="0"/>
              <a:t>Die </a:t>
            </a:r>
            <a:r>
              <a:rPr lang="de-DE" altLang="de-DE" sz="2000" dirty="0" err="1"/>
              <a:t>LehrgangsteilnehmerInnen</a:t>
            </a:r>
            <a:r>
              <a:rPr lang="de-DE" altLang="de-DE" sz="2000" dirty="0"/>
              <a:t> sollen die Endgeräte situationsbedingt selbstständig und sicher bedienen können.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1350"/>
            <a:ext cx="602138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1476375" y="4292600"/>
            <a:ext cx="3240088" cy="307975"/>
          </a:xfrm>
          <a:prstGeom prst="rect">
            <a:avLst/>
          </a:prstGeom>
          <a:solidFill>
            <a:srgbClr val="DFE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Restdauer: 180 Minuten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476375" y="3373438"/>
            <a:ext cx="4535488" cy="631825"/>
          </a:xfrm>
          <a:prstGeom prst="rect">
            <a:avLst/>
          </a:prstGeom>
          <a:solidFill>
            <a:srgbClr val="DFE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Bedienung Endgeräte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Von „Ausbilder“ nach „Lehrgangsteilnehmer“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Telefonnummer </a:t>
            </a:r>
            <a:r>
              <a:rPr lang="de-DE" altLang="de-DE" sz="2000" dirty="0"/>
              <a:t>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Navigationstaste ▼oder ▲ </a:t>
            </a:r>
            <a:r>
              <a:rPr lang="de-DE" altLang="de-DE" sz="2000" dirty="0"/>
              <a:t>in den Telefonbetrieb wechseln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Grüne Telefontaste </a:t>
            </a:r>
            <a:r>
              <a:rPr lang="de-DE" altLang="de-DE" sz="2000" dirty="0"/>
              <a:t>drücken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384550" y="1619250"/>
            <a:ext cx="5567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Telefonie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2229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11601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116013" y="46529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827088" y="47974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3568358" y="4511514"/>
            <a:ext cx="2867025" cy="1590675"/>
            <a:chOff x="3568903" y="4157997"/>
            <a:chExt cx="2867025" cy="1590675"/>
          </a:xfrm>
        </p:grpSpPr>
        <p:pic>
          <p:nvPicPr>
            <p:cNvPr id="52235" name="Picture 13" descr="telefon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903" y="4157997"/>
              <a:ext cx="286702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5132933" y="4724896"/>
              <a:ext cx="1223962" cy="180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dirty="0"/>
            </a:p>
          </p:txBody>
        </p:sp>
        <p:sp>
          <p:nvSpPr>
            <p:cNvPr id="52237" name="Oval 12"/>
            <p:cNvSpPr>
              <a:spLocks noChangeArrowheads="1"/>
            </p:cNvSpPr>
            <p:nvPr/>
          </p:nvSpPr>
          <p:spPr bwMode="auto">
            <a:xfrm>
              <a:off x="5932066" y="4329112"/>
              <a:ext cx="468312" cy="46831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19475" y="3887788"/>
            <a:ext cx="54562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Zubehör am HRT (z.B. Handmikrofon) muss vorher entfernt werden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  <p:bldP spid="130055" grpId="0"/>
      <p:bldP spid="130056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71513" y="119697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u="sng">
                <a:sym typeface="Symbol" panose="05050102010706020507" pitchFamily="18" charset="2"/>
              </a:rPr>
              <a:t>Notruftaste</a:t>
            </a:r>
            <a:endParaRPr lang="de-DE" altLang="de-DE" i="1">
              <a:sym typeface="Symbol" panose="05050102010706020507" pitchFamily="18" charset="2"/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 flipH="1">
            <a:off x="1330325" y="1557338"/>
            <a:ext cx="1588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580063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Notruftaste</a:t>
            </a:r>
            <a:r>
              <a:rPr lang="de-DE" altLang="de-DE" sz="2000" dirty="0"/>
              <a:t> (min. 2 Sekunden)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Das Gerät sendet ohne Drücken der Sendetaste für eine vorher programmierte Zeit (15s Senden – 30s Empfangen)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Wird die Sendetaste betätigt ist der Zeitintervall außer Kraft gesetzt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Die Leitstelle kann unter Beachtung der gesetzlichen Regelungen zur Gefahrenabwehr und Strafverfolgung die „</a:t>
            </a:r>
            <a:r>
              <a:rPr lang="de-DE" altLang="de-DE" sz="2000" dirty="0" err="1"/>
              <a:t>HotMic</a:t>
            </a:r>
            <a:r>
              <a:rPr lang="de-DE" altLang="de-DE" sz="2000" dirty="0"/>
              <a:t>‘“-Funktion aktivieren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2000" dirty="0"/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3419475" y="1619250"/>
            <a:ext cx="5567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Notruf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animBg="1"/>
      <p:bldP spid="13927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2483769" y="1619250"/>
            <a:ext cx="6408712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Notsignalgeber – „</a:t>
            </a:r>
            <a:r>
              <a:rPr lang="de-DE" altLang="de-DE" sz="2000" b="1" dirty="0" err="1"/>
              <a:t>Totmann</a:t>
            </a:r>
            <a:r>
              <a:rPr lang="de-DE" altLang="de-DE" sz="2000" b="1" dirty="0"/>
              <a:t>“ </a:t>
            </a:r>
            <a:r>
              <a:rPr lang="de-DE" altLang="de-DE" sz="2000" b="1" dirty="0">
                <a:solidFill>
                  <a:srgbClr val="FF0000"/>
                </a:solidFill>
              </a:rPr>
              <a:t>(kommunale Programmierung)</a:t>
            </a:r>
            <a:endParaRPr lang="de-DE" altLang="de-DE" sz="1200" dirty="0">
              <a:solidFill>
                <a:srgbClr val="FF0000"/>
              </a:solidFill>
            </a:endParaRPr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6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Funktionen der Endgeräte STP8038 / 9038 </a:t>
            </a:r>
            <a:r>
              <a:rPr lang="de-DE" altLang="de-DE" sz="2200" b="1" u="sng" dirty="0">
                <a:solidFill>
                  <a:srgbClr val="FF0000"/>
                </a:solidFill>
              </a:rPr>
              <a:t>(abweichende Bedienung bei den Geräten SC20 / SC21 – </a:t>
            </a:r>
            <a:r>
              <a:rPr lang="de-DE" altLang="de-DE" sz="2200" b="1" u="sng" dirty="0">
                <a:solidFill>
                  <a:srgbClr val="FF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siehe Folie 34</a:t>
            </a:r>
            <a:r>
              <a:rPr lang="de-DE" altLang="de-DE" sz="2200" b="1" u="sng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6324" name="Grafik 1" descr="STP_Grö0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483769" y="2338389"/>
            <a:ext cx="6250656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+mj-lt"/>
              <a:buAutoNum type="arabicParenR"/>
              <a:defRPr/>
            </a:pPr>
            <a:r>
              <a:rPr lang="de-DE" altLang="de-DE" sz="2000" dirty="0">
                <a:solidFill>
                  <a:srgbClr val="0000FF"/>
                </a:solidFill>
              </a:rPr>
              <a:t>Ein-/Aus–Taste 3 x </a:t>
            </a:r>
            <a:r>
              <a:rPr lang="de-DE" altLang="de-DE" sz="2000" dirty="0"/>
              <a:t>drücken</a:t>
            </a:r>
          </a:p>
          <a:p>
            <a:pPr marL="457200" indent="-4572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+mj-lt"/>
              <a:buAutoNum type="arabicParenR"/>
              <a:defRPr/>
            </a:pP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rgbClr val="0000FF"/>
                </a:solidFill>
              </a:rPr>
              <a:t>Navi-Drehknopf</a:t>
            </a:r>
            <a:r>
              <a:rPr lang="de-DE" altLang="de-DE" sz="2000" dirty="0"/>
              <a:t> das Profil „</a:t>
            </a:r>
            <a:r>
              <a:rPr lang="de-DE" altLang="de-DE" sz="2000" dirty="0" err="1"/>
              <a:t>Totmann</a:t>
            </a:r>
            <a:r>
              <a:rPr lang="de-DE" altLang="de-DE" sz="2000" dirty="0"/>
              <a:t>“  auswählen</a:t>
            </a:r>
          </a:p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000" dirty="0"/>
              <a:t>Es erscheint folgendes Symbol im Display: </a:t>
            </a:r>
          </a:p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de-DE" altLang="de-DE" sz="2000" dirty="0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2483768" y="3898583"/>
            <a:ext cx="6120481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Zeit bis Voralarm: 30 Sekunden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Zeit zwischen Vor- und Hauptalarm: 30 Sekunden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Durch bewegen können die Alarme zurückgesetzt werden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95338" y="3392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A170694-0053-40E6-AE12-D17C887955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4FFFF"/>
              </a:clrFrom>
              <a:clrTo>
                <a:srgbClr val="E4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42960"/>
            <a:ext cx="531084" cy="41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  <p:bldP spid="13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Repeater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8372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314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„Modus“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Einstellungen - Betriebsmodus</a:t>
            </a:r>
            <a:endParaRPr lang="de-DE" altLang="de-DE" sz="2000" dirty="0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419475" y="2974975"/>
            <a:ext cx="54721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Nur in der Betriebsart DMO möglich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Von dem Repeater-Gerät kann weiterhin gesendet und empfangen werden</a:t>
            </a:r>
          </a:p>
        </p:txBody>
      </p:sp>
      <p:pic>
        <p:nvPicPr>
          <p:cNvPr id="132109" name="Picture 13" descr="repeater bere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144963"/>
            <a:ext cx="26050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0" name="Picture 14" descr="repeater überträg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144963"/>
            <a:ext cx="25241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Gateway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419475" y="4500563"/>
            <a:ext cx="54006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Nur mit einem MRT möglich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0000"/>
                </a:solidFill>
              </a:rPr>
              <a:t>Von dem Gateway-Gerät kann </a:t>
            </a:r>
            <a:r>
              <a:rPr lang="de-DE" altLang="de-DE" sz="2000" b="1" u="sng" dirty="0">
                <a:solidFill>
                  <a:srgbClr val="FF0000"/>
                </a:solidFill>
              </a:rPr>
              <a:t>nicht</a:t>
            </a:r>
            <a:r>
              <a:rPr lang="de-DE" altLang="de-DE" sz="2000" dirty="0">
                <a:solidFill>
                  <a:srgbClr val="FF0000"/>
                </a:solidFill>
              </a:rPr>
              <a:t> gesendet und empfangen werden</a:t>
            </a:r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459413" cy="115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Die TMO–Rufgruppe muss vorher eingestellt sein, die DMO–Rufgruppe kann auch nach der Inbetriebnahme des Gateway geändert werden.</a:t>
            </a:r>
          </a:p>
        </p:txBody>
      </p:sp>
      <p:pic>
        <p:nvPicPr>
          <p:cNvPr id="60422" name="Picture 11" descr="MRT3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46413"/>
            <a:ext cx="29527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19475" y="3419475"/>
            <a:ext cx="5314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Kontexttaste „Modus" 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Menü – Einstellungen - Betriebsmodus</a:t>
            </a:r>
            <a:endParaRPr lang="de-DE" altLang="de-DE" sz="2000"/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6"/>
          <p:cNvSpPr txBox="1">
            <a:spLocks noChangeArrowheads="1"/>
          </p:cNvSpPr>
          <p:nvPr/>
        </p:nvSpPr>
        <p:spPr bwMode="auto">
          <a:xfrm>
            <a:off x="3419475" y="1619250"/>
            <a:ext cx="38020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Netzwerk wechseln: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724525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/>
              <a:t>Auswahl zwischen den Netzwerken: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BOS-Netz </a:t>
            </a:r>
            <a:r>
              <a:rPr lang="de-DE" altLang="de-DE" sz="2000" dirty="0">
                <a:solidFill>
                  <a:srgbClr val="0000FF"/>
                </a:solidFill>
              </a:rPr>
              <a:t>(BOS-Net)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Objektfunkversorgung TMO-A1 </a:t>
            </a:r>
            <a:r>
              <a:rPr lang="de-DE" altLang="de-DE" sz="2000" dirty="0">
                <a:solidFill>
                  <a:srgbClr val="0000FF"/>
                </a:solidFill>
              </a:rPr>
              <a:t>(OV TMO-A1)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Objektfunkversorgung TMO-A2 </a:t>
            </a:r>
            <a:r>
              <a:rPr lang="de-DE" altLang="de-DE" sz="2000" dirty="0">
                <a:solidFill>
                  <a:srgbClr val="0000FF"/>
                </a:solidFill>
              </a:rPr>
              <a:t>(OV TMO-A2)</a:t>
            </a:r>
          </a:p>
          <a:p>
            <a:pPr marL="342900" indent="-342900">
              <a:buClr>
                <a:srgbClr val="000000"/>
              </a:buClr>
              <a:buSzPct val="100000"/>
              <a:buFontTx/>
              <a:buChar char="-"/>
              <a:defRPr/>
            </a:pPr>
            <a:endParaRPr lang="de-DE" altLang="de-DE" sz="2000" dirty="0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433763" y="4248150"/>
            <a:ext cx="5710237" cy="183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6 Netzwerk wechseln</a:t>
            </a:r>
            <a:br>
              <a:rPr lang="de-DE" altLang="de-DE" sz="2000" dirty="0" smtClean="0">
                <a:solidFill>
                  <a:srgbClr val="0000FF"/>
                </a:solidFill>
              </a:rPr>
            </a:br>
            <a:r>
              <a:rPr lang="de-DE" altLang="de-DE" sz="2000" dirty="0" smtClean="0">
                <a:solidFill>
                  <a:srgbClr val="0000FF"/>
                </a:solidFill>
              </a:rPr>
              <a:t/>
            </a:r>
            <a:br>
              <a:rPr lang="de-DE" altLang="de-DE" sz="2000" dirty="0" smtClean="0">
                <a:solidFill>
                  <a:srgbClr val="0000FF"/>
                </a:solidFill>
              </a:rPr>
            </a:br>
            <a:r>
              <a:rPr lang="de-DE" altLang="de-DE" sz="2000" dirty="0">
                <a:solidFill>
                  <a:srgbClr val="FF0000"/>
                </a:solidFill>
              </a:rPr>
              <a:t>Abweichende Menüstruktur beim SC20 / </a:t>
            </a:r>
            <a:r>
              <a:rPr lang="de-DE" altLang="de-DE" sz="2000" dirty="0" smtClean="0">
                <a:solidFill>
                  <a:srgbClr val="FF0000"/>
                </a:solidFill>
              </a:rPr>
              <a:t>SC21: </a:t>
            </a:r>
            <a:r>
              <a:rPr lang="de-DE" altLang="de-DE" sz="2000" dirty="0" smtClean="0">
                <a:solidFill>
                  <a:srgbClr val="0000FF"/>
                </a:solidFill>
              </a:rPr>
              <a:t>Menü </a:t>
            </a:r>
            <a:r>
              <a:rPr lang="de-DE" altLang="de-DE" sz="2000" dirty="0">
                <a:solidFill>
                  <a:srgbClr val="0000FF"/>
                </a:solidFill>
              </a:rPr>
              <a:t>– 5 Netzwerk wechseln</a:t>
            </a:r>
            <a:r>
              <a:rPr lang="de-DE" altLang="de-DE" sz="2000" dirty="0" smtClean="0">
                <a:solidFill>
                  <a:srgbClr val="0000FF"/>
                </a:solidFill>
              </a:rPr>
              <a:t/>
            </a:r>
            <a:br>
              <a:rPr lang="de-DE" altLang="de-DE" sz="2000" dirty="0" smtClean="0">
                <a:solidFill>
                  <a:srgbClr val="0000FF"/>
                </a:solidFill>
              </a:rPr>
            </a:b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„</a:t>
            </a:r>
            <a:r>
              <a:rPr lang="de-DE" altLang="de-DE" sz="2000" dirty="0" err="1">
                <a:solidFill>
                  <a:srgbClr val="0000FF"/>
                </a:solidFill>
              </a:rPr>
              <a:t>Netzwahl</a:t>
            </a:r>
            <a:r>
              <a:rPr lang="de-DE" altLang="de-DE" sz="2000" dirty="0">
                <a:solidFill>
                  <a:srgbClr val="0000FF"/>
                </a:solidFill>
              </a:rPr>
              <a:t>“ </a:t>
            </a:r>
            <a:r>
              <a:rPr lang="de-DE" altLang="de-DE" sz="2000" dirty="0"/>
              <a:t>drücken</a:t>
            </a:r>
          </a:p>
        </p:txBody>
      </p:sp>
      <p:sp>
        <p:nvSpPr>
          <p:cNvPr id="64517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6451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96579A-5781-427A-85E9-C3CF36F0F8D8}"/>
              </a:ext>
            </a:extLst>
          </p:cNvPr>
          <p:cNvSpPr txBox="1"/>
          <p:nvPr/>
        </p:nvSpPr>
        <p:spPr>
          <a:xfrm>
            <a:off x="2267744" y="519411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GPS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6246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8 Geräteinformationen </a:t>
            </a:r>
            <a:r>
              <a:rPr lang="de-DE" altLang="de-DE" sz="2000" dirty="0">
                <a:solidFill>
                  <a:srgbClr val="0000FF"/>
                </a:solidFill>
              </a:rPr>
              <a:t>– GPS 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„Position“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Bestimmung des Standortes in			 Grad – Minuten mit Dezimalstellen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419475" y="3651250"/>
            <a:ext cx="5400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Freier Blick zum Himmel notwendig</a:t>
            </a:r>
          </a:p>
        </p:txBody>
      </p:sp>
      <p:grpSp>
        <p:nvGrpSpPr>
          <p:cNvPr id="62472" name="Group 10"/>
          <p:cNvGrpSpPr>
            <a:grpSpLocks/>
          </p:cNvGrpSpPr>
          <p:nvPr/>
        </p:nvGrpSpPr>
        <p:grpSpPr bwMode="auto">
          <a:xfrm rot="-9517401">
            <a:off x="1619250" y="3716338"/>
            <a:ext cx="2643188" cy="844550"/>
            <a:chOff x="1859" y="1070"/>
            <a:chExt cx="1665" cy="532"/>
          </a:xfrm>
        </p:grpSpPr>
        <p:sp>
          <p:nvSpPr>
            <p:cNvPr id="62473" name="Line 11"/>
            <p:cNvSpPr>
              <a:spLocks noChangeShapeType="1"/>
            </p:cNvSpPr>
            <p:nvPr/>
          </p:nvSpPr>
          <p:spPr bwMode="auto">
            <a:xfrm rot="1360119" flipV="1">
              <a:off x="1859" y="1070"/>
              <a:ext cx="818" cy="1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4" name="Line 12"/>
            <p:cNvSpPr>
              <a:spLocks noChangeShapeType="1"/>
            </p:cNvSpPr>
            <p:nvPr/>
          </p:nvSpPr>
          <p:spPr bwMode="auto">
            <a:xfrm rot="1360119" flipH="1">
              <a:off x="2262" y="1151"/>
              <a:ext cx="372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5" name="Line 13"/>
            <p:cNvSpPr>
              <a:spLocks noChangeShapeType="1"/>
            </p:cNvSpPr>
            <p:nvPr/>
          </p:nvSpPr>
          <p:spPr bwMode="auto">
            <a:xfrm rot="1360119" flipV="1">
              <a:off x="2185" y="1534"/>
              <a:ext cx="1339" cy="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</a:t>
            </a:r>
            <a:r>
              <a:rPr lang="de-DE" sz="800" dirty="0" err="1"/>
              <a:t>Novatel</a:t>
            </a:r>
            <a:endParaRPr lang="de-DE" sz="800" dirty="0"/>
          </a:p>
        </p:txBody>
      </p:sp>
      <p:pic>
        <p:nvPicPr>
          <p:cNvPr id="13" name="Picture 9" descr="gps2rart">
            <a:extLst>
              <a:ext uri="{FF2B5EF4-FFF2-40B4-BE49-F238E27FC236}">
                <a16:creationId xmlns:a16="http://schemas.microsoft.com/office/drawing/2014/main" id="{A71AE328-2420-40C3-B2BC-71838265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8682"/>
            <a:ext cx="1584198" cy="15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5968504-A28E-4F5E-87E9-589931060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9210"/>
            <a:ext cx="2830640" cy="4388358"/>
          </a:xfrm>
          <a:prstGeom prst="rect">
            <a:avLst/>
          </a:prstGeom>
        </p:spPr>
      </p:pic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GPS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>
                <a:solidFill>
                  <a:srgbClr val="0000FF"/>
                </a:solidFill>
              </a:rPr>
              <a:t>Menü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4 GPS </a:t>
            </a:r>
            <a:r>
              <a:rPr lang="de-DE" altLang="de-DE" sz="2000" dirty="0">
                <a:solidFill>
                  <a:srgbClr val="0000FF"/>
                </a:solidFill>
              </a:rPr>
              <a:t>– GPS </a:t>
            </a:r>
            <a:endParaRPr lang="de-DE" altLang="de-DE" sz="2000" dirty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 smtClean="0">
                <a:solidFill>
                  <a:srgbClr val="0000FF"/>
                </a:solidFill>
              </a:rPr>
              <a:t>Linke Kontexttaste „Position“ </a:t>
            </a:r>
            <a:r>
              <a:rPr lang="de-DE" altLang="de-DE" sz="2000" dirty="0"/>
              <a:t>drücken</a:t>
            </a:r>
            <a:endParaRPr lang="de-DE" altLang="de-DE" sz="2000" dirty="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 dirty="0"/>
              <a:t>Bestimmung des Standortes in			 Grad – Minuten mit Dezimalstellen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419475" y="3651250"/>
            <a:ext cx="5400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Freier Blick zum Himmel notwendig</a:t>
            </a:r>
          </a:p>
        </p:txBody>
      </p:sp>
      <p:pic>
        <p:nvPicPr>
          <p:cNvPr id="62471" name="Picture 9" descr="gps2r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73370"/>
            <a:ext cx="1584198" cy="15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2" name="Group 10"/>
          <p:cNvGrpSpPr>
            <a:grpSpLocks/>
          </p:cNvGrpSpPr>
          <p:nvPr/>
        </p:nvGrpSpPr>
        <p:grpSpPr bwMode="auto">
          <a:xfrm rot="-9517401">
            <a:off x="1104614" y="3576277"/>
            <a:ext cx="3821994" cy="1314534"/>
            <a:chOff x="1972" y="1113"/>
            <a:chExt cx="1552" cy="489"/>
          </a:xfrm>
        </p:grpSpPr>
        <p:sp>
          <p:nvSpPr>
            <p:cNvPr id="62473" name="Line 11"/>
            <p:cNvSpPr>
              <a:spLocks noChangeShapeType="1"/>
            </p:cNvSpPr>
            <p:nvPr/>
          </p:nvSpPr>
          <p:spPr bwMode="auto">
            <a:xfrm rot="1360119" flipV="1">
              <a:off x="1972" y="1113"/>
              <a:ext cx="696" cy="1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4" name="Line 12"/>
            <p:cNvSpPr>
              <a:spLocks noChangeShapeType="1"/>
            </p:cNvSpPr>
            <p:nvPr/>
          </p:nvSpPr>
          <p:spPr bwMode="auto">
            <a:xfrm rot="1360119" flipH="1">
              <a:off x="2267" y="1170"/>
              <a:ext cx="372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5" name="Line 13"/>
            <p:cNvSpPr>
              <a:spLocks noChangeShapeType="1"/>
            </p:cNvSpPr>
            <p:nvPr/>
          </p:nvSpPr>
          <p:spPr bwMode="auto">
            <a:xfrm rot="1360119" flipV="1">
              <a:off x="2185" y="1534"/>
              <a:ext cx="1339" cy="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Selectric, </a:t>
            </a:r>
            <a:r>
              <a:rPr lang="de-DE" sz="800" dirty="0" err="1"/>
              <a:t>Novatel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966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 descr="IMGP24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3A8BE"/>
              </a:clrFrom>
              <a:clrTo>
                <a:srgbClr val="A3A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7" y="1268416"/>
            <a:ext cx="3239171" cy="45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Line 6"/>
          <p:cNvSpPr>
            <a:spLocks noChangeShapeType="1"/>
          </p:cNvSpPr>
          <p:nvPr/>
        </p:nvSpPr>
        <p:spPr bwMode="auto">
          <a:xfrm flipH="1">
            <a:off x="1811074" y="4674569"/>
            <a:ext cx="1464682" cy="505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6564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pic>
        <p:nvPicPr>
          <p:cNvPr id="66566" name="Picture 13" descr="IMGP24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416"/>
            <a:ext cx="2732405" cy="44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4F8D2D-F265-45A1-9B5A-8C725C00B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23" y="4388813"/>
            <a:ext cx="1066800" cy="673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5" descr="IMG_0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982913"/>
            <a:ext cx="55959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4" descr="IMGP2480"/>
          <p:cNvPicPr>
            <a:picLocks noChangeAspect="1" noChangeArrowheads="1"/>
          </p:cNvPicPr>
          <p:nvPr/>
        </p:nvPicPr>
        <p:blipFill>
          <a:blip r:embed="rId3">
            <a:lum bright="3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19462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Line 5"/>
          <p:cNvSpPr>
            <a:spLocks noChangeShapeType="1"/>
          </p:cNvSpPr>
          <p:nvPr/>
        </p:nvSpPr>
        <p:spPr bwMode="auto">
          <a:xfrm>
            <a:off x="4140200" y="3644900"/>
            <a:ext cx="2879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8613" name="Text Box 12"/>
          <p:cNvSpPr txBox="1">
            <a:spLocks noChangeArrowheads="1"/>
          </p:cNvSpPr>
          <p:nvPr/>
        </p:nvSpPr>
        <p:spPr bwMode="auto">
          <a:xfrm>
            <a:off x="0" y="1341438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BOS-Sicherheitskarte MRT (S/E abgesetzt vom Bedienteil)</a:t>
            </a: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140200" y="2133600"/>
            <a:ext cx="396081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Bedienteil Mobilfunkgerät (MRT)</a:t>
            </a:r>
          </a:p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SRG 3900</a:t>
            </a: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14288" y="2133600"/>
            <a:ext cx="26638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Handfunkgerät (HRT)</a:t>
            </a:r>
          </a:p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STP 8000</a:t>
            </a:r>
          </a:p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STP 9000</a:t>
            </a:r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Endgeräte im Digitalfunknetz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Endgeräte</a:t>
            </a:r>
          </a:p>
        </p:txBody>
      </p:sp>
      <p:pic>
        <p:nvPicPr>
          <p:cNvPr id="1127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3238"/>
            <a:ext cx="138588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1" descr="MRT3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7894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2636912"/>
            <a:ext cx="741605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 dirty="0">
                <a:sym typeface="Symbol" panose="05050102010706020507" pitchFamily="18" charset="2"/>
              </a:rPr>
              <a:t>Auf der BOS–Sicherheitskarte sind folgende Informationen hinterlegt:</a:t>
            </a:r>
          </a:p>
          <a:p>
            <a:pPr>
              <a:defRPr/>
            </a:pPr>
            <a:endParaRPr lang="de-DE" altLang="de-DE" sz="2000" b="1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Netzzugangsdaten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operativ taktische Adresse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 err="1">
                <a:sym typeface="Symbol" panose="05050102010706020507" pitchFamily="18" charset="2"/>
              </a:rPr>
              <a:t>Kryptozertifikat</a:t>
            </a:r>
            <a:r>
              <a:rPr lang="de-DE" altLang="de-DE" sz="2000" dirty="0">
                <a:sym typeface="Symbol" panose="05050102010706020507" pitchFamily="18" charset="2"/>
              </a:rPr>
              <a:t> und </a:t>
            </a:r>
            <a:r>
              <a:rPr lang="de-DE" altLang="de-DE" sz="2000" dirty="0" err="1">
                <a:sym typeface="Symbol" panose="05050102010706020507" pitchFamily="18" charset="2"/>
              </a:rPr>
              <a:t>Kryptoschlüssel</a:t>
            </a:r>
            <a:endParaRPr lang="de-DE" altLang="de-DE" sz="2000" dirty="0">
              <a:sym typeface="Symbol" panose="05050102010706020507" pitchFamily="18" charset="2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ym typeface="Symbol" panose="05050102010706020507" pitchFamily="18" charset="2"/>
              </a:rPr>
              <a:t>Berechtigungen</a:t>
            </a:r>
          </a:p>
        </p:txBody>
      </p:sp>
      <p:sp>
        <p:nvSpPr>
          <p:cNvPr id="69635" name="Text Box 9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68313" y="1471613"/>
            <a:ext cx="8305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Um einen hohen Sicherheitsstandard zu erreichen, ist die Inbetriebnahme des Endgerätes nur mit der BOS–Sicherheitskarte möglich.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30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23528" y="2276872"/>
            <a:ext cx="7488238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Der Verlust der Karte ist sofort der Autorisierten Stelle Digitalfunk Niedersachsen zu melden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Häufiger Kartenwechsel führt zum vorzeitigen Verschleiß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Endgeräte sind ohne oder mit einer temporär gesperrten BOS-Sicherheitskarte dem autorisierten Service zu übergeben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ym typeface="Symbol" panose="05050102010706020507" pitchFamily="18" charset="2"/>
              </a:rPr>
              <a:t>Detaillierte Informationen dazu unter </a:t>
            </a:r>
            <a:r>
              <a:rPr lang="de-DE" altLang="de-DE" sz="2000" dirty="0">
                <a:sym typeface="Symbol" panose="05050102010706020507" pitchFamily="18" charset="2"/>
                <a:hlinkClick r:id="rId3"/>
              </a:rPr>
              <a:t>https://www.digitalfunk.niedersachsen.de/index.php/digitalfunk-fuer-den-nutzer/bsi-sicherheitskarten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 dirty="0"/>
              <a:t>Verwendung der BOS-Sicherheitskarte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8313" y="1781175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 dirty="0">
                <a:sym typeface="Symbol" panose="05050102010706020507" pitchFamily="18" charset="2"/>
              </a:rPr>
              <a:t>Weitere Informationen zur BOS–Sicherheitskarte:</a:t>
            </a:r>
            <a:endParaRPr lang="de-DE" altLang="de-DE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696913" y="160972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Der Akku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95325" y="2282825"/>
            <a:ext cx="4381500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Lithium-Polymer-Akku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geringer Memoryeffekt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geringe Selbstentladung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- Temperaturbereich ca. 0°C - 60°C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 dirty="0"/>
              <a:t>	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2000" dirty="0"/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Gerätepflege</a:t>
            </a:r>
          </a:p>
        </p:txBody>
      </p:sp>
      <p:pic>
        <p:nvPicPr>
          <p:cNvPr id="73733" name="Picture 7" descr="IMGP2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341438"/>
            <a:ext cx="2820987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Bildquelle: NABK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140200" y="2133600"/>
            <a:ext cx="3960813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SCC3 Farb-Bedienteil Mobilfunkgerät (MRT) SRG 3900</a:t>
            </a:r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Endgeräte im Digitalfunknetz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Endgeräte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FE8231-252A-4ACF-A6F4-61D0673D2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7" y="2808352"/>
            <a:ext cx="1311440" cy="30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141E6B-58F5-4C85-AE27-A12602B9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97" y="1614316"/>
            <a:ext cx="1443200" cy="4284000"/>
          </a:xfrm>
          <a:prstGeom prst="rect">
            <a:avLst/>
          </a:prstGeom>
        </p:spPr>
      </p:pic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14288" y="2133600"/>
            <a:ext cx="2901528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Handfunkgeräte (HRT) SC21 und SC20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B142793-4E37-4E47-A159-4500DFED1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3420000"/>
            <a:ext cx="4894707" cy="15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9"/>
          <p:cNvSpPr txBox="1">
            <a:spLocks noChangeArrowheads="1"/>
          </p:cNvSpPr>
          <p:nvPr/>
        </p:nvSpPr>
        <p:spPr bwMode="auto">
          <a:xfrm>
            <a:off x="0" y="15621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Handfunkgerät STP 8038 / 9038 / SC20 / SC21</a:t>
            </a:r>
          </a:p>
        </p:txBody>
      </p:sp>
      <p:sp>
        <p:nvSpPr>
          <p:cNvPr id="14339" name="Text Box 150"/>
          <p:cNvSpPr txBox="1">
            <a:spLocks noChangeArrowheads="1"/>
          </p:cNvSpPr>
          <p:nvPr/>
        </p:nvSpPr>
        <p:spPr bwMode="auto">
          <a:xfrm>
            <a:off x="4283968" y="3541713"/>
            <a:ext cx="4248845" cy="18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TFT-Farbdisplay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integrierter GPS-Empfänger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1 Watt Sendeleistung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Schnittstelle für BOS-Sicherheitskarte</a:t>
            </a:r>
          </a:p>
        </p:txBody>
      </p:sp>
      <p:sp>
        <p:nvSpPr>
          <p:cNvPr id="14340" name="Text Box 15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14341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8" y="1737667"/>
            <a:ext cx="1300277" cy="38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F629B7-D0A7-4115-934D-4BB9F40F3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4038"/>
            <a:ext cx="2391786" cy="37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1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6387" name="Text Box 93"/>
          <p:cNvSpPr txBox="1">
            <a:spLocks noChangeArrowheads="1"/>
          </p:cNvSpPr>
          <p:nvPr/>
        </p:nvSpPr>
        <p:spPr bwMode="auto">
          <a:xfrm>
            <a:off x="0" y="1562100"/>
            <a:ext cx="9144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Mobilfunkgerät SRG 3900</a:t>
            </a:r>
          </a:p>
        </p:txBody>
      </p:sp>
      <p:sp>
        <p:nvSpPr>
          <p:cNvPr id="16388" name="Text Box 94"/>
          <p:cNvSpPr txBox="1">
            <a:spLocks noChangeArrowheads="1"/>
          </p:cNvSpPr>
          <p:nvPr/>
        </p:nvSpPr>
        <p:spPr bwMode="auto">
          <a:xfrm>
            <a:off x="4357687" y="2288287"/>
            <a:ext cx="4786313" cy="298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TFT-Farbdisplay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integrierter GPS-Empfänger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3 Watt Sendeleistung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Schnittstelle für BOS-Sicherheitskarte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für das SCC3 ist mindestens der Konfigurationsstand P/K16 notwendig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 dirty="0"/>
              <a:t>ein Mischbetrieb SCC3 mit der Color-</a:t>
            </a:r>
            <a:r>
              <a:rPr lang="de-DE" altLang="de-DE" sz="2000" dirty="0" err="1"/>
              <a:t>Console</a:t>
            </a:r>
            <a:r>
              <a:rPr lang="de-DE" altLang="de-DE" sz="2000" dirty="0"/>
              <a:t> oder HBC2 ist nicht möglich</a:t>
            </a:r>
          </a:p>
        </p:txBody>
      </p:sp>
      <p:pic>
        <p:nvPicPr>
          <p:cNvPr id="16389" name="Picture 95" descr="MRT3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321"/>
            <a:ext cx="38877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Bildquellen: Selectric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65A679-EC46-442C-9C5E-2234C27D1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9" y="3660875"/>
            <a:ext cx="3882009" cy="1233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3479</Words>
  <Application>Microsoft Office PowerPoint</Application>
  <PresentationFormat>Bildschirmpräsentation (4:3)</PresentationFormat>
  <Paragraphs>655</Paragraphs>
  <Slides>62</Slides>
  <Notes>44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7" baseType="lpstr">
      <vt:lpstr>Arial</vt:lpstr>
      <vt:lpstr>Symbol</vt:lpstr>
      <vt:lpstr>Times New Roman</vt:lpstr>
      <vt:lpstr>Wingdings</vt:lpstr>
      <vt:lpstr>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/>
  <cp:revision>271</cp:revision>
  <dcterms:created xsi:type="dcterms:W3CDTF">2008-05-15T16:03:34Z</dcterms:created>
  <dcterms:modified xsi:type="dcterms:W3CDTF">2020-12-28T09:39:52Z</dcterms:modified>
</cp:coreProperties>
</file>