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01" r:id="rId2"/>
    <p:sldId id="302" r:id="rId3"/>
    <p:sldId id="289" r:id="rId4"/>
    <p:sldId id="356" r:id="rId5"/>
    <p:sldId id="280" r:id="rId6"/>
    <p:sldId id="284" r:id="rId7"/>
    <p:sldId id="350" r:id="rId8"/>
    <p:sldId id="357" r:id="rId9"/>
    <p:sldId id="296" r:id="rId10"/>
    <p:sldId id="358" r:id="rId11"/>
    <p:sldId id="353" r:id="rId12"/>
    <p:sldId id="285" r:id="rId13"/>
    <p:sldId id="324" r:id="rId14"/>
    <p:sldId id="322" r:id="rId15"/>
    <p:sldId id="292" r:id="rId16"/>
    <p:sldId id="321" r:id="rId17"/>
    <p:sldId id="343" r:id="rId18"/>
    <p:sldId id="325" r:id="rId19"/>
    <p:sldId id="344" r:id="rId20"/>
    <p:sldId id="306" r:id="rId21"/>
    <p:sldId id="307" r:id="rId22"/>
    <p:sldId id="365" r:id="rId23"/>
    <p:sldId id="330" r:id="rId24"/>
    <p:sldId id="347" r:id="rId25"/>
    <p:sldId id="331" r:id="rId26"/>
    <p:sldId id="294" r:id="rId27"/>
    <p:sldId id="369" r:id="rId28"/>
    <p:sldId id="370" r:id="rId29"/>
    <p:sldId id="366" r:id="rId30"/>
    <p:sldId id="371" r:id="rId31"/>
    <p:sldId id="362" r:id="rId32"/>
    <p:sldId id="267" r:id="rId33"/>
    <p:sldId id="268" r:id="rId34"/>
    <p:sldId id="326" r:id="rId35"/>
    <p:sldId id="364" r:id="rId36"/>
    <p:sldId id="327" r:id="rId37"/>
    <p:sldId id="359" r:id="rId38"/>
    <p:sldId id="345" r:id="rId39"/>
    <p:sldId id="372" r:id="rId40"/>
    <p:sldId id="328" r:id="rId41"/>
    <p:sldId id="335" r:id="rId42"/>
    <p:sldId id="329" r:id="rId43"/>
    <p:sldId id="361" r:id="rId44"/>
    <p:sldId id="332" r:id="rId45"/>
    <p:sldId id="334" r:id="rId46"/>
    <p:sldId id="367" r:id="rId47"/>
    <p:sldId id="337" r:id="rId48"/>
    <p:sldId id="342" r:id="rId49"/>
    <p:sldId id="351" r:id="rId50"/>
    <p:sldId id="338" r:id="rId51"/>
    <p:sldId id="339" r:id="rId52"/>
    <p:sldId id="348" r:id="rId53"/>
    <p:sldId id="341" r:id="rId54"/>
    <p:sldId id="374" r:id="rId55"/>
    <p:sldId id="258" r:id="rId56"/>
    <p:sldId id="288" r:id="rId57"/>
    <p:sldId id="279" r:id="rId58"/>
    <p:sldId id="336" r:id="rId59"/>
    <p:sldId id="300" r:id="rId6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CC00"/>
    <a:srgbClr val="FFFF00"/>
    <a:srgbClr val="FFFF66"/>
    <a:srgbClr val="DFEDD3"/>
    <a:srgbClr val="927D6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6" autoAdjust="0"/>
    <p:restoredTop sz="76190" autoAdjust="0"/>
  </p:normalViewPr>
  <p:slideViewPr>
    <p:cSldViewPr>
      <p:cViewPr varScale="1">
        <p:scale>
          <a:sx n="80" d="100"/>
          <a:sy n="80" d="100"/>
        </p:scale>
        <p:origin x="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21D6364-09A3-4576-9405-8C0D6937FC2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134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31FE47E-4FA6-4288-8BF2-75A96809AB7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46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A8702-4F39-441B-A6D3-A7FAD675CA72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264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446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665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B93EE-F917-446D-A5B7-B0B125C7497B}" type="slidenum">
              <a:rPr lang="de-DE" altLang="de-DE" sz="1300" smtClean="0"/>
              <a:pPr>
                <a:spcBef>
                  <a:spcPct val="0"/>
                </a:spcBef>
              </a:pPr>
              <a:t>20</a:t>
            </a:fld>
            <a:endParaRPr lang="de-DE" altLang="de-D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Nach einem Softwareupdate (Firmensoftware oder Geräteplug) ist beim Einschalten nicht die bevorzugte Rufgruppe eingestellt. Dieses muss manuell durch den Benutzer erfolgen.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7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847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521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333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4675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26</a:t>
            </a:fld>
            <a:endParaRPr lang="de-DE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abweichende Menüführung SC20 / SC21 aufgenommen</a:t>
            </a:r>
          </a:p>
        </p:txBody>
      </p:sp>
    </p:spTree>
    <p:extLst>
      <p:ext uri="{BB962C8B-B14F-4D97-AF65-F5344CB8AC3E}">
        <p14:creationId xmlns:p14="http://schemas.microsoft.com/office/powerpoint/2010/main" val="2815094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1797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F7205-0D09-48A4-9A8E-0B68BDF62E4D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1262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35183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20200319-MG: Folie neu eingefügt</a:t>
            </a:r>
          </a:p>
          <a:p>
            <a:r>
              <a:rPr lang="de-DE" altLang="de-DE" dirty="0"/>
              <a:t>(</a:t>
            </a:r>
            <a:r>
              <a:rPr lang="de-DE" altLang="de-DE" dirty="0" err="1"/>
              <a:t>kom</a:t>
            </a:r>
            <a:r>
              <a:rPr lang="de-DE" altLang="de-DE" dirty="0"/>
              <a:t>.) = (kommunale Programmierung)</a:t>
            </a:r>
          </a:p>
          <a:p>
            <a:r>
              <a:rPr lang="de-DE" dirty="0"/>
              <a:t>(</a:t>
            </a:r>
            <a:r>
              <a:rPr lang="de-DE" dirty="0" err="1"/>
              <a:t>poliz</a:t>
            </a:r>
            <a:r>
              <a:rPr lang="de-DE" dirty="0"/>
              <a:t>.)</a:t>
            </a:r>
            <a:r>
              <a:rPr lang="de-DE" baseline="0" dirty="0"/>
              <a:t> = (polizeiliche Programmierung)</a:t>
            </a:r>
          </a:p>
          <a:p>
            <a:r>
              <a:rPr lang="de-DE" baseline="0" dirty="0" err="1" smtClean="0"/>
              <a:t>Einschaltreset</a:t>
            </a:r>
            <a:r>
              <a:rPr lang="de-DE" baseline="0" dirty="0" smtClean="0"/>
              <a:t> = K/P 17;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Wurden für das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Toggeln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zwischen zwei Gruppen zuletzt zwei DMO-Gruppen verwendet, so wird diese Einstellung nach Aus-/Einschalten des Funkendgeräts nicht beibehalten. Die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Toggle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-Funktion wechselt dann, nach dem Einschalten des Funkendgeräts, zwischen der zuletzt geschalteten TMO- und der zuletzt geschalteten DMO-Gruppe</a:t>
            </a:r>
            <a:endParaRPr lang="de-DE" baseline="0" dirty="0"/>
          </a:p>
          <a:p>
            <a:r>
              <a:rPr lang="de-DE" altLang="de-DE" dirty="0"/>
              <a:t>Modi-Auswahl= TMO/DMO/Repeater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11988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AE9CE7-3A0D-40A6-9DE8-259EB1867644}" type="slidenum">
              <a:rPr lang="de-DE" altLang="de-DE" sz="1300" smtClean="0"/>
              <a:pPr>
                <a:spcBef>
                  <a:spcPct val="0"/>
                </a:spcBef>
              </a:pPr>
              <a:t>33</a:t>
            </a:fld>
            <a:endParaRPr lang="de-DE" altLang="de-DE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2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0459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6666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38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38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651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39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39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691155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4487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5814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28B43-0D31-427B-884D-B37FE91AB576}" type="slidenum">
              <a:rPr lang="de-DE" altLang="de-DE" sz="1300" smtClean="0"/>
              <a:pPr>
                <a:spcBef>
                  <a:spcPct val="0"/>
                </a:spcBef>
              </a:pPr>
              <a:t>3</a:t>
            </a:fld>
            <a:endParaRPr lang="de-DE" altLang="de-DE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07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>
                <a:latin typeface="Arial" panose="020B0604020202020204" pitchFamily="34" charset="0"/>
              </a:rPr>
              <a:t>20200319-MG: </a:t>
            </a:r>
            <a:r>
              <a:rPr lang="de-DE" sz="1200" b="1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2761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5455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4DD3F-E1BE-4683-A75F-25F742371484}" type="slidenum">
              <a:rPr lang="de-DE" altLang="de-DE" sz="1300" smtClean="0"/>
              <a:pPr>
                <a:spcBef>
                  <a:spcPct val="0"/>
                </a:spcBef>
              </a:pPr>
              <a:t>47</a:t>
            </a:fld>
            <a:endParaRPr lang="de-DE" altLang="de-DE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Aufbau der Verbindung in öffentliche oder private Telefonnetze im Vollduplex  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Keine ankommenden Gespräche aus dem öffentlichen Netz möglich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3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1D8315-47FD-4EE5-A65D-18C4884805CD}" type="slidenum">
              <a:rPr lang="de-DE" altLang="de-DE" sz="1300" smtClean="0"/>
              <a:pPr>
                <a:spcBef>
                  <a:spcPct val="0"/>
                </a:spcBef>
              </a:pPr>
              <a:t>48</a:t>
            </a:fld>
            <a:endParaRPr lang="de-DE" altLang="de-DE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Momentan ist die Gesamtzeit des Notrufes auf 3 Minuten begrenzt.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Der Teilnehmer der den Notruf ausgelöst hat, kann diesen wieder beenden durch drücken der Gesprächsende Taste oder der Kontexttaste Abbruch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Eine TTB  kann denn Notruf beenden bzw. unterbrechen vor Ablauf der 60 Minuten.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6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13E16-7F64-4EB2-9E6B-6C1762D87AE8}" type="slidenum">
              <a:rPr lang="de-DE" altLang="de-DE" sz="1300" smtClean="0"/>
              <a:pPr>
                <a:spcBef>
                  <a:spcPct val="0"/>
                </a:spcBef>
              </a:pPr>
              <a:t>49</a:t>
            </a:fld>
            <a:endParaRPr lang="de-DE" altLang="de-DE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Hinweis auf abweichende Bedienung mit Verlinkung aufgenommen</a:t>
            </a:r>
          </a:p>
        </p:txBody>
      </p:sp>
    </p:spTree>
    <p:extLst>
      <p:ext uri="{BB962C8B-B14F-4D97-AF65-F5344CB8AC3E}">
        <p14:creationId xmlns:p14="http://schemas.microsoft.com/office/powerpoint/2010/main" val="1952747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DB5C7-1835-430B-A64B-A33F8863EB26}" type="slidenum">
              <a:rPr lang="de-DE" altLang="de-DE" sz="1300" smtClean="0"/>
              <a:pPr>
                <a:spcBef>
                  <a:spcPct val="0"/>
                </a:spcBef>
              </a:pPr>
              <a:t>50</a:t>
            </a:fld>
            <a:endParaRPr lang="de-DE" altLang="de-DE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9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8E3D8-9989-40BE-A632-74CD58BFF19D}" type="slidenum">
              <a:rPr lang="de-DE" altLang="de-DE" sz="1300" smtClean="0"/>
              <a:pPr>
                <a:spcBef>
                  <a:spcPct val="0"/>
                </a:spcBef>
              </a:pPr>
              <a:t>51</a:t>
            </a:fld>
            <a:endParaRPr lang="de-DE" altLang="de-DE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7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93A68-4EBE-4D0F-B3E4-26540E18766B}" type="slidenum">
              <a:rPr lang="de-DE" altLang="de-DE" sz="1300" smtClean="0"/>
              <a:pPr>
                <a:spcBef>
                  <a:spcPct val="0"/>
                </a:spcBef>
              </a:pPr>
              <a:t>52</a:t>
            </a:fld>
            <a:endParaRPr lang="de-DE" altLang="de-DE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Erläuterung: </a:t>
            </a:r>
            <a:r>
              <a:rPr lang="de-DE" dirty="0"/>
              <a:t>Über die landesweit beschafften Lizenzen „Automatischer Netzwechsel“ und „Betriebsartenumschaltung mit Gruppenwechsel“ kann der Nutzer über das Gesprächs-gruppen-Auswahlmenü TMO- und DMO-Gesprächs-gruppen sowie TMO-Gesprächsgruppen anderer Netze, wie zum Beispiel </a:t>
            </a:r>
            <a:r>
              <a:rPr lang="de-DE" dirty="0" err="1"/>
              <a:t>TMOa</a:t>
            </a:r>
            <a:r>
              <a:rPr lang="de-DE" dirty="0"/>
              <a:t> Objektfunkanlagen, schalten, ohne vorher die Betriebsart (TMO/DMO) oder das Netz im Menü von Hand umzuschalten.</a:t>
            </a:r>
          </a:p>
        </p:txBody>
      </p:sp>
    </p:spTree>
    <p:extLst>
      <p:ext uri="{BB962C8B-B14F-4D97-AF65-F5344CB8AC3E}">
        <p14:creationId xmlns:p14="http://schemas.microsoft.com/office/powerpoint/2010/main" val="3774606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53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905693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54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20200319-MG: Folie neu eingefügt </a:t>
            </a:r>
            <a:r>
              <a:rPr lang="de-DE" altLang="de-DE" dirty="0" err="1">
                <a:latin typeface="Arial" panose="020B0604020202020204" pitchFamily="34" charset="0"/>
              </a:rPr>
              <a:t>aufgr</a:t>
            </a:r>
            <a:r>
              <a:rPr lang="de-DE" altLang="de-DE" dirty="0">
                <a:latin typeface="Arial" panose="020B0604020202020204" pitchFamily="34" charset="0"/>
              </a:rPr>
              <a:t>. aufweichendem Ablauf 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32585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28B43-0D31-427B-884D-B37FE91AB576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6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24E71-59C3-46B4-BD6E-A5C0A590126B}" type="slidenum">
              <a:rPr lang="de-DE" altLang="de-DE" sz="1300" smtClean="0"/>
              <a:pPr>
                <a:spcBef>
                  <a:spcPct val="0"/>
                </a:spcBef>
              </a:pPr>
              <a:t>55</a:t>
            </a:fld>
            <a:endParaRPr lang="de-DE" altLang="de-DE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Grafiken optimiert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Die Karte sollte nicht zu oft aus dem Gerät genommen und wieder in das Gerät eingesteckt werden, da sich die Kontakte der Karte schnell abnutzen.</a:t>
            </a:r>
          </a:p>
        </p:txBody>
      </p:sp>
    </p:spTree>
    <p:extLst>
      <p:ext uri="{BB962C8B-B14F-4D97-AF65-F5344CB8AC3E}">
        <p14:creationId xmlns:p14="http://schemas.microsoft.com/office/powerpoint/2010/main" val="26644230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052DB-FC67-49D0-9FB6-F262014033F5}" type="slidenum">
              <a:rPr lang="de-DE" altLang="de-DE" sz="1300" smtClean="0"/>
              <a:pPr>
                <a:spcBef>
                  <a:spcPct val="0"/>
                </a:spcBef>
              </a:pPr>
              <a:t>57</a:t>
            </a:fld>
            <a:endParaRPr lang="de-DE" altLang="de-DE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1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58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dirty="0"/>
              <a:t>im Detail </a:t>
            </a:r>
            <a:r>
              <a:rPr lang="de-DE" dirty="0" err="1"/>
              <a:t>ausführl</a:t>
            </a:r>
            <a:r>
              <a:rPr lang="de-DE" dirty="0"/>
              <a:t>. und Hinweis auf Homepage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69093-A653-40B5-B0D5-E5E9627833DC}" type="slidenum">
              <a:rPr lang="de-DE" altLang="de-DE" sz="1300" smtClean="0"/>
              <a:pPr>
                <a:spcBef>
                  <a:spcPct val="0"/>
                </a:spcBef>
              </a:pPr>
              <a:t>5</a:t>
            </a:fld>
            <a:endParaRPr lang="de-DE" altLang="de-DE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1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700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307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untere Bildausschnitt zeigt das SC20.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927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080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028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87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6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366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111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6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558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167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27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9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Grafik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038"/>
            <a:ext cx="9193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2"/>
          <p:cNvGrpSpPr>
            <a:grpSpLocks/>
          </p:cNvGrpSpPr>
          <p:nvPr userDrawn="1"/>
        </p:nvGrpSpPr>
        <p:grpSpPr bwMode="auto">
          <a:xfrm>
            <a:off x="141288" y="6357938"/>
            <a:ext cx="1655762" cy="369887"/>
            <a:chOff x="53" y="3999"/>
            <a:chExt cx="1261" cy="279"/>
          </a:xfrm>
        </p:grpSpPr>
        <p:pic>
          <p:nvPicPr>
            <p:cNvPr id="1030" name="Picture 23" descr="Wappen_farb_18m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999"/>
              <a:ext cx="24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24"/>
            <p:cNvSpPr txBox="1">
              <a:spLocks noChangeArrowheads="1"/>
            </p:cNvSpPr>
            <p:nvPr/>
          </p:nvSpPr>
          <p:spPr bwMode="auto">
            <a:xfrm>
              <a:off x="269" y="4085"/>
              <a:ext cx="10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b="1" dirty="0">
                  <a:solidFill>
                    <a:srgbClr val="000000"/>
                  </a:solidFill>
                </a:rPr>
                <a:t>Niedersachsen</a:t>
              </a:r>
            </a:p>
            <a:p>
              <a:pPr eaLnBrk="1" hangingPunct="1">
                <a:defRPr/>
              </a:pPr>
              <a:endParaRPr lang="de-DE" altLang="de-DE" dirty="0"/>
            </a:p>
          </p:txBody>
        </p:sp>
      </p:grpSp>
      <p:pic>
        <p:nvPicPr>
          <p:cNvPr id="1028" name="Picture 25" descr="Schriftzug groß rechts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300788"/>
            <a:ext cx="1870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27"/>
          <p:cNvSpPr txBox="1">
            <a:spLocks noChangeArrowheads="1"/>
          </p:cNvSpPr>
          <p:nvPr userDrawn="1"/>
        </p:nvSpPr>
        <p:spPr bwMode="auto">
          <a:xfrm>
            <a:off x="0" y="6381750"/>
            <a:ext cx="914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/>
              <a:t>Folie: </a:t>
            </a:r>
            <a:fld id="{B6144B89-AE64-4222-B897-2D3EDE9C7008}" type="slidenum">
              <a:rPr lang="de-DE" altLang="de-DE" sz="900" smtClean="0"/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dirty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/>
              <a:t>Stand: </a:t>
            </a:r>
            <a:r>
              <a:rPr lang="de-DE" altLang="de-DE" sz="900" dirty="0" smtClean="0"/>
              <a:t>Juni 2021</a:t>
            </a:r>
            <a:endParaRPr lang="de-DE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bsi-sicherheitskarte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IM_4154_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7461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Bedienung von </a:t>
            </a:r>
            <a:b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Sepura Endgeräten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F1B7F2-290F-4C5C-9E27-100519CA8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16" y="400844"/>
            <a:ext cx="1645444" cy="56245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28C6594-4AF8-49B3-B2C6-BAC182577C6D}"/>
              </a:ext>
            </a:extLst>
          </p:cNvPr>
          <p:cNvSpPr/>
          <p:nvPr/>
        </p:nvSpPr>
        <p:spPr>
          <a:xfrm>
            <a:off x="4676776" y="404664"/>
            <a:ext cx="413940" cy="1362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293614" y="2387605"/>
            <a:ext cx="3852863" cy="358776"/>
            <a:chOff x="226" y="1752"/>
            <a:chExt cx="2427" cy="226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 flipV="1">
              <a:off x="1152" y="1823"/>
              <a:ext cx="150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814491" y="1425577"/>
            <a:ext cx="3912947" cy="563563"/>
            <a:chOff x="3107" y="1125"/>
            <a:chExt cx="2391" cy="355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29" y="1125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212"/>
              <a:ext cx="1662" cy="2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219075" y="1882775"/>
            <a:ext cx="3716338" cy="358775"/>
            <a:chOff x="138" y="1186"/>
            <a:chExt cx="2341" cy="226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351" y="1304"/>
              <a:ext cx="1128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138" y="1186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72001" y="2503492"/>
            <a:ext cx="4322763" cy="623889"/>
            <a:chOff x="2880" y="1577"/>
            <a:chExt cx="2723" cy="39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>
              <a:off x="2880" y="1682"/>
              <a:ext cx="1062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577"/>
              <a:ext cx="166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sz="2000" dirty="0"/>
                <a:t>Lautsprecher und Halbduplex-Mikrofon</a:t>
              </a:r>
              <a:endParaRPr lang="de-DE" altLang="de-DE" sz="2000" dirty="0"/>
            </a:p>
          </p:txBody>
        </p:sp>
      </p:grp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224462" y="3722688"/>
            <a:ext cx="3524250" cy="354012"/>
            <a:chOff x="3291" y="2345"/>
            <a:chExt cx="2220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91" y="2429"/>
              <a:ext cx="768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513263" y="4221163"/>
            <a:ext cx="4264025" cy="606425"/>
            <a:chOff x="2843" y="2659"/>
            <a:chExt cx="2686" cy="382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843" y="2795"/>
              <a:ext cx="1307" cy="2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42900" y="3586163"/>
            <a:ext cx="3592513" cy="1660525"/>
            <a:chOff x="216" y="2259"/>
            <a:chExt cx="2384" cy="1046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676" y="3090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16" y="3079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Grüne Telefontaste</a:t>
              </a: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V="1">
              <a:off x="1468" y="2259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69" name="Text Box 16"/>
          <p:cNvSpPr txBox="1">
            <a:spLocks noChangeArrowheads="1"/>
          </p:cNvSpPr>
          <p:nvPr/>
        </p:nvSpPr>
        <p:spPr bwMode="auto">
          <a:xfrm>
            <a:off x="342900" y="2873378"/>
            <a:ext cx="26860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err="1" smtClean="0"/>
              <a:t>Sidekey</a:t>
            </a:r>
            <a:r>
              <a:rPr lang="de-DE" altLang="de-DE" sz="2000" dirty="0" smtClean="0"/>
              <a:t>-Tasten(A/B) (C</a:t>
            </a:r>
            <a:r>
              <a:rPr lang="de-DE" altLang="de-DE" sz="2000" dirty="0"/>
              <a:t>)</a:t>
            </a:r>
          </a:p>
        </p:txBody>
      </p:sp>
      <p:sp>
        <p:nvSpPr>
          <p:cNvPr id="18467" name="Text Box 14"/>
          <p:cNvSpPr txBox="1">
            <a:spLocks noChangeArrowheads="1"/>
          </p:cNvSpPr>
          <p:nvPr/>
        </p:nvSpPr>
        <p:spPr bwMode="auto">
          <a:xfrm>
            <a:off x="1423698" y="3327452"/>
            <a:ext cx="1473026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Sendetaste </a:t>
            </a:r>
            <a:r>
              <a:rPr lang="de-DE" altLang="de-DE" sz="2000" dirty="0" smtClean="0"/>
              <a:t>           (</a:t>
            </a:r>
            <a:r>
              <a:rPr lang="de-DE" altLang="de-DE" sz="2000" dirty="0"/>
              <a:t>PTT)</a:t>
            </a:r>
          </a:p>
        </p:txBody>
      </p: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93"/>
            <a:ext cx="4752975" cy="952501"/>
            <a:chOff x="2517" y="3249"/>
            <a:chExt cx="2994" cy="600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3996" y="3456"/>
              <a:ext cx="15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Alphanumerische Tastatur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704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932364" y="4905375"/>
            <a:ext cx="3833813" cy="527050"/>
            <a:chOff x="3107" y="3090"/>
            <a:chExt cx="2415" cy="332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>
              <a:off x="3107" y="3090"/>
              <a:ext cx="1088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0" y="319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284663" y="1993902"/>
            <a:ext cx="4481512" cy="484188"/>
            <a:chOff x="2699" y="1256"/>
            <a:chExt cx="2823" cy="305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699" y="1361"/>
              <a:ext cx="1496" cy="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256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182938" y="1284289"/>
            <a:ext cx="1420813" cy="1049338"/>
            <a:chOff x="2005" y="809"/>
            <a:chExt cx="895" cy="661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73" y="1002"/>
              <a:ext cx="404" cy="4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2005" y="809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85762" y="4292611"/>
            <a:ext cx="4592638" cy="354014"/>
            <a:chOff x="243" y="2704"/>
            <a:chExt cx="2893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43" y="2704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10" y="2780"/>
              <a:ext cx="1826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SC20 / SC21</a:t>
            </a: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25B0CF5E-E02F-4A0C-A5F5-71E4CD34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049" y="3235326"/>
            <a:ext cx="2490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2,4</a:t>
            </a:r>
            <a:r>
              <a:rPr lang="de-DE" sz="2000" dirty="0"/>
              <a:t>″-</a:t>
            </a:r>
            <a:r>
              <a:rPr lang="de-DE" altLang="de-DE" sz="2000" dirty="0"/>
              <a:t>Farbdisplay</a:t>
            </a:r>
          </a:p>
        </p:txBody>
      </p:sp>
      <p:sp>
        <p:nvSpPr>
          <p:cNvPr id="63" name="Line 4">
            <a:extLst>
              <a:ext uri="{FF2B5EF4-FFF2-40B4-BE49-F238E27FC236}">
                <a16:creationId xmlns:a16="http://schemas.microsoft.com/office/drawing/2014/main" id="{2CCF0CA0-5002-4CDB-A011-046DC6A83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6776" y="3391690"/>
            <a:ext cx="2276475" cy="1881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6E8B7CDB-EB7E-48F4-AA64-EB4D95322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2413" y="2868515"/>
            <a:ext cx="915987" cy="1604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745167B9-B432-45C1-8437-66528C522B76}"/>
              </a:ext>
            </a:extLst>
          </p:cNvPr>
          <p:cNvCxnSpPr>
            <a:cxnSpLocks/>
          </p:cNvCxnSpPr>
          <p:nvPr/>
        </p:nvCxnSpPr>
        <p:spPr>
          <a:xfrm>
            <a:off x="593525" y="3552843"/>
            <a:ext cx="3091659" cy="612767"/>
          </a:xfrm>
          <a:prstGeom prst="bentConnector3">
            <a:avLst>
              <a:gd name="adj1" fmla="val 1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4127500" y="4398169"/>
            <a:ext cx="0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5720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49655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67" grpId="0"/>
      <p:bldP spid="61" grpId="0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8473" name="Text Box 20"/>
          <p:cNvSpPr txBox="1">
            <a:spLocks noChangeArrowheads="1"/>
          </p:cNvSpPr>
          <p:nvPr/>
        </p:nvSpPr>
        <p:spPr bwMode="auto">
          <a:xfrm>
            <a:off x="1058951" y="5157192"/>
            <a:ext cx="3585057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1 = Lautstärke erhöhen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 = Lautstärke verringern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Lautsprecher-Mikrofon</a:t>
            </a:r>
          </a:p>
        </p:txBody>
      </p:sp>
      <p:pic>
        <p:nvPicPr>
          <p:cNvPr id="58" name="Grafik 57" descr="https://media.selectric.de/catalog/product/cache/1/image/1200x/9df78eab33525d08d6e5fb8d27136e95/B/1/B16804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8496" r="28649" b="8247"/>
          <a:stretch/>
        </p:blipFill>
        <p:spPr bwMode="auto">
          <a:xfrm>
            <a:off x="398160" y="2102249"/>
            <a:ext cx="1520419" cy="27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6" y="2043490"/>
            <a:ext cx="1553416" cy="29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76" y="2143597"/>
            <a:ext cx="138144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76012"/>
            <a:ext cx="1471307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64395" y="29469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043286" y="296011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1274281" y="294694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707904" y="309934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841564" y="258021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884368" y="258020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246538" y="322587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835752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7886977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498231" y="3184986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867971" y="2168029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879585" y="210845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235003" y="2076012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932040" y="5157192"/>
            <a:ext cx="3617295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3 = Sprechwunsch senden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4 = Wechsel der Rufgruppe</a:t>
            </a:r>
          </a:p>
        </p:txBody>
      </p:sp>
    </p:spTree>
    <p:extLst>
      <p:ext uri="{BB962C8B-B14F-4D97-AF65-F5344CB8AC3E}">
        <p14:creationId xmlns:p14="http://schemas.microsoft.com/office/powerpoint/2010/main" val="1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5" descr="IMGP24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B9B3"/>
              </a:clrFrom>
              <a:clrTo>
                <a:srgbClr val="B8B9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736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8"/>
          <p:cNvSpPr>
            <a:spLocks noChangeShapeType="1"/>
          </p:cNvSpPr>
          <p:nvPr/>
        </p:nvSpPr>
        <p:spPr bwMode="auto">
          <a:xfrm>
            <a:off x="1547665" y="2420888"/>
            <a:ext cx="2052786" cy="128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3600450" y="2339975"/>
            <a:ext cx="435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Status-LED</a:t>
            </a:r>
          </a:p>
        </p:txBody>
      </p:sp>
      <p:sp>
        <p:nvSpPr>
          <p:cNvPr id="19461" name="Text Box 40"/>
          <p:cNvSpPr txBox="1">
            <a:spLocks noChangeArrowheads="1"/>
          </p:cNvSpPr>
          <p:nvPr/>
        </p:nvSpPr>
        <p:spPr bwMode="auto">
          <a:xfrm>
            <a:off x="3600450" y="1619250"/>
            <a:ext cx="4430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19462" name="Rectangle 42"/>
          <p:cNvSpPr>
            <a:spLocks noChangeArrowheads="1"/>
          </p:cNvSpPr>
          <p:nvPr/>
        </p:nvSpPr>
        <p:spPr bwMode="auto">
          <a:xfrm>
            <a:off x="3725863" y="5084763"/>
            <a:ext cx="827087" cy="827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</a:rPr>
              <a:t>gelb</a:t>
            </a:r>
          </a:p>
        </p:txBody>
      </p:sp>
      <p:sp>
        <p:nvSpPr>
          <p:cNvPr id="19463" name="Rectangle 45"/>
          <p:cNvSpPr>
            <a:spLocks noChangeArrowheads="1"/>
          </p:cNvSpPr>
          <p:nvPr/>
        </p:nvSpPr>
        <p:spPr bwMode="auto">
          <a:xfrm>
            <a:off x="37084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4681538" y="2876550"/>
            <a:ext cx="3652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Schwache Batterie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37258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19466" name="Text Box 5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9467" name="Text Box 56"/>
          <p:cNvSpPr txBox="1">
            <a:spLocks noChangeArrowheads="1"/>
          </p:cNvSpPr>
          <p:nvPr/>
        </p:nvSpPr>
        <p:spPr bwMode="auto">
          <a:xfrm>
            <a:off x="4660900" y="3933825"/>
            <a:ext cx="33845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empfängt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		   Akku voll geladen</a:t>
            </a:r>
          </a:p>
        </p:txBody>
      </p:sp>
      <p:sp>
        <p:nvSpPr>
          <p:cNvPr id="19468" name="Text Box 57"/>
          <p:cNvSpPr txBox="1">
            <a:spLocks noChangeArrowheads="1"/>
          </p:cNvSpPr>
          <p:nvPr/>
        </p:nvSpPr>
        <p:spPr bwMode="auto">
          <a:xfrm>
            <a:off x="4660900" y="5108575"/>
            <a:ext cx="36528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wird geladen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Sendesperre aktiv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2" y="3440586"/>
            <a:ext cx="2857899" cy="2238687"/>
          </a:xfrm>
          <a:prstGeom prst="rect">
            <a:avLst/>
          </a:prstGeom>
        </p:spPr>
      </p:pic>
      <p:cxnSp>
        <p:nvCxnSpPr>
          <p:cNvPr id="6" name="Gewinkelter Verbinder 5"/>
          <p:cNvCxnSpPr>
            <a:stCxn id="19460" idx="1"/>
          </p:cNvCxnSpPr>
          <p:nvPr/>
        </p:nvCxnSpPr>
        <p:spPr>
          <a:xfrm rot="10800000" flipV="1">
            <a:off x="1619672" y="2516982"/>
            <a:ext cx="1980778" cy="199213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Mit dem durchgängig drehbarem Drehknopf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verändern Sie die Lautstärke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bewegen Sie den Cursor innerhalb von   Texten oder Auswahlmenüs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wählen Sie bei der Eingabe von Texten Schriftzeichen aus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Navi-Drehknopf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556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1 x drücken</a:t>
            </a:r>
            <a:r>
              <a:rPr lang="de-DE" altLang="de-DE" sz="2000" dirty="0"/>
              <a:t> = Wechsel der Gesprächsgruppe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2 x drücken</a:t>
            </a:r>
            <a:r>
              <a:rPr lang="de-DE" altLang="de-DE" sz="2000" dirty="0"/>
              <a:t> = Statusmitteilung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3 x drücken </a:t>
            </a:r>
            <a:r>
              <a:rPr lang="de-DE" altLang="de-DE" sz="2000" dirty="0"/>
              <a:t>= Benutzerprofil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 drücken</a:t>
            </a:r>
            <a:r>
              <a:rPr lang="de-DE" altLang="de-DE" sz="2000" dirty="0"/>
              <a:t> = ausschalten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33702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Ein-/ Aus-/ Modus-Taste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1D2207-F8BC-41AC-A18D-8E04C108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2435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Softkey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19475" y="2160588"/>
            <a:ext cx="5545138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Tastensperre Ein / Aus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/>
          </a:p>
          <a:p>
            <a:pPr marL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Bei aktivierter Tastensperre sind alle Tasten außer der Sendetaste und der Notruftaste gesperrt.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</a:t>
            </a:r>
          </a:p>
        </p:txBody>
      </p:sp>
      <p:sp>
        <p:nvSpPr>
          <p:cNvPr id="22534" name="Oval 22"/>
          <p:cNvSpPr>
            <a:spLocks noChangeArrowheads="1"/>
          </p:cNvSpPr>
          <p:nvPr/>
        </p:nvSpPr>
        <p:spPr bwMode="auto">
          <a:xfrm>
            <a:off x="14033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53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8138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60CCB11-22EF-4E33-A05F-6D6121FA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752154" y="447030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7" name="Oval 11"/>
          <p:cNvSpPr>
            <a:spLocks noChangeArrowheads="1"/>
          </p:cNvSpPr>
          <p:nvPr/>
        </p:nvSpPr>
        <p:spPr bwMode="auto">
          <a:xfrm>
            <a:off x="1400838" y="4437112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Über </a:t>
            </a:r>
            <a:r>
              <a:rPr lang="de-DE" altLang="de-DE" sz="2000" dirty="0">
                <a:solidFill>
                  <a:srgbClr val="0000FF"/>
                </a:solidFill>
              </a:rPr>
              <a:t>kurzes Drücken </a:t>
            </a:r>
            <a:r>
              <a:rPr lang="de-DE" altLang="de-DE" sz="2000" dirty="0"/>
              <a:t>der Kontexttasten kann eine Funktion schnell ausgeführt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Diese können durch </a:t>
            </a: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verändert werden. Somit ist eine individuelle Belegung möglich</a:t>
            </a:r>
            <a:r>
              <a:rPr lang="de-DE" altLang="de-DE" sz="2000" dirty="0" smtClean="0"/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(Initial ist die rechte Kontexttaste ab K/P 17 vorab mit „Schrift“ – Schriftgröße ändern – vorbelegt.)</a:t>
            </a:r>
            <a:endParaRPr lang="de-DE" altLang="de-DE" sz="2000" dirty="0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Kontexttasten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27088" y="5516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131841" y="1557338"/>
            <a:ext cx="3657898" cy="4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baseline="-20000" dirty="0"/>
              <a:t>*</a:t>
            </a:r>
            <a:r>
              <a:rPr lang="de-DE" altLang="de-DE" sz="2000" b="1" dirty="0"/>
              <a:t>-Taste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059832" y="4293096"/>
            <a:ext cx="5688881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direkte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</a:t>
            </a:r>
            <a:r>
              <a:rPr lang="de-DE" altLang="de-DE" sz="2000" dirty="0" smtClean="0">
                <a:solidFill>
                  <a:srgbClr val="FF0000"/>
                </a:solidFill>
              </a:rPr>
              <a:t>polizeiliche </a:t>
            </a:r>
            <a:r>
              <a:rPr lang="de-DE" altLang="de-DE" sz="2000" b="1" dirty="0">
                <a:solidFill>
                  <a:srgbClr val="FF0000"/>
                </a:solidFill>
              </a:rPr>
              <a:t>und</a:t>
            </a:r>
            <a:r>
              <a:rPr lang="de-DE" altLang="de-DE" sz="2000" dirty="0">
                <a:solidFill>
                  <a:srgbClr val="FF0000"/>
                </a:solidFill>
              </a:rPr>
              <a:t> kommunale Programmierung)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059832" y="2625979"/>
            <a:ext cx="583334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kurzes Drücken </a:t>
            </a:r>
            <a:r>
              <a:rPr lang="de-DE" altLang="de-DE" sz="2000" dirty="0"/>
              <a:t>=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r>
              <a:rPr lang="de-DE" altLang="de-DE" sz="2000" dirty="0"/>
              <a:t> Ein / Aus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Tastatur kann gesperrt / entsperrt werden.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Bestätigung mit Kontexttaste „OK“ erforderlich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Display: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92779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08063" y="4545013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78413" y="2349500"/>
            <a:ext cx="35274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Zugang zu den Menüs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Navigationstasten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133600"/>
            <a:ext cx="148431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3386138"/>
            <a:ext cx="1368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076825" y="3357563"/>
            <a:ext cx="38163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Menüebene aufwärts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Rückkehr zum Startbildschirm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(auch über rote Telefontaste)</a:t>
            </a: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4524375"/>
            <a:ext cx="1368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076825" y="4724400"/>
            <a:ext cx="38163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Bewegen in den Menüs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" y="1824707"/>
            <a:ext cx="15446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2106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Sidekey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160588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Durch das Drücken der </a:t>
            </a:r>
            <a:r>
              <a:rPr lang="de-DE" altLang="de-DE" sz="2000" dirty="0" err="1"/>
              <a:t>Sidekey</a:t>
            </a:r>
            <a:r>
              <a:rPr lang="de-DE" altLang="de-DE" sz="2000" dirty="0"/>
              <a:t>-Taste kann, innerhalb der Betriebsart, zwischen der aktuellen und der zuletzt verwendeten Rufgruppe gewechselt werden (</a:t>
            </a:r>
            <a:r>
              <a:rPr lang="de-DE" altLang="de-DE" sz="2000" dirty="0" err="1">
                <a:solidFill>
                  <a:srgbClr val="0000FF"/>
                </a:solidFill>
              </a:rPr>
              <a:t>Toggeln</a:t>
            </a:r>
            <a:r>
              <a:rPr lang="de-DE" altLang="de-DE" sz="2000" dirty="0"/>
              <a:t>).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7654" name="Oval 7"/>
          <p:cNvSpPr>
            <a:spLocks noChangeAspect="1" noChangeArrowheads="1"/>
          </p:cNvSpPr>
          <p:nvPr/>
        </p:nvSpPr>
        <p:spPr bwMode="auto">
          <a:xfrm>
            <a:off x="393519" y="2465934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15BFDCE-568E-4FE7-83B8-2DA83D83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739199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drei seitliche Softkey-Tasten vorhanden sind,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E41184-C594-4C49-90BA-E17A2B019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75" y="1835684"/>
            <a:ext cx="1135374" cy="2340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28C62E98-3FEB-4F93-99DB-B201774D3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8156" y="2160588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998538" y="1371600"/>
            <a:ext cx="6434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Lernziel: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Bedienung von Endgeräten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0" y="5032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/>
              <a:t>Die </a:t>
            </a:r>
            <a:r>
              <a:rPr lang="de-DE" altLang="de-DE" sz="2000" dirty="0" err="1"/>
              <a:t>LehrgangsteilnehmerInnen</a:t>
            </a:r>
            <a:r>
              <a:rPr lang="de-DE" altLang="de-DE" sz="2000" dirty="0"/>
              <a:t> sollen die Endgeräte situationsbedingt selbstständig und sicher bedienen können.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60213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476375" y="4292600"/>
            <a:ext cx="3240088" cy="30797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Restdauer: 180 Minuten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76375" y="3373438"/>
            <a:ext cx="4535488" cy="63182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Bedienung Endgeräte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Von „Ausbilder“ nach „Lehrgangsteilnehmer“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9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41052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0000FF"/>
                </a:solidFill>
              </a:rPr>
              <a:t>Ein-/Aus-Taste kurz drücken</a:t>
            </a:r>
            <a:r>
              <a:rPr lang="de-DE" altLang="de-DE" sz="2000" dirty="0"/>
              <a:t> und ca. 5 Sekunden warten</a:t>
            </a:r>
          </a:p>
        </p:txBody>
      </p:sp>
      <p:sp>
        <p:nvSpPr>
          <p:cNvPr id="28676" name="Oval 20"/>
          <p:cNvSpPr>
            <a:spLocks noChangeArrowheads="1"/>
          </p:cNvSpPr>
          <p:nvPr/>
        </p:nvSpPr>
        <p:spPr bwMode="auto">
          <a:xfrm>
            <a:off x="464212" y="3333229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19475" y="2805113"/>
            <a:ext cx="48974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Das Gerät meldet sich mit dem zuletzt eingestellten Betriebszustand an.</a:t>
            </a:r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419475" y="1619250"/>
            <a:ext cx="3227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Einschalten des Gerätes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7D757AE-6DAB-49CF-AEB2-09BDE157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919538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Navi-Drehknopf nach links drehen</a:t>
            </a:r>
          </a:p>
        </p:txBody>
      </p:sp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276600" y="2565398"/>
            <a:ext cx="5481638" cy="1063625"/>
            <a:chOff x="1520" y="2877"/>
            <a:chExt cx="3453" cy="670"/>
          </a:xfrm>
        </p:grpSpPr>
        <p:sp>
          <p:nvSpPr>
            <p:cNvPr id="30728" name="Text Box 15"/>
            <p:cNvSpPr txBox="1">
              <a:spLocks noChangeArrowheads="1"/>
            </p:cNvSpPr>
            <p:nvPr/>
          </p:nvSpPr>
          <p:spPr bwMode="auto">
            <a:xfrm>
              <a:off x="1610" y="2877"/>
              <a:ext cx="33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Dieses wird im Display durch einen Balken angezeigt.</a:t>
              </a:r>
            </a:p>
          </p:txBody>
        </p:sp>
        <p:pic>
          <p:nvPicPr>
            <p:cNvPr id="307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3330"/>
              <a:ext cx="57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19475" y="1619250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073899" y="1778340"/>
            <a:ext cx="547260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MRT / FRT kann die Lautstärke einzelner Lautsprecher und Bediengeräte unterschiedlich eingestellt werden. Die Auswahl des </a:t>
            </a:r>
            <a:r>
              <a:rPr lang="de-DE" dirty="0" err="1"/>
              <a:t>anzupas</a:t>
            </a:r>
            <a:r>
              <a:rPr lang="de-DE" dirty="0"/>
              <a:t>-senden Lautsprechers erfolgt über die Tasten Pfeil oben/unten.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22662" y="1307025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6C04F2-7138-41B2-A289-A469B9E0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0" y="3257849"/>
            <a:ext cx="4181246" cy="1279855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48CD1B98-F9D3-4902-931D-5D1EEB78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899" y="4518106"/>
            <a:ext cx="5472608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mehreren Bediengeräten kann die Hörer-</a:t>
            </a:r>
            <a:r>
              <a:rPr lang="de-DE" dirty="0" err="1"/>
              <a:t>lautstärke</a:t>
            </a:r>
            <a:r>
              <a:rPr lang="de-DE" dirty="0"/>
              <a:t> nur an der jeweiligen Bedienstelle    angepasst werden, die Lautstärke externer Lautsprecher     jedoch an allen Bedienteilen.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3FC26C-7392-4537-B93A-4E7A771D1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4814709"/>
            <a:ext cx="200025" cy="320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FE14D8-5D88-48AF-9C39-8B8FCA30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174" y="5393812"/>
            <a:ext cx="238125" cy="3143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CD2D05-F6ED-467B-A605-577E4D481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1" y="2971264"/>
            <a:ext cx="2753868" cy="1257776"/>
          </a:xfrm>
          <a:prstGeom prst="rect">
            <a:avLst/>
          </a:prstGeom>
        </p:spPr>
      </p:pic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2699792" y="3300115"/>
            <a:ext cx="483766" cy="498028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373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Töne Ein-/ Ausschalten: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33763" y="2160588"/>
            <a:ext cx="54594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Sämtliche Töne wie z.B. Tastentöne, Warnmeldung usw. können abgeschaltet werden.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174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CF6F0C0-6911-4739-86BC-4757EF7A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273431"/>
            <a:ext cx="5710238" cy="21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1 Töne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r>
              <a:rPr lang="de-DE" altLang="de-DE" sz="2000" dirty="0">
                <a:solidFill>
                  <a:srgbClr val="0000FF"/>
                </a:solidFill>
              </a:rPr>
              <a:t>Menü – 6 Einstellungen – Töne/Haptik – Hinweistöne - Töne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42338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 Ein-/ Ausschalten: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Gerätelautsprecher und angeschlossene externe Lautsprecher können stumm geschaltet werden.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27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119067C-ACEC-477C-BF24-CF9E1A8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3091146"/>
            <a:ext cx="5710237" cy="18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2 Lautsprecher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r>
              <a:rPr lang="de-DE" altLang="de-DE" sz="2000" dirty="0">
                <a:solidFill>
                  <a:srgbClr val="0000FF"/>
                </a:solidFill>
              </a:rPr>
              <a:t>Menü – 6 Einstellungen – Lautsprecher/Display – Lautsprecher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CEA551C-BB27-4838-82A4-0EE652A0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5055995"/>
            <a:ext cx="5111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Es erscheint folgendes Symbol im Display: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1BCF0CD-0303-4B5E-A84D-A1987899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5647"/>
          <a:stretch>
            <a:fillRect/>
          </a:stretch>
        </p:blipFill>
        <p:spPr bwMode="auto">
          <a:xfrm>
            <a:off x="3429109" y="5444932"/>
            <a:ext cx="496031" cy="3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Vibrationsalarm: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Anrufsignalisierung und/oder der Eingang einer SDS und/oder das Auslösen eines Notrufes kann durch einen Vibrationsalarm signalisiert werden.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418931" y="3477790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3 Vibration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379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33763" y="4354941"/>
            <a:ext cx="5710237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6 Einstellungen – Töne/Haptik – Vibration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8930" y="3995739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Displaybeleuchtung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Displaybeleuchtung kann verändert sowie ein- und ausgeschaltet werden durch: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482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7592015-D346-43F5-86F4-B2DACE1A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85170"/>
            <a:ext cx="5710237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Menü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4 Beleuchtung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FF0000"/>
                </a:solidFill>
              </a:rPr>
              <a:t>	Abweichende </a:t>
            </a:r>
            <a:r>
              <a:rPr lang="de-DE" altLang="de-DE" sz="2000" dirty="0">
                <a:solidFill>
                  <a:srgbClr val="FF0000"/>
                </a:solidFill>
              </a:rPr>
              <a:t>Menüstruktur beim SC20 / </a:t>
            </a:r>
            <a:r>
              <a:rPr lang="de-DE" altLang="de-DE" sz="2000" dirty="0" smtClean="0">
                <a:solidFill>
                  <a:srgbClr val="FF0000"/>
                </a:solidFill>
              </a:rPr>
              <a:t>	SC21: </a:t>
            </a:r>
            <a:r>
              <a:rPr lang="de-DE" altLang="de-DE" sz="2000" dirty="0" smtClean="0">
                <a:solidFill>
                  <a:srgbClr val="0000FF"/>
                </a:solidFill>
              </a:rPr>
              <a:t>Menü </a:t>
            </a:r>
            <a:r>
              <a:rPr lang="de-DE" altLang="de-DE" sz="2000" dirty="0">
                <a:solidFill>
                  <a:srgbClr val="0000FF"/>
                </a:solidFill>
              </a:rPr>
              <a:t>– 6 Einstellungen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	Lautsprecher/Display </a:t>
            </a:r>
            <a:r>
              <a:rPr lang="de-DE" altLang="de-DE" sz="2000" dirty="0">
                <a:solidFill>
                  <a:srgbClr val="0000FF"/>
                </a:solidFill>
              </a:rPr>
              <a:t>– Display - </a:t>
            </a:r>
            <a:r>
              <a:rPr lang="de-DE" altLang="de-DE" sz="2000" dirty="0" smtClean="0">
                <a:solidFill>
                  <a:srgbClr val="0000FF"/>
                </a:solidFill>
              </a:rPr>
              <a:t>	Beleuchtung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 smtClean="0"/>
              <a:t>drücken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/>
              <a:t>	(</a:t>
            </a:r>
            <a:r>
              <a:rPr lang="de-DE" altLang="de-DE" sz="2000" dirty="0"/>
              <a:t>Intensität durch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verändern)</a:t>
            </a: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771801" y="3212236"/>
            <a:ext cx="6048671" cy="25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drücken oder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5 Betriebsmodus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>Menü – 5 Netzwerk wechseln – Betriebsmodus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# Taste</a:t>
            </a:r>
            <a:r>
              <a:rPr lang="de-DE" altLang="de-DE" sz="2000" dirty="0"/>
              <a:t> lange drücken (kommunale Programmierung)</a:t>
            </a: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2771801" y="1629965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Umschalten der Betriebsart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2772527" y="2330940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Wechsel der Betriebsart kann auf verschiedene Arten durchgeführt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6F8D47-97DB-46D8-B1D1-1535D7D1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275856" y="1604038"/>
            <a:ext cx="3168749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Übertragungssperre: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339753" y="2099467"/>
            <a:ext cx="6264498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Wenn die Übertragungssperre aktiv ist, sendet das Funkgerät keine Signale an das Netz.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können nur Gespräche, Status- und Kurz-mitteilungen empfangen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Wird die Notruftaste gedrückt, wird die Übertragungs-sperre automatisch deaktiviert.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339753" y="4467959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6 Kein </a:t>
            </a:r>
            <a:r>
              <a:rPr lang="de-DE" altLang="de-DE" sz="2000" dirty="0">
                <a:solidFill>
                  <a:srgbClr val="0000FF"/>
                </a:solidFill>
              </a:rPr>
              <a:t>Senden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98C7B-ECE5-41CD-A88C-4D72E7D21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41A1A3E9-732E-4C4E-A0A6-38DB1691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3" y="4886586"/>
            <a:ext cx="6264497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	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	</a:t>
            </a:r>
            <a:r>
              <a:rPr lang="de-DE" altLang="de-DE" sz="2000" dirty="0">
                <a:solidFill>
                  <a:srgbClr val="0000FF"/>
                </a:solidFill>
              </a:rPr>
              <a:t>Menü – 5 Netzwerk wechseln – Kein Senden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151547" y="1625547"/>
            <a:ext cx="3364669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 - Fortsetzung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51547" y="2490257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lphaLcParenR" startAt="2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/>
              <a:t>drücken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26" y="3925256"/>
            <a:ext cx="574766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151547" y="3053347"/>
            <a:ext cx="5111750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Display: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98C7B-ECE5-41CD-A88C-4D72E7D21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140200" y="2133600"/>
            <a:ext cx="396081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Bedienteil Mobilfunkgerät (MRT)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SRG 3900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4288" y="2133600"/>
            <a:ext cx="26638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Handfunkgerät (HRT)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STP 8000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STP 9000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Endgeräte im Digitalfunknetz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Endgeräte</a:t>
            </a:r>
          </a:p>
        </p:txBody>
      </p:sp>
      <p:pic>
        <p:nvPicPr>
          <p:cNvPr id="112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13858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1" descr="MRT3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7894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59832" y="2898944"/>
            <a:ext cx="5544418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9 Schriftgröße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>Menü – 6 Einstellungen – Lautsprecher/Display – Display – Schriftgröße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„Schrift“ </a:t>
            </a:r>
            <a:r>
              <a:rPr lang="de-DE" altLang="de-DE" sz="2000" dirty="0"/>
              <a:t> 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059832" y="1624084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Ändern der Schriftgröße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3059832" y="2154344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Schriftgröße kann auf verschiedene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Arten gewechselt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E1B8D9-25DF-45A1-89F9-1BAD7EAAB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-1" y="404664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Tastenbelegung SC20 und SC21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91" y="1135720"/>
            <a:ext cx="1345105" cy="459508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2578" y="1779266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UcParenBoth"/>
            </a:pPr>
            <a:r>
              <a:rPr lang="de-DE" altLang="de-DE" dirty="0" smtClean="0"/>
              <a:t>Sprechwunsch</a:t>
            </a:r>
            <a:endParaRPr lang="de-DE" alt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2907556" y="2140803"/>
            <a:ext cx="924771" cy="8697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654" y="2572199"/>
            <a:ext cx="3532248" cy="7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 smtClean="0"/>
              <a:t>(B) </a:t>
            </a:r>
            <a:r>
              <a:rPr lang="de-DE" altLang="de-DE" sz="1700" dirty="0" err="1" smtClean="0"/>
              <a:t>Toggeln</a:t>
            </a:r>
            <a:r>
              <a:rPr lang="de-DE" altLang="de-DE" sz="1700" dirty="0" smtClean="0"/>
              <a:t> </a:t>
            </a:r>
            <a:r>
              <a:rPr lang="de-DE" altLang="de-DE" sz="1700" dirty="0"/>
              <a:t>zwischen den letzten beiden </a:t>
            </a:r>
            <a:r>
              <a:rPr lang="de-DE" altLang="de-DE" sz="1700" dirty="0" smtClean="0"/>
              <a:t>Rufgruppen; (</a:t>
            </a:r>
            <a:r>
              <a:rPr lang="de-DE" altLang="de-DE" sz="1700" dirty="0" err="1" smtClean="0"/>
              <a:t>Einschaltreset</a:t>
            </a:r>
            <a:r>
              <a:rPr lang="de-DE" altLang="de-DE" sz="1700" dirty="0" smtClean="0"/>
              <a:t> der </a:t>
            </a:r>
            <a:r>
              <a:rPr lang="de-DE" altLang="de-DE" sz="1700" dirty="0" err="1" smtClean="0"/>
              <a:t>Toggelfunktion</a:t>
            </a:r>
            <a:r>
              <a:rPr lang="de-DE" altLang="de-DE" sz="1700" dirty="0" smtClean="0"/>
              <a:t>)</a:t>
            </a:r>
            <a:endParaRPr lang="de-DE" altLang="de-DE" sz="1700" dirty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3307676" y="2955973"/>
            <a:ext cx="524651" cy="291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54915" y="3571933"/>
            <a:ext cx="115302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PTT</a:t>
            </a:r>
          </a:p>
        </p:txBody>
      </p:sp>
      <p:cxnSp>
        <p:nvCxnSpPr>
          <p:cNvPr id="18" name="Gerader Verbinder 17"/>
          <p:cNvCxnSpPr>
            <a:stCxn id="17" idx="3"/>
          </p:cNvCxnSpPr>
          <p:nvPr/>
        </p:nvCxnSpPr>
        <p:spPr>
          <a:xfrm flipV="1">
            <a:off x="3007935" y="3725480"/>
            <a:ext cx="735256" cy="12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5822" y="4114128"/>
            <a:ext cx="2328819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dirty="0" smtClean="0"/>
              <a:t>(C) Schrift </a:t>
            </a:r>
            <a:r>
              <a:rPr lang="de-DE" altLang="de-DE" dirty="0"/>
              <a:t>klein/groß </a:t>
            </a:r>
          </a:p>
        </p:txBody>
      </p:sp>
      <p:cxnSp>
        <p:nvCxnSpPr>
          <p:cNvPr id="21" name="Gerader Verbinder 20"/>
          <p:cNvCxnSpPr>
            <a:stCxn id="20" idx="3"/>
          </p:cNvCxnSpPr>
          <p:nvPr/>
        </p:nvCxnSpPr>
        <p:spPr>
          <a:xfrm flipV="1">
            <a:off x="2764641" y="4188181"/>
            <a:ext cx="1067686" cy="92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1048" y="4699038"/>
            <a:ext cx="3057495" cy="10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 smtClean="0"/>
              <a:t>• kurzer </a:t>
            </a:r>
            <a:r>
              <a:rPr lang="de-DE" altLang="de-DE" dirty="0"/>
              <a:t>Druck</a:t>
            </a:r>
            <a:r>
              <a:rPr lang="de-DE" altLang="de-DE" dirty="0" smtClean="0"/>
              <a:t>:</a:t>
            </a:r>
            <a:br>
              <a:rPr lang="de-DE" altLang="de-DE" dirty="0" smtClean="0"/>
            </a:br>
            <a:r>
              <a:rPr lang="de-DE" altLang="de-DE" dirty="0" smtClean="0"/>
              <a:t>   Tastensperre </a:t>
            </a:r>
            <a:r>
              <a:rPr lang="de-DE" altLang="de-DE" dirty="0"/>
              <a:t>mit </a:t>
            </a:r>
            <a:r>
              <a:rPr lang="de-DE" altLang="de-DE" dirty="0" smtClean="0"/>
              <a:t>Quittung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• langer </a:t>
            </a:r>
            <a:r>
              <a:rPr lang="de-DE" altLang="de-DE" sz="1700" dirty="0"/>
              <a:t>Druck</a:t>
            </a:r>
            <a:r>
              <a:rPr lang="de-DE" altLang="de-DE" dirty="0"/>
              <a:t>: </a:t>
            </a:r>
            <a:br>
              <a:rPr lang="de-DE" altLang="de-DE" dirty="0"/>
            </a:br>
            <a:r>
              <a:rPr lang="de-DE" altLang="de-DE" dirty="0" smtClean="0"/>
              <a:t>   Tastensperre sofort</a:t>
            </a:r>
            <a:endParaRPr lang="de-DE" altLang="de-DE" dirty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3216231" y="5313708"/>
            <a:ext cx="945680" cy="232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05063" y="878875"/>
            <a:ext cx="4331601" cy="7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 smtClean="0"/>
              <a:t>• 1x </a:t>
            </a:r>
            <a:r>
              <a:rPr lang="de-DE" altLang="de-DE" sz="1700" dirty="0"/>
              <a:t>drücken: Rufgruppenauswahl</a:t>
            </a:r>
            <a:br>
              <a:rPr lang="de-DE" altLang="de-DE" sz="1700" dirty="0"/>
            </a:br>
            <a:r>
              <a:rPr lang="de-DE" altLang="de-DE" sz="1700" dirty="0" smtClean="0"/>
              <a:t>• 2x </a:t>
            </a:r>
            <a:r>
              <a:rPr lang="de-DE" altLang="de-DE" sz="1700" dirty="0"/>
              <a:t>drücken: Statusmeldungsauswahl</a:t>
            </a:r>
            <a:br>
              <a:rPr lang="de-DE" altLang="de-DE" sz="1700" dirty="0"/>
            </a:br>
            <a:r>
              <a:rPr lang="de-DE" altLang="de-DE" sz="1700" dirty="0" smtClean="0"/>
              <a:t>• 3x </a:t>
            </a:r>
            <a:r>
              <a:rPr lang="de-DE" altLang="de-DE" sz="1700" dirty="0"/>
              <a:t>drücken: Totmann aktivieren (</a:t>
            </a:r>
            <a:r>
              <a:rPr lang="de-DE" altLang="de-DE" sz="1700" dirty="0" err="1"/>
              <a:t>kom</a:t>
            </a:r>
            <a:r>
              <a:rPr lang="de-DE" altLang="de-DE" sz="1700" dirty="0"/>
              <a:t>.)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23931" y="4532678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Ein-/</a:t>
            </a:r>
            <a:r>
              <a:rPr lang="de-DE" altLang="de-DE" sz="1700" dirty="0"/>
              <a:t>Ausschalten</a:t>
            </a:r>
          </a:p>
        </p:txBody>
      </p:sp>
      <p:cxnSp>
        <p:nvCxnSpPr>
          <p:cNvPr id="32" name="Gerader Verbinder 31"/>
          <p:cNvCxnSpPr>
            <a:cxnSpLocks/>
          </p:cNvCxnSpPr>
          <p:nvPr/>
        </p:nvCxnSpPr>
        <p:spPr>
          <a:xfrm flipH="1">
            <a:off x="4918262" y="4699038"/>
            <a:ext cx="1206358" cy="74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09946" y="4958708"/>
            <a:ext cx="3534053" cy="121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700" dirty="0" smtClean="0"/>
              <a:t>• kurzer </a:t>
            </a:r>
            <a:r>
              <a:rPr lang="de-DE" altLang="de-DE" sz="1700" dirty="0"/>
              <a:t>Druck: </a:t>
            </a:r>
            <a:br>
              <a:rPr lang="de-DE" altLang="de-DE" sz="1700" dirty="0"/>
            </a:br>
            <a:r>
              <a:rPr lang="de-DE" altLang="de-DE" sz="1700" dirty="0" smtClean="0"/>
              <a:t>   Zeichenwahl </a:t>
            </a:r>
            <a:r>
              <a:rPr lang="de-DE" altLang="de-DE" sz="1700" dirty="0"/>
              <a:t>#</a:t>
            </a:r>
            <a:br>
              <a:rPr lang="de-DE" altLang="de-DE" sz="1700" dirty="0"/>
            </a:br>
            <a:r>
              <a:rPr lang="de-DE" altLang="de-DE" sz="1700" dirty="0" smtClean="0"/>
              <a:t>• langer </a:t>
            </a:r>
            <a:r>
              <a:rPr lang="de-DE" altLang="de-DE" sz="1700" dirty="0"/>
              <a:t>Druck: </a:t>
            </a:r>
            <a:br>
              <a:rPr lang="de-DE" altLang="de-DE" sz="1700" dirty="0"/>
            </a:br>
            <a:r>
              <a:rPr lang="de-DE" altLang="de-DE" sz="1700" dirty="0" smtClean="0"/>
              <a:t>  Status </a:t>
            </a:r>
            <a:r>
              <a:rPr lang="de-DE" altLang="de-DE" sz="1700" dirty="0"/>
              <a:t>„EDV-Abfrage“ (</a:t>
            </a:r>
            <a:r>
              <a:rPr lang="de-DE" altLang="de-DE" sz="1700" dirty="0" err="1"/>
              <a:t>poliz</a:t>
            </a:r>
            <a:r>
              <a:rPr lang="de-DE" altLang="de-DE" sz="1700" dirty="0"/>
              <a:t>.)</a:t>
            </a:r>
            <a:br>
              <a:rPr lang="de-DE" altLang="de-DE" sz="1700" dirty="0"/>
            </a:br>
            <a:r>
              <a:rPr lang="de-DE" altLang="de-DE" sz="1700" dirty="0" smtClean="0"/>
              <a:t>  TMO-</a:t>
            </a:r>
            <a:r>
              <a:rPr lang="de-DE" altLang="de-DE" sz="1700" dirty="0"/>
              <a:t>/DMO-Umschaltung (</a:t>
            </a:r>
            <a:r>
              <a:rPr lang="de-DE" altLang="de-DE" sz="1700" dirty="0" err="1"/>
              <a:t>kom</a:t>
            </a:r>
            <a:r>
              <a:rPr lang="de-DE" altLang="de-DE" sz="1700" dirty="0" smtClean="0"/>
              <a:t>.)</a:t>
            </a:r>
            <a:endParaRPr lang="de-DE" altLang="de-DE" sz="1700" dirty="0"/>
          </a:p>
        </p:txBody>
      </p:sp>
      <p:cxnSp>
        <p:nvCxnSpPr>
          <p:cNvPr id="35" name="Gerader Verbinder 34"/>
          <p:cNvCxnSpPr/>
          <p:nvPr/>
        </p:nvCxnSpPr>
        <p:spPr>
          <a:xfrm flipH="1" flipV="1">
            <a:off x="4887836" y="5537788"/>
            <a:ext cx="722111" cy="82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418461" y="1832583"/>
            <a:ext cx="3491090" cy="25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 smtClean="0"/>
              <a:t>• kurzer </a:t>
            </a:r>
            <a:r>
              <a:rPr lang="de-DE" altLang="de-DE" sz="1700" dirty="0"/>
              <a:t>Druck: Funktion lt</a:t>
            </a:r>
            <a:r>
              <a:rPr lang="de-DE" altLang="de-DE" sz="1700" dirty="0" smtClean="0"/>
              <a:t>.</a:t>
            </a:r>
            <a:br>
              <a:rPr lang="de-DE" altLang="de-DE" sz="1700" dirty="0" smtClean="0"/>
            </a:br>
            <a:r>
              <a:rPr lang="de-DE" altLang="de-DE" sz="1700" dirty="0" smtClean="0"/>
              <a:t>  Anzeige </a:t>
            </a:r>
            <a:r>
              <a:rPr lang="de-DE" altLang="de-DE" sz="1700" dirty="0"/>
              <a:t>oder Shortcut-Menü</a:t>
            </a:r>
            <a:br>
              <a:rPr lang="de-DE" altLang="de-DE" sz="1700" dirty="0"/>
            </a:br>
            <a:r>
              <a:rPr lang="de-DE" altLang="de-DE" sz="1700" dirty="0" smtClean="0"/>
              <a:t>• langer </a:t>
            </a:r>
            <a:r>
              <a:rPr lang="de-DE" altLang="de-DE" sz="1700" dirty="0"/>
              <a:t>Druck: </a:t>
            </a:r>
            <a:r>
              <a:rPr lang="de-DE" altLang="de-DE" sz="1700" dirty="0" smtClean="0"/>
              <a:t>Belegung</a:t>
            </a:r>
            <a:br>
              <a:rPr lang="de-DE" altLang="de-DE" sz="1700" dirty="0" smtClean="0"/>
            </a:br>
            <a:r>
              <a:rPr lang="de-DE" altLang="de-DE" sz="1700" dirty="0" smtClean="0"/>
              <a:t>  auswählen</a:t>
            </a:r>
            <a:br>
              <a:rPr lang="de-DE" altLang="de-DE" sz="1700" dirty="0" smtClean="0"/>
            </a:br>
            <a:r>
              <a:rPr lang="de-DE" altLang="de-DE" sz="1700" dirty="0" smtClean="0"/>
              <a:t>  (SDS schreiben, SDS-Eingang,</a:t>
            </a:r>
            <a:br>
              <a:rPr lang="de-DE" altLang="de-DE" sz="1700" dirty="0" smtClean="0"/>
            </a:br>
            <a:r>
              <a:rPr lang="de-DE" altLang="de-DE" sz="1700" dirty="0" smtClean="0"/>
              <a:t>  Modi-Auswahl, Töne</a:t>
            </a:r>
            <a:r>
              <a:rPr lang="de-DE" altLang="de-DE" sz="1700" dirty="0"/>
              <a:t>, </a:t>
            </a:r>
            <a:r>
              <a:rPr lang="de-DE" altLang="de-DE" sz="1700" dirty="0" smtClean="0"/>
              <a:t>Hilfetext,</a:t>
            </a:r>
            <a:br>
              <a:rPr lang="de-DE" altLang="de-DE" sz="1700" dirty="0" smtClean="0"/>
            </a:br>
            <a:r>
              <a:rPr lang="de-DE" altLang="de-DE" sz="1700" dirty="0" smtClean="0"/>
              <a:t>  Kein Senden, Schriftgröße,</a:t>
            </a:r>
            <a:br>
              <a:rPr lang="de-DE" altLang="de-DE" sz="1700" dirty="0" smtClean="0"/>
            </a:br>
            <a:r>
              <a:rPr lang="de-DE" altLang="de-DE" sz="1700" dirty="0" smtClean="0"/>
              <a:t>  Lautsprecher ein/aus,</a:t>
            </a:r>
            <a:br>
              <a:rPr lang="de-DE" altLang="de-DE" sz="1700" dirty="0" smtClean="0"/>
            </a:br>
            <a:r>
              <a:rPr lang="de-DE" altLang="de-DE" sz="1700" dirty="0" smtClean="0"/>
              <a:t>  letzte Rufgruppe, Netzwahl,</a:t>
            </a:r>
            <a:br>
              <a:rPr lang="de-DE" altLang="de-DE" sz="1700" dirty="0" smtClean="0"/>
            </a:br>
            <a:r>
              <a:rPr lang="de-DE" altLang="de-DE" sz="1700" dirty="0" smtClean="0"/>
              <a:t>  Shortcut-Menü oder</a:t>
            </a:r>
            <a:br>
              <a:rPr lang="de-DE" altLang="de-DE" sz="1700" dirty="0" smtClean="0"/>
            </a:br>
            <a:r>
              <a:rPr lang="de-DE" altLang="de-DE" sz="1700" dirty="0" smtClean="0"/>
              <a:t>  Leitstellenauswahl)</a:t>
            </a:r>
            <a:endParaRPr lang="de-DE" altLang="de-DE" sz="1700" dirty="0"/>
          </a:p>
        </p:txBody>
      </p:sp>
      <p:cxnSp>
        <p:nvCxnSpPr>
          <p:cNvPr id="45061" name="Gewinkelter Verbinder 45060"/>
          <p:cNvCxnSpPr/>
          <p:nvPr/>
        </p:nvCxnSpPr>
        <p:spPr>
          <a:xfrm rot="5400000" flipH="1" flipV="1">
            <a:off x="3241307" y="2589529"/>
            <a:ext cx="3173028" cy="554484"/>
          </a:xfrm>
          <a:prstGeom prst="bentConnector3">
            <a:avLst>
              <a:gd name="adj1" fmla="val 1003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2" name="Gewinkelter Verbinder 45071"/>
          <p:cNvCxnSpPr/>
          <p:nvPr/>
        </p:nvCxnSpPr>
        <p:spPr>
          <a:xfrm rot="5400000" flipH="1" flipV="1">
            <a:off x="4374481" y="3394204"/>
            <a:ext cx="1638826" cy="659833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18DE7CB-1581-4E25-8923-FAF196D73336}"/>
              </a:ext>
            </a:extLst>
          </p:cNvPr>
          <p:cNvCxnSpPr/>
          <p:nvPr/>
        </p:nvCxnSpPr>
        <p:spPr>
          <a:xfrm flipV="1">
            <a:off x="4255806" y="4470740"/>
            <a:ext cx="590408" cy="89369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0" grpId="0"/>
      <p:bldP spid="24" grpId="0"/>
      <p:bldP spid="28" grpId="0"/>
      <p:bldP spid="31" grpId="0"/>
      <p:bldP spid="34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9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Gruppenruf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95325" y="3900488"/>
            <a:ext cx="844867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Alle Teilnehmer befinden sich in der gleichen Gruppe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mehreren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Sperrung der Sendetasten bei den Empfängern</a:t>
            </a:r>
          </a:p>
        </p:txBody>
      </p:sp>
      <p:grpSp>
        <p:nvGrpSpPr>
          <p:cNvPr id="38916" name="Group 52"/>
          <p:cNvGrpSpPr>
            <a:grpSpLocks noChangeAspect="1"/>
          </p:cNvGrpSpPr>
          <p:nvPr/>
        </p:nvGrpSpPr>
        <p:grpSpPr bwMode="auto">
          <a:xfrm>
            <a:off x="3713163" y="1101725"/>
            <a:ext cx="573087" cy="1825625"/>
            <a:chOff x="4513" y="799"/>
            <a:chExt cx="817" cy="2903"/>
          </a:xfrm>
        </p:grpSpPr>
        <p:grpSp>
          <p:nvGrpSpPr>
            <p:cNvPr id="38930" name="Group 53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893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5" name="Oval 55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6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931" name="AutoShape 58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2" name="AutoShape 59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3" name="Rectangle 60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917" name="Text Box 102"/>
          <p:cNvSpPr txBox="1">
            <a:spLocks noChangeArrowheads="1"/>
          </p:cNvSpPr>
          <p:nvPr/>
        </p:nvSpPr>
        <p:spPr bwMode="auto">
          <a:xfrm>
            <a:off x="4202113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A</a:t>
            </a:r>
          </a:p>
        </p:txBody>
      </p:sp>
      <p:sp>
        <p:nvSpPr>
          <p:cNvPr id="38918" name="Text Box 145"/>
          <p:cNvSpPr txBox="1">
            <a:spLocks noChangeArrowheads="1"/>
          </p:cNvSpPr>
          <p:nvPr/>
        </p:nvSpPr>
        <p:spPr bwMode="auto">
          <a:xfrm>
            <a:off x="7235825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C</a:t>
            </a:r>
          </a:p>
        </p:txBody>
      </p:sp>
      <p:sp>
        <p:nvSpPr>
          <p:cNvPr id="38919" name="Text Box 188"/>
          <p:cNvSpPr txBox="1">
            <a:spLocks noChangeArrowheads="1"/>
          </p:cNvSpPr>
          <p:nvPr/>
        </p:nvSpPr>
        <p:spPr bwMode="auto">
          <a:xfrm>
            <a:off x="5622925" y="3073400"/>
            <a:ext cx="1643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B</a:t>
            </a:r>
          </a:p>
        </p:txBody>
      </p:sp>
      <p:sp>
        <p:nvSpPr>
          <p:cNvPr id="38920" name="Line 189"/>
          <p:cNvSpPr>
            <a:spLocks noChangeShapeType="1"/>
          </p:cNvSpPr>
          <p:nvPr/>
        </p:nvSpPr>
        <p:spPr bwMode="auto">
          <a:xfrm flipV="1">
            <a:off x="2563813" y="1152525"/>
            <a:ext cx="1116012" cy="619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1" name="Line 190"/>
          <p:cNvSpPr>
            <a:spLocks noChangeShapeType="1"/>
          </p:cNvSpPr>
          <p:nvPr/>
        </p:nvSpPr>
        <p:spPr bwMode="auto">
          <a:xfrm>
            <a:off x="4214813" y="1204913"/>
            <a:ext cx="3844925" cy="600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2" name="Line 191"/>
          <p:cNvSpPr>
            <a:spLocks noChangeShapeType="1"/>
          </p:cNvSpPr>
          <p:nvPr/>
        </p:nvSpPr>
        <p:spPr bwMode="auto">
          <a:xfrm>
            <a:off x="4205288" y="1298575"/>
            <a:ext cx="1998662" cy="588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3" name="Line 192"/>
          <p:cNvSpPr>
            <a:spLocks noChangeShapeType="1"/>
          </p:cNvSpPr>
          <p:nvPr/>
        </p:nvSpPr>
        <p:spPr bwMode="auto">
          <a:xfrm>
            <a:off x="4171950" y="1335088"/>
            <a:ext cx="568325" cy="663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4" name="Text Box 235"/>
          <p:cNvSpPr txBox="1">
            <a:spLocks noChangeArrowheads="1"/>
          </p:cNvSpPr>
          <p:nvPr/>
        </p:nvSpPr>
        <p:spPr bwMode="auto">
          <a:xfrm>
            <a:off x="1733550" y="3128963"/>
            <a:ext cx="1641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Sender</a:t>
            </a:r>
          </a:p>
        </p:txBody>
      </p:sp>
      <p:pic>
        <p:nvPicPr>
          <p:cNvPr id="38925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4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8929" name="Picture 248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96913" y="1171575"/>
            <a:ext cx="7258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Direktruf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5325" y="3525838"/>
            <a:ext cx="844867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Eingabe der </a:t>
            </a:r>
            <a:r>
              <a:rPr lang="de-DE" altLang="de-DE" sz="2000" dirty="0">
                <a:solidFill>
                  <a:srgbClr val="0000FF"/>
                </a:solidFill>
              </a:rPr>
              <a:t>ISSI </a:t>
            </a:r>
            <a:r>
              <a:rPr lang="de-DE" sz="2000" dirty="0"/>
              <a:t>(Teilnehmerkennung) 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zwei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andere Teilnehmer in der aktuell gewählten Gruppe können nicht mithören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</p:txBody>
      </p:sp>
      <p:grpSp>
        <p:nvGrpSpPr>
          <p:cNvPr id="39940" name="Group 88"/>
          <p:cNvGrpSpPr>
            <a:grpSpLocks noChangeAspect="1"/>
          </p:cNvGrpSpPr>
          <p:nvPr/>
        </p:nvGrpSpPr>
        <p:grpSpPr bwMode="auto">
          <a:xfrm>
            <a:off x="4611688" y="1095375"/>
            <a:ext cx="642937" cy="2281238"/>
            <a:chOff x="4513" y="799"/>
            <a:chExt cx="817" cy="2903"/>
          </a:xfrm>
        </p:grpSpPr>
        <p:grpSp>
          <p:nvGrpSpPr>
            <p:cNvPr id="39953" name="Group 89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9957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8" name="Oval 91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9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60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9954" name="AutoShape 94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5" name="AutoShape 95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6" name="Rectangle 96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9941" name="AutoShape 97"/>
          <p:cNvSpPr>
            <a:spLocks noChangeArrowheads="1"/>
          </p:cNvSpPr>
          <p:nvPr/>
        </p:nvSpPr>
        <p:spPr bwMode="auto">
          <a:xfrm>
            <a:off x="2773363" y="2544763"/>
            <a:ext cx="1889125" cy="792162"/>
          </a:xfrm>
          <a:prstGeom prst="wedgeRoundRectCallout">
            <a:avLst>
              <a:gd name="adj1" fmla="val -70421"/>
              <a:gd name="adj2" fmla="val -39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chemeClr val="bg2"/>
                </a:solidFill>
              </a:rPr>
              <a:t>ISSI 01234567</a:t>
            </a:r>
          </a:p>
        </p:txBody>
      </p:sp>
      <p:grpSp>
        <p:nvGrpSpPr>
          <p:cNvPr id="39942" name="Group 152"/>
          <p:cNvGrpSpPr>
            <a:grpSpLocks/>
          </p:cNvGrpSpPr>
          <p:nvPr/>
        </p:nvGrpSpPr>
        <p:grpSpPr bwMode="auto">
          <a:xfrm>
            <a:off x="5081588" y="1239838"/>
            <a:ext cx="2293937" cy="677862"/>
            <a:chOff x="3201" y="781"/>
            <a:chExt cx="1445" cy="427"/>
          </a:xfrm>
        </p:grpSpPr>
        <p:sp>
          <p:nvSpPr>
            <p:cNvPr id="39950" name="Line 140"/>
            <p:cNvSpPr>
              <a:spLocks noChangeShapeType="1"/>
            </p:cNvSpPr>
            <p:nvPr/>
          </p:nvSpPr>
          <p:spPr bwMode="auto">
            <a:xfrm rot="21245434" flipV="1">
              <a:off x="3201" y="801"/>
              <a:ext cx="704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1" name="Line 141"/>
            <p:cNvSpPr>
              <a:spLocks noChangeShapeType="1"/>
            </p:cNvSpPr>
            <p:nvPr/>
          </p:nvSpPr>
          <p:spPr bwMode="auto">
            <a:xfrm rot="21245434" flipH="1">
              <a:off x="3589" y="781"/>
              <a:ext cx="320" cy="1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2" name="Line 142"/>
            <p:cNvSpPr>
              <a:spLocks noChangeShapeType="1"/>
            </p:cNvSpPr>
            <p:nvPr/>
          </p:nvSpPr>
          <p:spPr bwMode="auto">
            <a:xfrm rot="-354566">
              <a:off x="3610" y="926"/>
              <a:ext cx="1036" cy="2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9943" name="Group 153"/>
          <p:cNvGrpSpPr>
            <a:grpSpLocks/>
          </p:cNvGrpSpPr>
          <p:nvPr/>
        </p:nvGrpSpPr>
        <p:grpSpPr bwMode="auto">
          <a:xfrm>
            <a:off x="2130425" y="1663700"/>
            <a:ext cx="2595563" cy="588963"/>
            <a:chOff x="1342" y="1048"/>
            <a:chExt cx="1635" cy="371"/>
          </a:xfrm>
        </p:grpSpPr>
        <p:sp>
          <p:nvSpPr>
            <p:cNvPr id="39947" name="Line 146"/>
            <p:cNvSpPr>
              <a:spLocks noChangeShapeType="1"/>
            </p:cNvSpPr>
            <p:nvPr/>
          </p:nvSpPr>
          <p:spPr bwMode="auto">
            <a:xfrm rot="-1094903">
              <a:off x="1342" y="1048"/>
              <a:ext cx="767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8" name="Line 147"/>
            <p:cNvSpPr>
              <a:spLocks noChangeShapeType="1"/>
            </p:cNvSpPr>
            <p:nvPr/>
          </p:nvSpPr>
          <p:spPr bwMode="auto">
            <a:xfrm rot="20505097" flipH="1">
              <a:off x="1867" y="1059"/>
              <a:ext cx="302" cy="3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9" name="Line 148"/>
            <p:cNvSpPr>
              <a:spLocks noChangeShapeType="1"/>
            </p:cNvSpPr>
            <p:nvPr/>
          </p:nvSpPr>
          <p:spPr bwMode="auto">
            <a:xfrm rot="20505097" flipV="1">
              <a:off x="1890" y="1199"/>
              <a:ext cx="1087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3994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5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6266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1989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2548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Mittlere Kontexttaste „Gruppe“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CA3921-A95E-4799-9694-CD7DBD32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584561"/>
            <a:ext cx="2830640" cy="4388358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39970B8B-75E3-4918-8A30-D9F8570B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566042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6D54895-59A2-4C5D-899D-38672CE8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61" y="2803526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1BE9509-1408-427F-BCA6-CA5B294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79" y="38610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05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051175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pic>
        <p:nvPicPr>
          <p:cNvPr id="43013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3751FD-789C-4E62-B117-344A732DE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8" y="1533649"/>
            <a:ext cx="2830640" cy="4388358"/>
          </a:xfrm>
          <a:prstGeom prst="rect">
            <a:avLst/>
          </a:prstGeom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139952" y="3034109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sz="2000" dirty="0">
                <a:solidFill>
                  <a:srgbClr val="0000FF"/>
                </a:solidFill>
              </a:rPr>
              <a:t>Kontexttaste</a:t>
            </a:r>
            <a:r>
              <a:rPr lang="de-DE" sz="2000" dirty="0"/>
              <a:t> Gruppe</a:t>
            </a:r>
            <a:r>
              <a:rPr lang="de-DE" altLang="de-DE" sz="2000" dirty="0"/>
              <a:t>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E0A86FF-DF7D-4B4F-8642-746E032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38" y="453060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6DC38FF-4DCA-4995-8907-EB8F4180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56" y="4804402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00A343F-2C76-4868-86CF-068ED21B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64" y="275523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D465825-8A1E-4E3A-8E23-737C49F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92" y="384135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39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5 Gruppe/Ordner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Favoriten-Ordner öffnen - linke Kontexttaste „Optionen“-Einfügen </a:t>
            </a:r>
            <a:r>
              <a:rPr lang="de-DE" altLang="de-DE" sz="2000" dirty="0">
                <a:solidFill>
                  <a:srgbClr val="0000FF"/>
                </a:solidFill>
              </a:rPr>
              <a:t>– „Gruppe Auswählen“ –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5 Gruppe/Ordner </a:t>
            </a:r>
            <a:r>
              <a:rPr lang="de-DE" altLang="de-DE" sz="2000" dirty="0">
                <a:solidFill>
                  <a:srgbClr val="0000FF"/>
                </a:solidFill>
              </a:rPr>
              <a:t>–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- „</a:t>
            </a:r>
            <a:r>
              <a:rPr lang="de-DE" altLang="de-DE" sz="2000" dirty="0">
                <a:solidFill>
                  <a:srgbClr val="0000FF"/>
                </a:solidFill>
              </a:rPr>
              <a:t>Gruppe Auswählen“ – Optionen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Löschen –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pic>
        <p:nvPicPr>
          <p:cNvPr id="4403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3 Gruppe/Ordner – Gruppe/Ordner –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- </a:t>
            </a:r>
            <a:r>
              <a:rPr lang="de-DE" altLang="de-DE" sz="2000" dirty="0">
                <a:solidFill>
                  <a:srgbClr val="0000FF"/>
                </a:solidFill>
              </a:rPr>
              <a:t>Optionen – Einfügen – „Gruppe Auswählen“ –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3 Gruppe/Ordner –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- Gruppe/Ordner  </a:t>
            </a:r>
            <a:r>
              <a:rPr lang="de-DE" altLang="de-DE" sz="2000" dirty="0">
                <a:solidFill>
                  <a:srgbClr val="0000FF"/>
                </a:solidFill>
              </a:rPr>
              <a:t>-„Gruppe Auswählen“ – Optionen – Löschen -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358CF9-2747-4843-AA76-5A73E810B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8EF3E7-E580-4E07-817C-72132F7EC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140200" y="2133600"/>
            <a:ext cx="39608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SCC3 Farb-Bedienteil Mobilfunkgerät (MRT) SRG 3900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Endgeräte im Digitalfunknetz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Endgeräte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FE8231-252A-4ACF-A6F4-61D0673D2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7" y="2808352"/>
            <a:ext cx="1311440" cy="30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141E6B-58F5-4C85-AE27-A12602B9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97" y="1614316"/>
            <a:ext cx="1443200" cy="4284000"/>
          </a:xfrm>
          <a:prstGeom prst="rect">
            <a:avLst/>
          </a:prstGeom>
        </p:spPr>
      </p:pic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4288" y="2133600"/>
            <a:ext cx="2901528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Handfunkgeräte (HRT) SC21 und SC20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142793-4E37-4E47-A159-4500DFED1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3420000"/>
            <a:ext cx="4894707" cy="15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Statusmitteilung versenden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608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4897438" cy="28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Statusmitteilung kann im TMO an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 im Gerät programmiertes Ziel      (in der Regel die zuständige Leitstelle)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an eine fremde Leitstelle gesendet werden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95737" y="1268413"/>
            <a:ext cx="5387752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Tastenbelegung für </a:t>
            </a:r>
            <a:r>
              <a:rPr lang="de-DE" sz="2000" b="1" dirty="0"/>
              <a:t>Statusmitteilungen</a:t>
            </a:r>
            <a:endParaRPr lang="de-DE" altLang="de-DE" sz="2000" b="1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7108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6" y="1208743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203848" y="2060848"/>
            <a:ext cx="5545138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0 = Priorisierter Sprechwunsch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1 = Einsatzbereit auf Funk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2 = Einsatzbereit auf Wache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3 = Einsatzauftrag übernommen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4 = Am Einsatzort eingetroffen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5 = Sprechwunsch (einsatzbezogen)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6 = Nicht einsatzbereit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7 = Einsatzgebunden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8 = Bedingt Verfügbar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9 = Handquittung / </a:t>
            </a:r>
            <a:r>
              <a:rPr lang="de-DE" altLang="de-DE" sz="1600" dirty="0" smtClean="0"/>
              <a:t>Fremdanmeldung</a:t>
            </a:r>
            <a:endParaRPr lang="de-DE" alt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51760"/>
            <a:ext cx="531495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2 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217535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/STP9038</a:t>
            </a:r>
          </a:p>
        </p:txBody>
      </p:sp>
      <p:pic>
        <p:nvPicPr>
          <p:cNvPr id="48133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713507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16013" y="51927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48779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/>
      <p:bldP spid="117768" grpId="0"/>
      <p:bldP spid="117769" grpId="0"/>
      <p:bldP spid="117771" grpId="0"/>
      <p:bldP spid="117773" grpId="0"/>
      <p:bldP spid="1177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53426E8-7D77-4C28-91D2-C79C42A8A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8" y="1356439"/>
            <a:ext cx="2830640" cy="4388358"/>
          </a:xfrm>
          <a:prstGeom prst="rect">
            <a:avLst/>
          </a:prstGeom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60716"/>
            <a:ext cx="5314950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Gruppe zweimal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179433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636654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97444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27123" y="435903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6F2115C-0F58-421F-9501-A6014E6A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" y="259744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4543139-8FE8-4478-AC5A-0F8B843A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61" y="4049640"/>
            <a:ext cx="360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3/5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B0BFBAC-7AEF-4F23-B74B-6307672C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510468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19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73" grpId="0"/>
      <p:bldP spid="11777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419475" y="1916832"/>
            <a:ext cx="5099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Kurzmitteilungen (SDS) versenden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018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2F07091-DF08-440A-A775-05F3325E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793" y="2760816"/>
            <a:ext cx="5709732" cy="19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sz="2000" dirty="0"/>
              <a:t>Der Short Data Service ist vergleichbar mit einer SMS im Mobilfunknetz. </a:t>
            </a:r>
            <a:r>
              <a:rPr lang="de-DE" altLang="de-DE" sz="2000" dirty="0"/>
              <a:t>Eine SDS kann an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 (nur im TMO)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gesendet werden (TMO und DMO)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455988" y="1619250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120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2562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3 SDS </a:t>
            </a:r>
            <a:r>
              <a:rPr lang="de-DE" altLang="de-DE" sz="2000" dirty="0">
                <a:solidFill>
                  <a:srgbClr val="0000FF"/>
                </a:solidFill>
              </a:rPr>
              <a:t>schreiben </a:t>
            </a:r>
            <a:r>
              <a:rPr lang="de-DE" altLang="de-DE" sz="2000" dirty="0" smtClean="0"/>
              <a:t>oder</a:t>
            </a:r>
            <a:r>
              <a:rPr lang="de-DE" altLang="de-DE" sz="2000" dirty="0" smtClean="0">
                <a:solidFill>
                  <a:srgbClr val="0000FF"/>
                </a:solidFill>
              </a:rPr>
              <a:t> </a:t>
            </a:r>
            <a:r>
              <a:rPr lang="de-DE" altLang="de-DE" sz="2000" dirty="0">
                <a:solidFill>
                  <a:srgbClr val="0000FF"/>
                </a:solidFill>
              </a:rPr>
              <a:t>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„Erstellen“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635896" y="1650042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635896" y="2163251"/>
            <a:ext cx="52562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2 SDS – Erstellen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8A5820-F159-4664-991B-FC1C5D167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44C365-9311-445E-8DC5-EEAEE236D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1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Telefonnummer </a:t>
            </a:r>
            <a:r>
              <a:rPr lang="de-DE" altLang="de-DE" sz="2000" dirty="0"/>
              <a:t>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 ▼oder ▲ </a:t>
            </a:r>
            <a:r>
              <a:rPr lang="de-DE" altLang="de-DE" sz="2000" dirty="0"/>
              <a:t>in den Telefonbetrieb wechseln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84550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Telefonie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222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270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568358" y="4511514"/>
            <a:ext cx="2867025" cy="1590675"/>
            <a:chOff x="3568903" y="4157997"/>
            <a:chExt cx="2867025" cy="1590675"/>
          </a:xfrm>
        </p:grpSpPr>
        <p:pic>
          <p:nvPicPr>
            <p:cNvPr id="52235" name="Picture 13" descr="telefo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903" y="4157997"/>
              <a:ext cx="28670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5132933" y="4724896"/>
              <a:ext cx="1223962" cy="18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52237" name="Oval 12"/>
            <p:cNvSpPr>
              <a:spLocks noChangeArrowheads="1"/>
            </p:cNvSpPr>
            <p:nvPr/>
          </p:nvSpPr>
          <p:spPr bwMode="auto">
            <a:xfrm>
              <a:off x="5932066" y="4329112"/>
              <a:ext cx="468312" cy="46831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19475" y="3887788"/>
            <a:ext cx="5456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Zubehör am HRT (z.B. Handmikrofon) muss vorher entfernt werden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71513" y="11969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 dirty="0">
                <a:sym typeface="Symbol" panose="05050102010706020507" pitchFamily="18" charset="2"/>
              </a:rPr>
              <a:t>Notruftaste</a:t>
            </a:r>
            <a:endParaRPr lang="de-DE" altLang="de-DE" i="1" dirty="0">
              <a:sym typeface="Symbol" panose="05050102010706020507" pitchFamily="18" charset="2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1330325" y="1557338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666479" y="1557338"/>
            <a:ext cx="6370017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Notruftaste</a:t>
            </a:r>
            <a:r>
              <a:rPr lang="de-DE" altLang="de-DE" sz="2000" dirty="0"/>
              <a:t> (min. 2 Sekunden)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Das Gerät sendet ohne Drücken der Sendetaste für eine vorher programmierte Zeit (15s Senden – 30s Empfangen)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Wird die Sendetaste betätigt ist der Zeitintervall außer Kraft gesetzt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Die Leitstelle kann unter Beachtung der gesetzlichen Regelungen zur Gefahrenabwehr und Strafverfolgung die „</a:t>
            </a:r>
            <a:r>
              <a:rPr lang="de-DE" altLang="de-DE" sz="2000" dirty="0" err="1"/>
              <a:t>HotMic</a:t>
            </a:r>
            <a:r>
              <a:rPr lang="de-DE" altLang="de-DE" sz="2000" dirty="0"/>
              <a:t>‘“-Funktion </a:t>
            </a:r>
            <a:r>
              <a:rPr lang="de-DE" altLang="de-DE" sz="2000" dirty="0" smtClean="0"/>
              <a:t>aktivieren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Ein ausgeschaltetes Gerät wird durch Drücken der Notruftaste </a:t>
            </a:r>
            <a:r>
              <a:rPr lang="de-DE" altLang="de-DE" sz="2000" b="1" dirty="0" smtClean="0"/>
              <a:t>nicht</a:t>
            </a:r>
            <a:r>
              <a:rPr lang="de-DE" altLang="de-DE" sz="2000" dirty="0" smtClean="0"/>
              <a:t> eingeschaltet. Der Notruf wird </a:t>
            </a:r>
            <a:r>
              <a:rPr lang="de-DE" altLang="de-DE" sz="2000" b="1" dirty="0" smtClean="0"/>
              <a:t>nicht</a:t>
            </a:r>
            <a:r>
              <a:rPr lang="de-DE" altLang="de-DE" sz="2000" dirty="0" smtClean="0"/>
              <a:t> gesendet.</a:t>
            </a:r>
            <a:endParaRPr lang="de-DE" altLang="de-DE" sz="2000" dirty="0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3419475" y="1112411"/>
            <a:ext cx="142785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Notruf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nimBg="1"/>
      <p:bldP spid="13927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483769" y="1619250"/>
            <a:ext cx="6408712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Notsignalgeber – „</a:t>
            </a:r>
            <a:r>
              <a:rPr lang="de-DE" altLang="de-DE" sz="2000" b="1" dirty="0" err="1"/>
              <a:t>Totmann</a:t>
            </a:r>
            <a:r>
              <a:rPr lang="de-DE" altLang="de-DE" sz="2000" b="1" dirty="0"/>
              <a:t>“ </a:t>
            </a:r>
            <a:r>
              <a:rPr lang="de-DE" altLang="de-DE" sz="2000" b="1" dirty="0">
                <a:solidFill>
                  <a:srgbClr val="FF0000"/>
                </a:solidFill>
              </a:rPr>
              <a:t>(kommunale Programmierung)</a:t>
            </a:r>
            <a:endParaRPr lang="de-DE" altLang="de-DE" sz="1200" dirty="0">
              <a:solidFill>
                <a:srgbClr val="FF0000"/>
              </a:solidFill>
            </a:endParaRP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6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9038 </a:t>
            </a:r>
            <a:r>
              <a:rPr lang="de-DE" altLang="de-DE" sz="2200" b="1" u="sng" dirty="0">
                <a:solidFill>
                  <a:srgbClr val="FF0000"/>
                </a:solidFill>
              </a:rPr>
              <a:t>(abweichende Bedienung bei den Geräten SC20 / SC21 – </a:t>
            </a:r>
            <a:r>
              <a:rPr lang="de-DE" altLang="de-DE" sz="2200" b="1" u="sng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siehe Folie 34</a:t>
            </a:r>
            <a:r>
              <a:rPr lang="de-DE" altLang="de-DE" sz="2200" b="1" u="sng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6324" name="Grafik 1" descr="STP_Grö0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483769" y="2338389"/>
            <a:ext cx="6250656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Ein-/Aus–Taste 3 x </a:t>
            </a:r>
            <a:r>
              <a:rPr lang="de-DE" altLang="de-DE" sz="2000" dirty="0"/>
              <a:t>drücken</a:t>
            </a:r>
          </a:p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das Profil „</a:t>
            </a:r>
            <a:r>
              <a:rPr lang="de-DE" altLang="de-DE" sz="2000" dirty="0" err="1"/>
              <a:t>Totmann</a:t>
            </a:r>
            <a:r>
              <a:rPr lang="de-DE" altLang="de-DE" sz="2000" dirty="0"/>
              <a:t>“  auswählen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 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2483768" y="3898583"/>
            <a:ext cx="6120481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bis Voralarm: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zwischen Vor- und Hauptalarm: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Durch bewegen können die Alarme zurückgesetzt werden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5338" y="3392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170694-0053-40E6-AE12-D17C887955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4FFFF"/>
              </a:clrFrom>
              <a:clrTo>
                <a:srgbClr val="E4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42960"/>
            <a:ext cx="531084" cy="4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Handfunkgerät STP 8038 / 9038 / SC20 / SC21</a:t>
            </a:r>
          </a:p>
        </p:txBody>
      </p:sp>
      <p:sp>
        <p:nvSpPr>
          <p:cNvPr id="14339" name="Text Box 150"/>
          <p:cNvSpPr txBox="1">
            <a:spLocks noChangeArrowheads="1"/>
          </p:cNvSpPr>
          <p:nvPr/>
        </p:nvSpPr>
        <p:spPr bwMode="auto">
          <a:xfrm>
            <a:off x="4283968" y="3541713"/>
            <a:ext cx="4248845" cy="18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1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</p:txBody>
      </p:sp>
      <p:sp>
        <p:nvSpPr>
          <p:cNvPr id="14340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14341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8" y="1737667"/>
            <a:ext cx="1300277" cy="3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F629B7-D0A7-4115-934D-4BB9F40F3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4038"/>
            <a:ext cx="2391786" cy="370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Repeater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837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Einstellungen - Betriebsmodus</a:t>
            </a: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419475" y="2974975"/>
            <a:ext cx="54721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in der Betriebsart DMO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Repeater-Gerät kann weiterhin gesendet und empfangen werden</a:t>
            </a:r>
          </a:p>
        </p:txBody>
      </p:sp>
      <p:pic>
        <p:nvPicPr>
          <p:cNvPr id="132109" name="Picture 13" descr="repeater ber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44963"/>
            <a:ext cx="26050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14" descr="repeater überträ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144963"/>
            <a:ext cx="2524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Gateway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419475" y="4500563"/>
            <a:ext cx="54006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mit einem MRT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Gateway-Gerät kann </a:t>
            </a:r>
            <a:r>
              <a:rPr lang="de-DE" altLang="de-DE" sz="2000" b="1" u="sng" dirty="0">
                <a:solidFill>
                  <a:srgbClr val="FF0000"/>
                </a:solidFill>
              </a:rPr>
              <a:t>nicht</a:t>
            </a:r>
            <a:r>
              <a:rPr lang="de-DE" altLang="de-DE" sz="2000" dirty="0">
                <a:solidFill>
                  <a:srgbClr val="FF0000"/>
                </a:solidFill>
              </a:rPr>
              <a:t> gesendet und empfangen werden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TMO–Rufgruppe muss vorher eingestellt sein, die DMO–Rufgruppe kann auch nach der Inbetriebnahme des Gateway geändert werden.</a:t>
            </a:r>
          </a:p>
        </p:txBody>
      </p:sp>
      <p:pic>
        <p:nvPicPr>
          <p:cNvPr id="60422" name="Picture 11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6413"/>
            <a:ext cx="2952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19475" y="3419475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„Modus"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- Betriebsmodus</a:t>
            </a:r>
            <a:endParaRPr lang="de-DE" altLang="de-DE" sz="200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Netzwerk wechseln: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72452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Auswahl zwischen den Netzwerken: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BOS-Netz </a:t>
            </a:r>
            <a:r>
              <a:rPr lang="de-DE" altLang="de-DE" sz="2000" dirty="0">
                <a:solidFill>
                  <a:srgbClr val="0000FF"/>
                </a:solidFill>
              </a:rPr>
              <a:t>(BOS-Net)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TMO-A1 </a:t>
            </a:r>
            <a:r>
              <a:rPr lang="de-DE" altLang="de-DE" sz="2000" dirty="0">
                <a:solidFill>
                  <a:srgbClr val="0000FF"/>
                </a:solidFill>
              </a:rPr>
              <a:t>(OV TMO-A1)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TMO-A2 </a:t>
            </a:r>
            <a:r>
              <a:rPr lang="de-DE" altLang="de-DE" sz="2000" dirty="0">
                <a:solidFill>
                  <a:srgbClr val="0000FF"/>
                </a:solidFill>
              </a:rPr>
              <a:t>(OV TMO-A2)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endParaRPr lang="de-DE" altLang="de-DE" sz="2000" dirty="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433763" y="4248150"/>
            <a:ext cx="5710237" cy="18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6 Netzwerk wechseln</a:t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 smtClean="0">
                <a:solidFill>
                  <a:srgbClr val="0000FF"/>
                </a:solidFill>
              </a:rPr>
              <a:t/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</a:t>
            </a:r>
            <a:r>
              <a:rPr lang="de-DE" altLang="de-DE" sz="2000" dirty="0" smtClean="0">
                <a:solidFill>
                  <a:srgbClr val="FF0000"/>
                </a:solidFill>
              </a:rPr>
              <a:t>SC21: </a:t>
            </a:r>
            <a:r>
              <a:rPr lang="de-DE" altLang="de-DE" sz="2000" dirty="0" smtClean="0">
                <a:solidFill>
                  <a:srgbClr val="0000FF"/>
                </a:solidFill>
              </a:rPr>
              <a:t>Menü </a:t>
            </a:r>
            <a:r>
              <a:rPr lang="de-DE" altLang="de-DE" sz="2000" dirty="0">
                <a:solidFill>
                  <a:srgbClr val="0000FF"/>
                </a:solidFill>
              </a:rPr>
              <a:t>– 5 Netzwerk wechseln</a:t>
            </a:r>
            <a:r>
              <a:rPr lang="de-DE" altLang="de-DE" sz="2000" dirty="0" smtClean="0">
                <a:solidFill>
                  <a:srgbClr val="0000FF"/>
                </a:solidFill>
              </a:rPr>
              <a:t/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„Netzwahl“ </a:t>
            </a:r>
            <a:r>
              <a:rPr lang="de-DE" altLang="de-DE" sz="2000" dirty="0"/>
              <a:t>drücken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451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96579A-5781-427A-85E9-C3CF36F0F8D8}"/>
              </a:ext>
            </a:extLst>
          </p:cNvPr>
          <p:cNvSpPr txBox="1"/>
          <p:nvPr/>
        </p:nvSpPr>
        <p:spPr>
          <a:xfrm>
            <a:off x="2267744" y="51941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246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8 Geräteinformationen </a:t>
            </a:r>
            <a:r>
              <a:rPr lang="de-DE" altLang="de-DE" sz="2000" dirty="0">
                <a:solidFill>
                  <a:srgbClr val="0000FF"/>
                </a:solidFill>
              </a:rPr>
              <a:t>– 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619250" y="3716338"/>
            <a:ext cx="2643188" cy="844550"/>
            <a:chOff x="1859" y="1070"/>
            <a:chExt cx="1665" cy="532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859" y="1070"/>
              <a:ext cx="818" cy="1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2" y="1151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  <p:pic>
        <p:nvPicPr>
          <p:cNvPr id="13" name="Picture 9" descr="gps2rart">
            <a:extLst>
              <a:ext uri="{FF2B5EF4-FFF2-40B4-BE49-F238E27FC236}">
                <a16:creationId xmlns:a16="http://schemas.microsoft.com/office/drawing/2014/main" id="{A71AE328-2420-40C3-B2BC-71838265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8682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5968504-A28E-4F5E-87E9-589931060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4 GPS </a:t>
            </a:r>
            <a:r>
              <a:rPr lang="de-DE" altLang="de-DE" sz="2000" dirty="0">
                <a:solidFill>
                  <a:srgbClr val="0000FF"/>
                </a:solidFill>
              </a:rPr>
              <a:t>– 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pic>
        <p:nvPicPr>
          <p:cNvPr id="62471" name="Picture 9" descr="gps2r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3370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104614" y="3576277"/>
            <a:ext cx="3821994" cy="1314534"/>
            <a:chOff x="1972" y="1113"/>
            <a:chExt cx="1552" cy="489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972" y="1113"/>
              <a:ext cx="696" cy="1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7" y="1170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966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IMGP24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A8BE"/>
              </a:clrFrom>
              <a:clrTo>
                <a:srgbClr val="A3A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7" y="1268416"/>
            <a:ext cx="3239171" cy="45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 flipH="1">
            <a:off x="1811074" y="4674569"/>
            <a:ext cx="1464682" cy="505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pic>
        <p:nvPicPr>
          <p:cNvPr id="66566" name="Picture 13" descr="IMGP2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416"/>
            <a:ext cx="2732405" cy="44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4F8D2D-F265-45A1-9B5A-8C725C00B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3" y="4388813"/>
            <a:ext cx="1066800" cy="67341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5" descr="IMG_0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82913"/>
            <a:ext cx="55959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4" descr="IMGP2480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9462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4140200" y="3644900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0" y="1341438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BOS-Sicherheitskarte MRT (S/E abgesetzt vom Bedienteil)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2636912"/>
            <a:ext cx="741605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>
                <a:sym typeface="Symbol" panose="05050102010706020507" pitchFamily="18" charset="2"/>
              </a:rPr>
              <a:t>Auf der BOS–Sicherheitskarte sind folgende Informationen hinterlegt:</a:t>
            </a:r>
          </a:p>
          <a:p>
            <a:pPr>
              <a:defRPr/>
            </a:pPr>
            <a:endParaRPr lang="de-DE" altLang="de-DE" sz="2000" b="1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Netzzugangsdaten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operativ taktische Adresse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>
                <a:sym typeface="Symbol" panose="05050102010706020507" pitchFamily="18" charset="2"/>
              </a:rPr>
              <a:t>Kryptozertifikat</a:t>
            </a:r>
            <a:r>
              <a:rPr lang="de-DE" altLang="de-DE" sz="2000" dirty="0">
                <a:sym typeface="Symbol" panose="05050102010706020507" pitchFamily="18" charset="2"/>
              </a:rPr>
              <a:t> und </a:t>
            </a:r>
            <a:r>
              <a:rPr lang="de-DE" altLang="de-DE" sz="2000" dirty="0" err="1">
                <a:sym typeface="Symbol" panose="05050102010706020507" pitchFamily="18" charset="2"/>
              </a:rPr>
              <a:t>Kryptoschlüssel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Berechtigungen</a:t>
            </a:r>
          </a:p>
        </p:txBody>
      </p:sp>
      <p:sp>
        <p:nvSpPr>
          <p:cNvPr id="69635" name="Text Box 9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1471613"/>
            <a:ext cx="830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Um einen hohen Sicherheitsstandard zu erreichen, ist die Inbetriebnahme des Endgerätes nur mit der BOS–Sicherheitskarte möglich.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3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528" y="2276872"/>
            <a:ext cx="748823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Der Verlust der Karte ist sofort der Autorisierten Stelle Digitalfunk Niedersachsen zu melden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Häufiger Kartenwechsel führt zum vorzeitigen Verschleiß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Endgeräte sind ohne oder mit einer temporär gesperrten BOS-Sicherheitskarte dem autorisierten Service zu übergeben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Detaillierte Informationen dazu unter </a:t>
            </a:r>
            <a:r>
              <a:rPr lang="de-DE" altLang="de-DE" sz="2000" dirty="0">
                <a:sym typeface="Symbol" panose="05050102010706020507" pitchFamily="18" charset="2"/>
                <a:hlinkClick r:id="rId3"/>
              </a:rPr>
              <a:t>https://www.digitalfunk.niedersachsen.de/index.php/digitalfunk-fuer-den-nutzer/bsi-sicherheitskarten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781175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Weitere Informationen zur BOS–Sicherheitskarte: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96913" y="160972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Der Akku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5325" y="2282825"/>
            <a:ext cx="43815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Lithium-Polymer-Akku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geringer Memoryeffekt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 Selbstentladung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Temperaturbereich ca. 0°C - 60°C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	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Gerätepflege</a:t>
            </a:r>
          </a:p>
        </p:txBody>
      </p:sp>
      <p:pic>
        <p:nvPicPr>
          <p:cNvPr id="73733" name="Picture 7" descr="IMGP2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341438"/>
            <a:ext cx="28209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1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6387" name="Text Box 93"/>
          <p:cNvSpPr txBox="1">
            <a:spLocks noChangeArrowheads="1"/>
          </p:cNvSpPr>
          <p:nvPr/>
        </p:nvSpPr>
        <p:spPr bwMode="auto">
          <a:xfrm>
            <a:off x="0" y="15621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Mobilfunkgerät SRG 3900</a:t>
            </a:r>
          </a:p>
        </p:txBody>
      </p:sp>
      <p:sp>
        <p:nvSpPr>
          <p:cNvPr id="16388" name="Text Box 94"/>
          <p:cNvSpPr txBox="1">
            <a:spLocks noChangeArrowheads="1"/>
          </p:cNvSpPr>
          <p:nvPr/>
        </p:nvSpPr>
        <p:spPr bwMode="auto">
          <a:xfrm>
            <a:off x="4357687" y="2288287"/>
            <a:ext cx="47863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3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für das SCC3 ist mindestens der Konfigurationsstand P/K16 notwendig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ein Mischbetrieb SCC3 mit der Color-</a:t>
            </a:r>
            <a:r>
              <a:rPr lang="de-DE" altLang="de-DE" sz="2000" dirty="0" err="1"/>
              <a:t>Console</a:t>
            </a:r>
            <a:r>
              <a:rPr lang="de-DE" altLang="de-DE" sz="2000" dirty="0"/>
              <a:t> oder HBC2 ist nicht möglich</a:t>
            </a:r>
          </a:p>
        </p:txBody>
      </p:sp>
      <p:pic>
        <p:nvPicPr>
          <p:cNvPr id="16389" name="Picture 95" descr="MRT3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321"/>
            <a:ext cx="3887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65A679-EC46-442C-9C5E-2234C27D1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9" y="3660875"/>
            <a:ext cx="3882009" cy="1233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95500"/>
            <a:ext cx="11795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95500"/>
            <a:ext cx="13223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Bedienhandapparate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2308225"/>
            <a:ext cx="3097213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  HBC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Kontexttasten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Auswahl / Bestätigung über „grüne“ 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Abbruch / Löschen über „rote“ Taste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26151" y="2303463"/>
            <a:ext cx="3011488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</a:t>
            </a:r>
            <a:br>
              <a:rPr lang="de-DE" altLang="de-DE" sz="2000" dirty="0"/>
            </a:br>
            <a:r>
              <a:rPr lang="de-DE" altLang="de-DE" sz="2000" dirty="0"/>
              <a:t>HBC 2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 HBC3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2035572"/>
            <a:ext cx="5184576" cy="35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Ein-/Aus-/Modustaste und Softkeytaste über dem Display 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zusätzliche mittlere Kontext-/Modustaste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für das HBC3 ist mindestens der Konfigurationsstand P/K 16 notwendig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ein Mischbetrieb mit der Color-Console oder HBC2 ist nicht möglich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alt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8C9BAD-AB41-4A9F-960E-6B4662210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09940"/>
            <a:ext cx="1219581" cy="37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6875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358775" y="2781300"/>
            <a:ext cx="3852863" cy="503238"/>
            <a:chOff x="226" y="1752"/>
            <a:chExt cx="2427" cy="317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>
              <a:off x="1247" y="1842"/>
              <a:ext cx="140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932363" y="1844675"/>
            <a:ext cx="3816350" cy="355600"/>
            <a:chOff x="3107" y="1389"/>
            <a:chExt cx="2404" cy="224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42" y="1389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480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358775" y="2276475"/>
            <a:ext cx="3783013" cy="647700"/>
            <a:chOff x="226" y="1434"/>
            <a:chExt cx="2383" cy="408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429" y="1547"/>
              <a:ext cx="1180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226" y="1434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9" name="Group 89"/>
          <p:cNvGrpSpPr>
            <a:grpSpLocks/>
          </p:cNvGrpSpPr>
          <p:nvPr/>
        </p:nvGrpSpPr>
        <p:grpSpPr bwMode="auto">
          <a:xfrm>
            <a:off x="358775" y="3284538"/>
            <a:ext cx="3768725" cy="354012"/>
            <a:chOff x="226" y="2069"/>
            <a:chExt cx="2374" cy="223"/>
          </a:xfrm>
        </p:grpSpPr>
        <p:sp>
          <p:nvSpPr>
            <p:cNvPr id="18479" name="Text Box 6"/>
            <p:cNvSpPr txBox="1">
              <a:spLocks noChangeArrowheads="1"/>
            </p:cNvSpPr>
            <p:nvPr/>
          </p:nvSpPr>
          <p:spPr bwMode="auto">
            <a:xfrm>
              <a:off x="226" y="2069"/>
              <a:ext cx="18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Ein-/Aus-/Modus-Taste </a:t>
              </a:r>
            </a:p>
          </p:txBody>
        </p:sp>
        <p:sp>
          <p:nvSpPr>
            <p:cNvPr id="18480" name="Line 31"/>
            <p:cNvSpPr>
              <a:spLocks noChangeShapeType="1"/>
            </p:cNvSpPr>
            <p:nvPr/>
          </p:nvSpPr>
          <p:spPr bwMode="auto">
            <a:xfrm>
              <a:off x="1973" y="2160"/>
              <a:ext cx="627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00563" y="2781300"/>
            <a:ext cx="4248150" cy="576263"/>
            <a:chOff x="2835" y="1752"/>
            <a:chExt cx="2676" cy="36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 flipV="1">
              <a:off x="2835" y="1860"/>
              <a:ext cx="1179" cy="2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752"/>
              <a:ext cx="15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Halbduplexmikrofon</a:t>
              </a:r>
            </a:p>
          </p:txBody>
        </p:sp>
      </p:grp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ST8038 / ST9038</a:t>
            </a:r>
          </a:p>
        </p:txBody>
      </p: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149850" y="3722688"/>
            <a:ext cx="3598863" cy="354012"/>
            <a:chOff x="3244" y="2345"/>
            <a:chExt cx="2267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44" y="2432"/>
              <a:ext cx="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427538" y="4221163"/>
            <a:ext cx="4349750" cy="647700"/>
            <a:chOff x="2789" y="2659"/>
            <a:chExt cx="2740" cy="408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789" y="2795"/>
              <a:ext cx="1361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58775" y="5013325"/>
            <a:ext cx="3708400" cy="574675"/>
            <a:chOff x="226" y="3158"/>
            <a:chExt cx="2336" cy="362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746" y="3158"/>
              <a:ext cx="81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26" y="3294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Grüne Telefontaste</a:t>
              </a:r>
            </a:p>
          </p:txBody>
        </p:sp>
      </p:grpSp>
      <p:grpSp>
        <p:nvGrpSpPr>
          <p:cNvPr id="56404" name="Group 84"/>
          <p:cNvGrpSpPr>
            <a:grpSpLocks/>
          </p:cNvGrpSpPr>
          <p:nvPr/>
        </p:nvGrpSpPr>
        <p:grpSpPr bwMode="auto">
          <a:xfrm>
            <a:off x="358775" y="3573463"/>
            <a:ext cx="3349625" cy="574675"/>
            <a:chOff x="226" y="2251"/>
            <a:chExt cx="2110" cy="362"/>
          </a:xfrm>
        </p:grpSpPr>
        <p:sp>
          <p:nvSpPr>
            <p:cNvPr id="18469" name="Text Box 16"/>
            <p:cNvSpPr txBox="1">
              <a:spLocks noChangeArrowheads="1"/>
            </p:cNvSpPr>
            <p:nvPr/>
          </p:nvSpPr>
          <p:spPr bwMode="auto">
            <a:xfrm>
              <a:off x="226" y="238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Sidekey</a:t>
              </a:r>
              <a:r>
                <a:rPr lang="de-DE" altLang="de-DE" sz="2000" dirty="0"/>
                <a:t>-Taste</a:t>
              </a:r>
            </a:p>
          </p:txBody>
        </p:sp>
        <p:sp>
          <p:nvSpPr>
            <p:cNvPr id="18470" name="Line 55"/>
            <p:cNvSpPr>
              <a:spLocks noChangeShapeType="1"/>
            </p:cNvSpPr>
            <p:nvPr/>
          </p:nvSpPr>
          <p:spPr bwMode="auto">
            <a:xfrm flipV="1">
              <a:off x="1474" y="2251"/>
              <a:ext cx="862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3" name="Group 83"/>
          <p:cNvGrpSpPr>
            <a:grpSpLocks/>
          </p:cNvGrpSpPr>
          <p:nvPr/>
        </p:nvGrpSpPr>
        <p:grpSpPr bwMode="auto">
          <a:xfrm>
            <a:off x="358775" y="4149725"/>
            <a:ext cx="3349625" cy="501650"/>
            <a:chOff x="226" y="2614"/>
            <a:chExt cx="2110" cy="316"/>
          </a:xfrm>
        </p:grpSpPr>
        <p:sp>
          <p:nvSpPr>
            <p:cNvPr id="18467" name="Text Box 14"/>
            <p:cNvSpPr txBox="1">
              <a:spLocks noChangeArrowheads="1"/>
            </p:cNvSpPr>
            <p:nvPr/>
          </p:nvSpPr>
          <p:spPr bwMode="auto">
            <a:xfrm>
              <a:off x="226" y="2704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Sendetaste (PTT)</a:t>
              </a:r>
            </a:p>
          </p:txBody>
        </p:sp>
        <p:sp>
          <p:nvSpPr>
            <p:cNvPr id="18468" name="Line 60"/>
            <p:cNvSpPr>
              <a:spLocks noChangeShapeType="1"/>
            </p:cNvSpPr>
            <p:nvPr/>
          </p:nvSpPr>
          <p:spPr bwMode="auto">
            <a:xfrm flipV="1">
              <a:off x="1610" y="2614"/>
              <a:ext cx="7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88"/>
            <a:ext cx="4781550" cy="949325"/>
            <a:chOff x="2517" y="3249"/>
            <a:chExt cx="3012" cy="598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4014" y="3294"/>
              <a:ext cx="151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Tastenfeld für alphanumerische Eingabe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590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859338" y="4724400"/>
            <a:ext cx="3919537" cy="358775"/>
            <a:chOff x="3061" y="2976"/>
            <a:chExt cx="2469" cy="226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 flipV="1">
              <a:off x="3061" y="3068"/>
              <a:ext cx="113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8" y="297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643438" y="2349500"/>
            <a:ext cx="4122737" cy="863600"/>
            <a:chOff x="2925" y="1480"/>
            <a:chExt cx="2597" cy="544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925" y="1571"/>
              <a:ext cx="118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480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079750" y="1779588"/>
            <a:ext cx="1420813" cy="1289050"/>
            <a:chOff x="1940" y="1121"/>
            <a:chExt cx="895" cy="812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81" y="1344"/>
              <a:ext cx="454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1940" y="1121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58775" y="4724400"/>
            <a:ext cx="3708400" cy="354013"/>
            <a:chOff x="226" y="2976"/>
            <a:chExt cx="2336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26" y="2976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38" y="2976"/>
              <a:ext cx="1224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417" name="Group 97"/>
          <p:cNvGrpSpPr>
            <a:grpSpLocks/>
          </p:cNvGrpSpPr>
          <p:nvPr/>
        </p:nvGrpSpPr>
        <p:grpSpPr bwMode="auto">
          <a:xfrm>
            <a:off x="4787900" y="3284538"/>
            <a:ext cx="4105275" cy="358775"/>
            <a:chOff x="3016" y="2069"/>
            <a:chExt cx="2586" cy="226"/>
          </a:xfrm>
        </p:grpSpPr>
        <p:sp>
          <p:nvSpPr>
            <p:cNvPr id="18454" name="Line 95"/>
            <p:cNvSpPr>
              <a:spLocks noChangeShapeType="1"/>
            </p:cNvSpPr>
            <p:nvPr/>
          </p:nvSpPr>
          <p:spPr bwMode="auto">
            <a:xfrm flipV="1">
              <a:off x="3016" y="2205"/>
              <a:ext cx="14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5" name="Text Box 96"/>
            <p:cNvSpPr txBox="1">
              <a:spLocks noChangeArrowheads="1"/>
            </p:cNvSpPr>
            <p:nvPr/>
          </p:nvSpPr>
          <p:spPr bwMode="auto">
            <a:xfrm>
              <a:off x="4256" y="2069"/>
              <a:ext cx="13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Softkey</a:t>
              </a:r>
              <a:r>
                <a:rPr lang="de-DE" altLang="de-DE" sz="2000" dirty="0"/>
                <a:t>-Taste</a:t>
              </a:r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0</TotalTime>
  <Words>3384</Words>
  <Application>Microsoft Office PowerPoint</Application>
  <PresentationFormat>Bildschirmpräsentation (4:3)</PresentationFormat>
  <Paragraphs>615</Paragraphs>
  <Slides>59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4" baseType="lpstr">
      <vt:lpstr>Arial</vt:lpstr>
      <vt:lpstr>Symbol</vt:lpstr>
      <vt:lpstr>Times New Roman</vt:lpstr>
      <vt:lpstr>Wingdings</vt:lpstr>
      <vt:lpstr>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271</cp:revision>
  <dcterms:created xsi:type="dcterms:W3CDTF">2008-05-15T16:03:34Z</dcterms:created>
  <dcterms:modified xsi:type="dcterms:W3CDTF">2021-06-10T09:54:31Z</dcterms:modified>
</cp:coreProperties>
</file>