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301" r:id="rId2"/>
    <p:sldId id="302" r:id="rId3"/>
    <p:sldId id="383" r:id="rId4"/>
    <p:sldId id="280" r:id="rId5"/>
    <p:sldId id="384" r:id="rId6"/>
    <p:sldId id="284" r:id="rId7"/>
    <p:sldId id="350" r:id="rId8"/>
    <p:sldId id="357" r:id="rId9"/>
    <p:sldId id="296" r:id="rId10"/>
    <p:sldId id="358" r:id="rId11"/>
    <p:sldId id="353" r:id="rId12"/>
    <p:sldId id="285" r:id="rId13"/>
    <p:sldId id="324" r:id="rId14"/>
    <p:sldId id="322" r:id="rId15"/>
    <p:sldId id="292" r:id="rId16"/>
    <p:sldId id="321" r:id="rId17"/>
    <p:sldId id="343" r:id="rId18"/>
    <p:sldId id="382" r:id="rId19"/>
    <p:sldId id="325" r:id="rId20"/>
    <p:sldId id="344" r:id="rId21"/>
    <p:sldId id="306" r:id="rId22"/>
    <p:sldId id="307" r:id="rId23"/>
    <p:sldId id="365" r:id="rId24"/>
    <p:sldId id="330" r:id="rId25"/>
    <p:sldId id="347" r:id="rId26"/>
    <p:sldId id="331" r:id="rId27"/>
    <p:sldId id="294" r:id="rId28"/>
    <p:sldId id="380" r:id="rId29"/>
    <p:sldId id="369" r:id="rId30"/>
    <p:sldId id="370" r:id="rId31"/>
    <p:sldId id="366" r:id="rId32"/>
    <p:sldId id="371" r:id="rId33"/>
    <p:sldId id="362" r:id="rId34"/>
    <p:sldId id="267" r:id="rId35"/>
    <p:sldId id="268" r:id="rId36"/>
    <p:sldId id="326" r:id="rId37"/>
    <p:sldId id="364" r:id="rId38"/>
    <p:sldId id="327" r:id="rId39"/>
    <p:sldId id="359" r:id="rId40"/>
    <p:sldId id="345" r:id="rId41"/>
    <p:sldId id="372" r:id="rId42"/>
    <p:sldId id="328" r:id="rId43"/>
    <p:sldId id="335" r:id="rId44"/>
    <p:sldId id="329" r:id="rId45"/>
    <p:sldId id="361" r:id="rId46"/>
    <p:sldId id="332" r:id="rId47"/>
    <p:sldId id="334" r:id="rId48"/>
    <p:sldId id="367" r:id="rId49"/>
    <p:sldId id="337" r:id="rId50"/>
    <p:sldId id="342" r:id="rId51"/>
    <p:sldId id="351" r:id="rId52"/>
    <p:sldId id="338" r:id="rId53"/>
    <p:sldId id="339" r:id="rId54"/>
    <p:sldId id="348" r:id="rId55"/>
    <p:sldId id="341" r:id="rId56"/>
    <p:sldId id="374" r:id="rId57"/>
    <p:sldId id="258" r:id="rId58"/>
    <p:sldId id="288" r:id="rId59"/>
    <p:sldId id="279" r:id="rId60"/>
    <p:sldId id="336" r:id="rId61"/>
    <p:sldId id="300" r:id="rId62"/>
    <p:sldId id="376" r:id="rId63"/>
    <p:sldId id="378" r:id="rId64"/>
    <p:sldId id="389" r:id="rId65"/>
    <p:sldId id="385" r:id="rId66"/>
    <p:sldId id="379" r:id="rId67"/>
    <p:sldId id="386" r:id="rId68"/>
    <p:sldId id="387" r:id="rId69"/>
    <p:sldId id="388" r:id="rId70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CC00"/>
    <a:srgbClr val="FFFF00"/>
    <a:srgbClr val="FFFF66"/>
    <a:srgbClr val="DFEDD3"/>
    <a:srgbClr val="927D6E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76190" autoAdjust="0"/>
  </p:normalViewPr>
  <p:slideViewPr>
    <p:cSldViewPr>
      <p:cViewPr varScale="1">
        <p:scale>
          <a:sx n="109" d="100"/>
          <a:sy n="109" d="100"/>
        </p:scale>
        <p:origin x="12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721D6364-09A3-4576-9405-8C0D6937FC2C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4134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231FE47E-4FA6-4288-8BF2-75A96809AB7C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74612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1A8702-4F39-441B-A6D3-A7FAD675CA72}" type="slidenum">
              <a:rPr lang="de-DE" altLang="de-DE" sz="1300" smtClean="0"/>
              <a:pPr>
                <a:spcBef>
                  <a:spcPct val="0"/>
                </a:spcBef>
              </a:pPr>
              <a:t>1</a:t>
            </a:fld>
            <a:endParaRPr lang="de-DE" altLang="de-DE" sz="13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25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Hinweis auf abweichende Bedienung mit </a:t>
            </a:r>
            <a:r>
              <a:rPr lang="de-DE" dirty="0" smtClean="0"/>
              <a:t>Verlinkung </a:t>
            </a:r>
            <a:r>
              <a:rPr lang="de-DE" dirty="0"/>
              <a:t>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60808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Hinweis auf abweichende Bedienung mit </a:t>
            </a:r>
            <a:r>
              <a:rPr lang="de-DE" dirty="0" smtClean="0"/>
              <a:t>Verlinkung </a:t>
            </a:r>
            <a:r>
              <a:rPr lang="de-DE" dirty="0"/>
              <a:t>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92642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E17DB7-C375-4555-AA52-C29613450627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7446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20220704-SR: Folie neu hinzugefügt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E17DB7-C375-4555-AA52-C29613450627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4824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20220617- SR: Folie neu bearbeitet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02594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Hinweis auf abweichende Bedienung mit Verlinkung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46650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1B93EE-F917-446D-A5B7-B0B125C7497B}" type="slidenum">
              <a:rPr lang="de-DE" altLang="de-DE" sz="1300" smtClean="0"/>
              <a:pPr>
                <a:spcBef>
                  <a:spcPct val="0"/>
                </a:spcBef>
              </a:pPr>
              <a:t>21</a:t>
            </a:fld>
            <a:endParaRPr lang="de-DE" altLang="de-DE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Nach einem Softwareupdate (Firmensoftware oder Geräteplug) ist beim Einschalten nicht die bevorzugte Rufgruppe eingestellt. Dieses muss manuell durch den Benutzer erfolgen.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Hinweis auf abweichende Bedienung mit Verlinkung aufgenommen</a:t>
            </a:r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78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08475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</a:t>
            </a:r>
            <a:r>
              <a:rPr lang="de-DE" dirty="0" smtClean="0"/>
              <a:t>aufgenommen</a:t>
            </a:r>
          </a:p>
          <a:p>
            <a:r>
              <a:rPr lang="de-DE" dirty="0" smtClean="0"/>
              <a:t>20220617-SR: Folie neu bearbeitet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75213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</a:t>
            </a:r>
            <a:r>
              <a:rPr lang="de-DE" dirty="0" smtClean="0"/>
              <a:t>aufgenommen</a:t>
            </a:r>
          </a:p>
          <a:p>
            <a:r>
              <a:rPr lang="de-DE" dirty="0" smtClean="0"/>
              <a:t>20220617-SR: Folie neu bearbeitet.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4333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6F7205-0D09-48A4-9A8E-0B68BDF62E4D}" type="slidenum">
              <a:rPr lang="de-DE" altLang="de-DE" sz="1300" smtClean="0"/>
              <a:pPr>
                <a:spcBef>
                  <a:spcPct val="0"/>
                </a:spcBef>
              </a:pPr>
              <a:t>2</a:t>
            </a:fld>
            <a:endParaRPr lang="de-DE" altLang="de-DE" sz="13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8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</a:t>
            </a:r>
            <a:r>
              <a:rPr lang="de-DE" dirty="0" smtClean="0"/>
              <a:t>aufgenommen</a:t>
            </a:r>
          </a:p>
          <a:p>
            <a:r>
              <a:rPr lang="de-DE" dirty="0" smtClean="0"/>
              <a:t>20220617-SR-Folie neu bearbeitet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44675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D23708-359A-4538-B9AB-8B06769454EF}" type="slidenum">
              <a:rPr lang="de-DE" altLang="de-DE" sz="1300" smtClean="0"/>
              <a:pPr>
                <a:spcBef>
                  <a:spcPct val="0"/>
                </a:spcBef>
              </a:pPr>
              <a:t>27</a:t>
            </a:fld>
            <a:endParaRPr lang="de-DE" altLang="de-DE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20200319-MG: abweichende Menüführung SC20 / SC21 </a:t>
            </a:r>
            <a:r>
              <a:rPr lang="de-DE" altLang="de-DE" dirty="0" smtClean="0">
                <a:latin typeface="Arial" panose="020B0604020202020204" pitchFamily="34" charset="0"/>
              </a:rPr>
              <a:t>aufgenommen</a:t>
            </a: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20220617-SR: Folie neu überarbeitet. </a:t>
            </a:r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94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D23708-359A-4538-B9AB-8B06769454EF}" type="slidenum">
              <a:rPr lang="de-DE" altLang="de-DE" sz="1300" smtClean="0"/>
              <a:pPr>
                <a:spcBef>
                  <a:spcPct val="0"/>
                </a:spcBef>
              </a:pPr>
              <a:t>28</a:t>
            </a:fld>
            <a:endParaRPr lang="de-DE" altLang="de-DE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20220404-SR: Folie neu eingearbeitet</a:t>
            </a:r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03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17973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31262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35183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20200319-MG: Folie neu eingefügt</a:t>
            </a:r>
          </a:p>
          <a:p>
            <a:r>
              <a:rPr lang="de-DE" altLang="de-DE" dirty="0"/>
              <a:t>(</a:t>
            </a:r>
            <a:r>
              <a:rPr lang="de-DE" altLang="de-DE" dirty="0" err="1"/>
              <a:t>kom</a:t>
            </a:r>
            <a:r>
              <a:rPr lang="de-DE" altLang="de-DE" dirty="0"/>
              <a:t>.) = (kommunale Programmierung)</a:t>
            </a:r>
          </a:p>
          <a:p>
            <a:r>
              <a:rPr lang="de-DE" dirty="0"/>
              <a:t>(</a:t>
            </a:r>
            <a:r>
              <a:rPr lang="de-DE" dirty="0" err="1"/>
              <a:t>poliz</a:t>
            </a:r>
            <a:r>
              <a:rPr lang="de-DE" dirty="0"/>
              <a:t>.)</a:t>
            </a:r>
            <a:r>
              <a:rPr lang="de-DE" baseline="0" dirty="0"/>
              <a:t> = (polizeiliche Programmierung)</a:t>
            </a:r>
          </a:p>
          <a:p>
            <a:r>
              <a:rPr lang="de-DE" baseline="0" dirty="0" err="1" smtClean="0"/>
              <a:t>Einschaltreset</a:t>
            </a:r>
            <a:r>
              <a:rPr lang="de-DE" baseline="0" dirty="0" smtClean="0"/>
              <a:t> = K/P 17;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Wurden für das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Toggeln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zwischen zwei Gruppen zuletzt zwei DMO-Gruppen verwendet, so wird diese Einstellung nach Aus-/Einschalten des Funkendgeräts nicht beibehalten. Die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Toggle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-Funktion wechselt dann, nach dem Einschalten des Funkendgeräts, zwischen der zuletzt geschalteten TMO- und der zuletzt geschalteten DMO-Gruppe</a:t>
            </a:r>
            <a:endParaRPr lang="de-DE" baseline="0" dirty="0"/>
          </a:p>
          <a:p>
            <a:r>
              <a:rPr lang="de-DE" altLang="de-DE" dirty="0"/>
              <a:t>Modi-Auswahl= TMO/DMO/Repeater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11988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AE9CE7-3A0D-40A6-9DE8-259EB1867644}" type="slidenum">
              <a:rPr lang="de-DE" altLang="de-DE" sz="1300" smtClean="0"/>
              <a:pPr>
                <a:spcBef>
                  <a:spcPct val="0"/>
                </a:spcBef>
              </a:pPr>
              <a:t>35</a:t>
            </a:fld>
            <a:endParaRPr lang="de-DE" altLang="de-DE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12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60459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06666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>
                <a:latin typeface="Arial" panose="020B0604020202020204" pitchFamily="34" charset="0"/>
              </a:rPr>
              <a:t>20220617_SR Folie neu eingearbeitet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179882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862BF7-ADDD-474D-BDC2-78494CFAB9A1}" type="slidenum">
              <a:rPr lang="de-DE" altLang="de-DE" sz="1300" smtClean="0"/>
              <a:pPr>
                <a:spcBef>
                  <a:spcPct val="0"/>
                </a:spcBef>
              </a:pPr>
              <a:t>40</a:t>
            </a:fld>
            <a:endParaRPr lang="de-DE" altLang="de-DE" sz="1300"/>
          </a:p>
        </p:txBody>
      </p:sp>
      <p:sp>
        <p:nvSpPr>
          <p:cNvPr id="4505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5061" name="Foliennummernplatzhalt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F3D40D-38E8-4B05-A556-C5E32B02DBEE}" type="slidenum">
              <a:rPr lang="de-DE" altLang="de-DE" sz="1300"/>
              <a:pPr algn="r" eaLnBrk="1" hangingPunct="1">
                <a:spcBef>
                  <a:spcPct val="0"/>
                </a:spcBef>
              </a:pPr>
              <a:t>40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27806510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862BF7-ADDD-474D-BDC2-78494CFAB9A1}" type="slidenum">
              <a:rPr lang="de-DE" altLang="de-DE" sz="1300" smtClean="0"/>
              <a:pPr>
                <a:spcBef>
                  <a:spcPct val="0"/>
                </a:spcBef>
              </a:pPr>
              <a:t>41</a:t>
            </a:fld>
            <a:endParaRPr lang="de-DE" altLang="de-DE" sz="1300"/>
          </a:p>
        </p:txBody>
      </p:sp>
      <p:sp>
        <p:nvSpPr>
          <p:cNvPr id="4505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45061" name="Foliennummernplatzhalt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F3D40D-38E8-4B05-A556-C5E32B02DBEE}" type="slidenum">
              <a:rPr lang="de-DE" altLang="de-DE" sz="1300"/>
              <a:pPr algn="r" eaLnBrk="1" hangingPunct="1">
                <a:spcBef>
                  <a:spcPct val="0"/>
                </a:spcBef>
              </a:pPr>
              <a:t>41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16911555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42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94487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latin typeface="Arial" panose="020B0604020202020204" pitchFamily="34" charset="0"/>
              </a:rPr>
              <a:t>20200319-MG: </a:t>
            </a:r>
            <a:r>
              <a:rPr lang="de-DE" sz="1200" b="1" dirty="0">
                <a:solidFill>
                  <a:srgbClr val="FF0000"/>
                </a:solidFill>
              </a:rPr>
              <a:t>Hinweis: Entfällt mit Umsetzung Rollout K/P16!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44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581405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>
                <a:latin typeface="Arial" panose="020B0604020202020204" pitchFamily="34" charset="0"/>
              </a:rPr>
              <a:t>20200319-MG: </a:t>
            </a:r>
            <a:r>
              <a:rPr lang="de-DE" sz="1200" b="1">
                <a:solidFill>
                  <a:srgbClr val="FF0000"/>
                </a:solidFill>
              </a:rPr>
              <a:t>Hinweis: Entfällt mit Umsetzung Rollout K/P16!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45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427617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48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254558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A4DD3F-E1BE-4683-A75F-25F742371484}" type="slidenum">
              <a:rPr lang="de-DE" altLang="de-DE" sz="1300" smtClean="0"/>
              <a:pPr>
                <a:spcBef>
                  <a:spcPct val="0"/>
                </a:spcBef>
              </a:pPr>
              <a:t>49</a:t>
            </a:fld>
            <a:endParaRPr lang="de-DE" altLang="de-DE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</a:rPr>
              <a:t>Aufbau der Verbindung in öffentliche oder private Telefonnetze im Vollduplex  </a:t>
            </a:r>
          </a:p>
          <a:p>
            <a:pPr eaLnBrk="1" hangingPunct="1">
              <a:buFontTx/>
              <a:buChar char="-"/>
            </a:pP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</a:rPr>
              <a:t>Keine ankommenden Gespräche aus dem öffentlichen Netz möglich</a:t>
            </a:r>
          </a:p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633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1D8315-47FD-4EE5-A65D-18C4884805CD}" type="slidenum">
              <a:rPr lang="de-DE" altLang="de-DE" sz="1300" smtClean="0"/>
              <a:pPr>
                <a:spcBef>
                  <a:spcPct val="0"/>
                </a:spcBef>
              </a:pPr>
              <a:t>50</a:t>
            </a:fld>
            <a:endParaRPr lang="de-DE" altLang="de-DE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Momentan ist die Gesamtzeit des Notrufes auf 3 Minuten begrenzt.</a:t>
            </a:r>
          </a:p>
          <a:p>
            <a:pPr eaLnBrk="1" hangingPunct="1"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Der Teilnehmer der den Notruf ausgelöst hat, kann diesen wieder beenden durch drücken der Gesprächsende Taste oder der Kontexttaste Abbruch</a:t>
            </a:r>
          </a:p>
          <a:p>
            <a:pPr eaLnBrk="1" hangingPunct="1"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Eine TTB  kann denn Notruf beenden bzw. unterbrechen vor Ablauf der 60 Minuten.</a:t>
            </a:r>
          </a:p>
          <a:p>
            <a:pPr eaLnBrk="1" hangingPunct="1"/>
            <a:endParaRPr lang="de-DE" altLang="de-DE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862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13E16-7F64-4EB2-9E6B-6C1762D87AE8}" type="slidenum">
              <a:rPr lang="de-DE" altLang="de-DE" sz="1300" smtClean="0"/>
              <a:pPr>
                <a:spcBef>
                  <a:spcPct val="0"/>
                </a:spcBef>
              </a:pPr>
              <a:t>51</a:t>
            </a:fld>
            <a:endParaRPr lang="de-DE" altLang="de-DE" sz="13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20200319-MG: Hinweis auf abweichende Bedienung mit Verlinkung aufgenommen</a:t>
            </a:r>
          </a:p>
        </p:txBody>
      </p:sp>
    </p:spTree>
    <p:extLst>
      <p:ext uri="{BB962C8B-B14F-4D97-AF65-F5344CB8AC3E}">
        <p14:creationId xmlns:p14="http://schemas.microsoft.com/office/powerpoint/2010/main" val="19527471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0DB5C7-1835-430B-A64B-A33F8863EB26}" type="slidenum">
              <a:rPr lang="de-DE" altLang="de-DE" sz="1300" smtClean="0"/>
              <a:pPr>
                <a:spcBef>
                  <a:spcPct val="0"/>
                </a:spcBef>
              </a:pPr>
              <a:t>52</a:t>
            </a:fld>
            <a:endParaRPr lang="de-DE" altLang="de-DE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9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869093-A653-40B5-B0D5-E5E9627833DC}" type="slidenum">
              <a:rPr lang="de-DE" altLang="de-DE" sz="1300" smtClean="0"/>
              <a:pPr>
                <a:spcBef>
                  <a:spcPct val="0"/>
                </a:spcBef>
              </a:pPr>
              <a:t>4</a:t>
            </a:fld>
            <a:endParaRPr lang="de-DE" altLang="de-DE" sz="13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>
                <a:latin typeface="Arial" panose="020B0604020202020204" pitchFamily="34" charset="0"/>
              </a:rPr>
              <a:t>20220404_SR Folie neu bearbeitet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104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68E3D8-9989-40BE-A632-74CD58BFF19D}" type="slidenum">
              <a:rPr lang="de-DE" altLang="de-DE" sz="1300" smtClean="0"/>
              <a:pPr>
                <a:spcBef>
                  <a:spcPct val="0"/>
                </a:spcBef>
              </a:pPr>
              <a:t>53</a:t>
            </a:fld>
            <a:endParaRPr lang="de-DE" altLang="de-DE" sz="13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074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493A68-4EBE-4D0F-B3E4-26540E18766B}" type="slidenum">
              <a:rPr lang="de-DE" altLang="de-DE" sz="1300" smtClean="0"/>
              <a:pPr>
                <a:spcBef>
                  <a:spcPct val="0"/>
                </a:spcBef>
              </a:pPr>
              <a:t>54</a:t>
            </a:fld>
            <a:endParaRPr lang="de-DE" altLang="de-DE" sz="13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latin typeface="Arial" panose="020B0604020202020204" pitchFamily="34" charset="0"/>
              </a:rPr>
              <a:t>20200319-MG: </a:t>
            </a:r>
            <a:r>
              <a:rPr lang="de-DE" sz="1200" b="1" dirty="0">
                <a:solidFill>
                  <a:srgbClr val="FF0000"/>
                </a:solidFill>
              </a:rPr>
              <a:t>Hinweis: Entfällt mit Umsetzung Rollout K/P16!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latin typeface="Arial" panose="020B0604020202020204" pitchFamily="34" charset="0"/>
              </a:rPr>
              <a:t>Erläuterung: </a:t>
            </a:r>
            <a:r>
              <a:rPr lang="de-DE" dirty="0"/>
              <a:t>Über die landesweit beschafften Lizenzen „Automatischer Netzwechsel“ und „Betriebsartenumschaltung mit Gruppenwechsel“ kann der Nutzer über das Gesprächs-gruppen-Auswahlmenü TMO- und DMO-Gesprächs-gruppen sowie TMO-Gesprächsgruppen anderer Netze, wie zum Beispiel </a:t>
            </a:r>
            <a:r>
              <a:rPr lang="de-DE" dirty="0" err="1"/>
              <a:t>TMOa</a:t>
            </a:r>
            <a:r>
              <a:rPr lang="de-DE" dirty="0"/>
              <a:t> Objektfunkanlagen, schalten, ohne vorher die Betriebsart (TMO/DMO) oder das Netz im Menü von Hand umzuschalten.</a:t>
            </a:r>
          </a:p>
        </p:txBody>
      </p:sp>
    </p:spTree>
    <p:extLst>
      <p:ext uri="{BB962C8B-B14F-4D97-AF65-F5344CB8AC3E}">
        <p14:creationId xmlns:p14="http://schemas.microsoft.com/office/powerpoint/2010/main" val="37746069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AE454C-1EAF-4348-B756-62963A940F2E}" type="slidenum">
              <a:rPr lang="de-DE" altLang="de-DE" sz="1300" smtClean="0"/>
              <a:pPr>
                <a:spcBef>
                  <a:spcPct val="0"/>
                </a:spcBef>
              </a:pPr>
              <a:t>55</a:t>
            </a:fld>
            <a:endParaRPr lang="de-DE" altLang="de-DE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Es findet zur Zeit keine automatische Versendung des GPS Standortes an eine Leitstelle oder ähnliches statt.</a:t>
            </a: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Bei Auslösung des Notruf werden die GPS Daten übermittelt.</a:t>
            </a: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Es kann eine Anlassbedingte Abfrage durch die Leitstelle erfolgen (z.B. für einen Einsatz)</a:t>
            </a:r>
          </a:p>
        </p:txBody>
      </p:sp>
    </p:spTree>
    <p:extLst>
      <p:ext uri="{BB962C8B-B14F-4D97-AF65-F5344CB8AC3E}">
        <p14:creationId xmlns:p14="http://schemas.microsoft.com/office/powerpoint/2010/main" val="29056930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AE454C-1EAF-4348-B756-62963A940F2E}" type="slidenum">
              <a:rPr lang="de-DE" altLang="de-DE" sz="1300" smtClean="0"/>
              <a:pPr>
                <a:spcBef>
                  <a:spcPct val="0"/>
                </a:spcBef>
              </a:pPr>
              <a:t>56</a:t>
            </a:fld>
            <a:endParaRPr lang="de-DE" altLang="de-DE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20200319-MG: Folie neu eingefügt </a:t>
            </a:r>
            <a:r>
              <a:rPr lang="de-DE" altLang="de-DE" dirty="0" err="1">
                <a:latin typeface="Arial" panose="020B0604020202020204" pitchFamily="34" charset="0"/>
              </a:rPr>
              <a:t>aufgr</a:t>
            </a:r>
            <a:r>
              <a:rPr lang="de-DE" altLang="de-DE" dirty="0">
                <a:latin typeface="Arial" panose="020B0604020202020204" pitchFamily="34" charset="0"/>
              </a:rPr>
              <a:t>. aufweichendem Ablauf </a:t>
            </a:r>
          </a:p>
          <a:p>
            <a:pPr eaLnBrk="1" hangingPunct="1">
              <a:buFontTx/>
              <a:buChar char="-"/>
            </a:pPr>
            <a:endParaRPr lang="de-DE" altLang="de-DE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Es findet zur Zeit keine automatische Versendung des GPS Standortes an eine Leitstelle oder ähnliches statt.</a:t>
            </a: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Bei Auslösung des Notruf werden die GPS Daten übermittelt.</a:t>
            </a: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Es kann eine Anlassbedingte Abfrage durch die Leitstelle erfolgen (z.B. für einen Einsatz)</a:t>
            </a:r>
          </a:p>
        </p:txBody>
      </p:sp>
    </p:spTree>
    <p:extLst>
      <p:ext uri="{BB962C8B-B14F-4D97-AF65-F5344CB8AC3E}">
        <p14:creationId xmlns:p14="http://schemas.microsoft.com/office/powerpoint/2010/main" val="23258567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824E71-59C3-46B4-BD6E-A5C0A590126B}" type="slidenum">
              <a:rPr lang="de-DE" altLang="de-DE" sz="1300" smtClean="0"/>
              <a:pPr>
                <a:spcBef>
                  <a:spcPct val="0"/>
                </a:spcBef>
              </a:pPr>
              <a:t>57</a:t>
            </a:fld>
            <a:endParaRPr lang="de-DE" altLang="de-DE" sz="13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20200319-MG: Grafiken optimiert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Die Karte sollte nicht zu oft aus dem Gerät genommen und wieder in das Gerät eingesteckt werden, da sich die Kontakte der Karte schnell abnutzen.</a:t>
            </a:r>
          </a:p>
        </p:txBody>
      </p:sp>
    </p:spTree>
    <p:extLst>
      <p:ext uri="{BB962C8B-B14F-4D97-AF65-F5344CB8AC3E}">
        <p14:creationId xmlns:p14="http://schemas.microsoft.com/office/powerpoint/2010/main" val="26644230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5052DB-FC67-49D0-9FB6-F262014033F5}" type="slidenum">
              <a:rPr lang="de-DE" altLang="de-DE" sz="1300" smtClean="0"/>
              <a:pPr>
                <a:spcBef>
                  <a:spcPct val="0"/>
                </a:spcBef>
              </a:pPr>
              <a:t>59</a:t>
            </a:fld>
            <a:endParaRPr lang="de-DE" altLang="de-DE" sz="13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114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E3245-6458-47AE-9753-FAAFCB785DBD}" type="slidenum">
              <a:rPr lang="de-DE" altLang="de-DE" sz="1300" smtClean="0"/>
              <a:pPr>
                <a:spcBef>
                  <a:spcPct val="0"/>
                </a:spcBef>
              </a:pPr>
              <a:t>60</a:t>
            </a:fld>
            <a:endParaRPr lang="de-DE" altLang="de-DE" sz="13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20200319-MG: </a:t>
            </a:r>
            <a:r>
              <a:rPr lang="de-DE" dirty="0"/>
              <a:t>im Detail </a:t>
            </a:r>
            <a:r>
              <a:rPr lang="de-DE" dirty="0" err="1"/>
              <a:t>ausführl</a:t>
            </a:r>
            <a:r>
              <a:rPr lang="de-DE" dirty="0"/>
              <a:t>. und Hinweis auf Homepage aufgenommen</a:t>
            </a:r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443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E3245-6458-47AE-9753-FAAFCB785DBD}" type="slidenum">
              <a:rPr lang="de-DE" altLang="de-DE" sz="1300" smtClean="0"/>
              <a:pPr>
                <a:spcBef>
                  <a:spcPct val="0"/>
                </a:spcBef>
              </a:pPr>
              <a:t>62</a:t>
            </a:fld>
            <a:endParaRPr lang="de-DE" altLang="de-DE" sz="13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20220404_SR Folie neu eingearbeitet</a:t>
            </a:r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580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E3245-6458-47AE-9753-FAAFCB785DBD}" type="slidenum">
              <a:rPr lang="de-DE" altLang="de-DE" sz="1300" smtClean="0"/>
              <a:pPr>
                <a:spcBef>
                  <a:spcPct val="0"/>
                </a:spcBef>
              </a:pPr>
              <a:t>63</a:t>
            </a:fld>
            <a:endParaRPr lang="de-DE" altLang="de-DE" sz="13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>
                <a:latin typeface="Arial" panose="020B0604020202020204" pitchFamily="34" charset="0"/>
              </a:rPr>
              <a:t>20220404_SR Folie neu eingearbeitet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497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202200704-SR:</a:t>
            </a:r>
            <a:r>
              <a:rPr lang="de-DE" baseline="0" dirty="0" smtClean="0"/>
              <a:t> Folie neu eingefügt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64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9603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>
                <a:latin typeface="Arial" panose="020B0604020202020204" pitchFamily="34" charset="0"/>
              </a:rPr>
              <a:t>20220617_SR Folie neu</a:t>
            </a:r>
            <a:r>
              <a:rPr lang="de-DE" altLang="de-DE" baseline="0" dirty="0" smtClean="0">
                <a:latin typeface="Arial" panose="020B0604020202020204" pitchFamily="34" charset="0"/>
              </a:rPr>
              <a:t> eingefügt</a:t>
            </a:r>
            <a:endParaRPr lang="de-DE" altLang="de-DE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21786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20220617-SR: Folie</a:t>
            </a:r>
            <a:r>
              <a:rPr lang="de-DE" baseline="0" dirty="0" smtClean="0"/>
              <a:t> neu eingefügt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65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203410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E3245-6458-47AE-9753-FAAFCB785DBD}" type="slidenum">
              <a:rPr lang="de-DE" altLang="de-DE" sz="1300" smtClean="0"/>
              <a:pPr>
                <a:spcBef>
                  <a:spcPct val="0"/>
                </a:spcBef>
              </a:pPr>
              <a:t>66</a:t>
            </a:fld>
            <a:endParaRPr lang="de-DE" altLang="de-DE" sz="13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>
                <a:latin typeface="Arial" panose="020B0604020202020204" pitchFamily="34" charset="0"/>
              </a:rPr>
              <a:t>20220404_SR Folie neu eingearbeitet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650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20220617-SR: Folie neu eingefügt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67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118304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20220617-SR: Folie neu eingefügt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68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003922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20220704-SR: Folie neu bearbeitet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69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4402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20220617-SR:</a:t>
            </a:r>
            <a:r>
              <a:rPr lang="de-DE" baseline="0" dirty="0" smtClean="0"/>
              <a:t> </a:t>
            </a:r>
            <a:r>
              <a:rPr lang="de-DE" baseline="0" smtClean="0"/>
              <a:t>Folie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96538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Folie </a:t>
            </a:r>
            <a:r>
              <a:rPr lang="de-DE" dirty="0" smtClean="0"/>
              <a:t>eingefügt</a:t>
            </a:r>
          </a:p>
          <a:p>
            <a:r>
              <a:rPr lang="de-DE" dirty="0" smtClean="0"/>
              <a:t>20220404_SR: Folie verändert (Rote Telefontaste = An/Aus-Taste)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67000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23074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untere Bildausschnitt zeigt das SC20.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4927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5028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5875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764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8366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111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1865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4558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1167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68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9277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897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Grafik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9038"/>
            <a:ext cx="91932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22"/>
          <p:cNvGrpSpPr>
            <a:grpSpLocks/>
          </p:cNvGrpSpPr>
          <p:nvPr userDrawn="1"/>
        </p:nvGrpSpPr>
        <p:grpSpPr bwMode="auto">
          <a:xfrm>
            <a:off x="141288" y="6357938"/>
            <a:ext cx="1655762" cy="369887"/>
            <a:chOff x="53" y="3999"/>
            <a:chExt cx="1261" cy="279"/>
          </a:xfrm>
        </p:grpSpPr>
        <p:pic>
          <p:nvPicPr>
            <p:cNvPr id="1030" name="Picture 23" descr="Wappen_farb_18mm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" y="3999"/>
              <a:ext cx="243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Text Box 24"/>
            <p:cNvSpPr txBox="1">
              <a:spLocks noChangeArrowheads="1"/>
            </p:cNvSpPr>
            <p:nvPr/>
          </p:nvSpPr>
          <p:spPr bwMode="auto">
            <a:xfrm>
              <a:off x="269" y="4085"/>
              <a:ext cx="10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00" b="1" dirty="0">
                  <a:solidFill>
                    <a:srgbClr val="000000"/>
                  </a:solidFill>
                </a:rPr>
                <a:t>Niedersachsen</a:t>
              </a:r>
            </a:p>
            <a:p>
              <a:pPr eaLnBrk="1" hangingPunct="1">
                <a:defRPr/>
              </a:pPr>
              <a:endParaRPr lang="de-DE" altLang="de-DE" dirty="0"/>
            </a:p>
          </p:txBody>
        </p:sp>
      </p:grpSp>
      <p:pic>
        <p:nvPicPr>
          <p:cNvPr id="1028" name="Picture 25" descr="Schriftzug groß rechts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6300788"/>
            <a:ext cx="18700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27"/>
          <p:cNvSpPr txBox="1">
            <a:spLocks noChangeArrowheads="1"/>
          </p:cNvSpPr>
          <p:nvPr userDrawn="1"/>
        </p:nvSpPr>
        <p:spPr bwMode="auto">
          <a:xfrm>
            <a:off x="0" y="6381750"/>
            <a:ext cx="91440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900" dirty="0"/>
              <a:t>Folie: </a:t>
            </a:r>
            <a:fld id="{B6144B89-AE64-4222-B897-2D3EDE9C7008}" type="slidenum">
              <a:rPr lang="de-DE" altLang="de-DE" sz="900" smtClean="0"/>
              <a:pPr algn="ctr"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900" dirty="0"/>
          </a:p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900" dirty="0"/>
              <a:t>Stand: </a:t>
            </a:r>
            <a:r>
              <a:rPr lang="de-DE" altLang="de-DE" sz="900" dirty="0" smtClean="0"/>
              <a:t>Juli</a:t>
            </a:r>
            <a:r>
              <a:rPr lang="de-DE" altLang="de-DE" sz="900" baseline="0" dirty="0" smtClean="0"/>
              <a:t> </a:t>
            </a:r>
            <a:r>
              <a:rPr lang="de-DE" altLang="de-DE" sz="900" baseline="0" dirty="0" smtClean="0"/>
              <a:t>2022</a:t>
            </a:r>
            <a:endParaRPr lang="de-DE" altLang="de-DE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.x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slide" Target="slide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2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funk.niedersachsen.de/index.php/digitalfunk-fuer-den-nutzer/bsi-sicherheitskarten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funk.niedersachsen.de/index.php/digitalfunk-fuer-den-nutzer/endgeraete/geraeteinformationen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funk.niedersachsen.de/index.php/digitalfunk-fuer-den-nutzer/endgeraete/geraeteinformation/748-release-notes-kp-22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TIM_4154_B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0" y="74613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Bedienung von </a:t>
            </a:r>
            <a:br>
              <a:rPr lang="de-DE" altLang="de-DE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altLang="de-DE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Sepura Endgeräten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F1B7F2-290F-4C5C-9E27-100519CA8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16" y="400844"/>
            <a:ext cx="1645444" cy="562451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28C6594-4AF8-49B3-B2C6-BAC182577C6D}"/>
              </a:ext>
            </a:extLst>
          </p:cNvPr>
          <p:cNvSpPr/>
          <p:nvPr/>
        </p:nvSpPr>
        <p:spPr>
          <a:xfrm>
            <a:off x="4676776" y="404664"/>
            <a:ext cx="413940" cy="1362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6406" name="Group 86"/>
          <p:cNvGrpSpPr>
            <a:grpSpLocks/>
          </p:cNvGrpSpPr>
          <p:nvPr/>
        </p:nvGrpSpPr>
        <p:grpSpPr bwMode="auto">
          <a:xfrm>
            <a:off x="293614" y="2387605"/>
            <a:ext cx="3852863" cy="358776"/>
            <a:chOff x="226" y="1752"/>
            <a:chExt cx="2427" cy="226"/>
          </a:xfrm>
        </p:grpSpPr>
        <p:sp>
          <p:nvSpPr>
            <p:cNvPr id="18487" name="Text Box 13"/>
            <p:cNvSpPr txBox="1">
              <a:spLocks noChangeArrowheads="1"/>
            </p:cNvSpPr>
            <p:nvPr/>
          </p:nvSpPr>
          <p:spPr bwMode="auto">
            <a:xfrm>
              <a:off x="226" y="1752"/>
              <a:ext cx="132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Status-LED</a:t>
              </a:r>
            </a:p>
          </p:txBody>
        </p:sp>
        <p:sp>
          <p:nvSpPr>
            <p:cNvPr id="18488" name="Line 27"/>
            <p:cNvSpPr>
              <a:spLocks noChangeShapeType="1"/>
            </p:cNvSpPr>
            <p:nvPr/>
          </p:nvSpPr>
          <p:spPr bwMode="auto">
            <a:xfrm flipV="1">
              <a:off x="1152" y="1823"/>
              <a:ext cx="1501" cy="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8436" name="Text Box 28"/>
          <p:cNvSpPr txBox="1">
            <a:spLocks noChangeArrowheads="1"/>
          </p:cNvSpPr>
          <p:nvPr/>
        </p:nvSpPr>
        <p:spPr bwMode="auto">
          <a:xfrm>
            <a:off x="252413" y="1268413"/>
            <a:ext cx="3382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u="sng"/>
              <a:t>Allgemeine Elemente</a:t>
            </a:r>
          </a:p>
        </p:txBody>
      </p:sp>
      <p:grpSp>
        <p:nvGrpSpPr>
          <p:cNvPr id="56393" name="Group 73"/>
          <p:cNvGrpSpPr>
            <a:grpSpLocks/>
          </p:cNvGrpSpPr>
          <p:nvPr/>
        </p:nvGrpSpPr>
        <p:grpSpPr bwMode="auto">
          <a:xfrm>
            <a:off x="4814491" y="1425577"/>
            <a:ext cx="3912947" cy="563563"/>
            <a:chOff x="3107" y="1125"/>
            <a:chExt cx="2391" cy="355"/>
          </a:xfrm>
        </p:grpSpPr>
        <p:sp>
          <p:nvSpPr>
            <p:cNvPr id="18485" name="Text Box 5"/>
            <p:cNvSpPr txBox="1">
              <a:spLocks noChangeArrowheads="1"/>
            </p:cNvSpPr>
            <p:nvPr/>
          </p:nvSpPr>
          <p:spPr bwMode="auto">
            <a:xfrm>
              <a:off x="4229" y="1125"/>
              <a:ext cx="1269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Antenne </a:t>
              </a:r>
            </a:p>
          </p:txBody>
        </p:sp>
        <p:sp>
          <p:nvSpPr>
            <p:cNvPr id="18486" name="Line 21"/>
            <p:cNvSpPr>
              <a:spLocks noChangeShapeType="1"/>
            </p:cNvSpPr>
            <p:nvPr/>
          </p:nvSpPr>
          <p:spPr bwMode="auto">
            <a:xfrm flipV="1">
              <a:off x="3107" y="1212"/>
              <a:ext cx="1662" cy="2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7" name="Group 87"/>
          <p:cNvGrpSpPr>
            <a:grpSpLocks/>
          </p:cNvGrpSpPr>
          <p:nvPr/>
        </p:nvGrpSpPr>
        <p:grpSpPr bwMode="auto">
          <a:xfrm>
            <a:off x="219075" y="1882775"/>
            <a:ext cx="3716338" cy="358775"/>
            <a:chOff x="138" y="1186"/>
            <a:chExt cx="2341" cy="226"/>
          </a:xfrm>
        </p:grpSpPr>
        <p:sp>
          <p:nvSpPr>
            <p:cNvPr id="18483" name="Line 7"/>
            <p:cNvSpPr>
              <a:spLocks noChangeShapeType="1"/>
            </p:cNvSpPr>
            <p:nvPr/>
          </p:nvSpPr>
          <p:spPr bwMode="auto">
            <a:xfrm>
              <a:off x="1351" y="1304"/>
              <a:ext cx="1128" cy="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84" name="Text Box 18"/>
            <p:cNvSpPr txBox="1">
              <a:spLocks noChangeArrowheads="1"/>
            </p:cNvSpPr>
            <p:nvPr/>
          </p:nvSpPr>
          <p:spPr bwMode="auto">
            <a:xfrm>
              <a:off x="138" y="1186"/>
              <a:ext cx="178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Navi-Drehknopf</a:t>
              </a:r>
            </a:p>
          </p:txBody>
        </p:sp>
      </p:grpSp>
      <p:grpSp>
        <p:nvGrpSpPr>
          <p:cNvPr id="56411" name="Group 91"/>
          <p:cNvGrpSpPr>
            <a:grpSpLocks/>
          </p:cNvGrpSpPr>
          <p:nvPr/>
        </p:nvGrpSpPr>
        <p:grpSpPr bwMode="auto">
          <a:xfrm>
            <a:off x="358775" y="5734050"/>
            <a:ext cx="3997325" cy="358775"/>
            <a:chOff x="226" y="3612"/>
            <a:chExt cx="2518" cy="226"/>
          </a:xfrm>
        </p:grpSpPr>
        <p:sp>
          <p:nvSpPr>
            <p:cNvPr id="18481" name="Text Box 26"/>
            <p:cNvSpPr txBox="1">
              <a:spLocks noChangeArrowheads="1"/>
            </p:cNvSpPr>
            <p:nvPr/>
          </p:nvSpPr>
          <p:spPr bwMode="auto">
            <a:xfrm>
              <a:off x="226" y="3612"/>
              <a:ext cx="147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Vollduplexmikrofon</a:t>
              </a:r>
            </a:p>
          </p:txBody>
        </p:sp>
        <p:sp>
          <p:nvSpPr>
            <p:cNvPr id="18482" name="Line 19"/>
            <p:cNvSpPr>
              <a:spLocks noChangeShapeType="1"/>
            </p:cNvSpPr>
            <p:nvPr/>
          </p:nvSpPr>
          <p:spPr bwMode="auto">
            <a:xfrm>
              <a:off x="1701" y="3748"/>
              <a:ext cx="1043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13" name="Group 93"/>
          <p:cNvGrpSpPr>
            <a:grpSpLocks/>
          </p:cNvGrpSpPr>
          <p:nvPr/>
        </p:nvGrpSpPr>
        <p:grpSpPr bwMode="auto">
          <a:xfrm>
            <a:off x="4572001" y="2503492"/>
            <a:ext cx="4322763" cy="623889"/>
            <a:chOff x="2880" y="1577"/>
            <a:chExt cx="2723" cy="393"/>
          </a:xfrm>
        </p:grpSpPr>
        <p:sp>
          <p:nvSpPr>
            <p:cNvPr id="18477" name="Line 25"/>
            <p:cNvSpPr>
              <a:spLocks noChangeShapeType="1"/>
            </p:cNvSpPr>
            <p:nvPr/>
          </p:nvSpPr>
          <p:spPr bwMode="auto">
            <a:xfrm>
              <a:off x="2880" y="1682"/>
              <a:ext cx="1062" cy="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8" name="Text Box 34"/>
            <p:cNvSpPr txBox="1">
              <a:spLocks noChangeArrowheads="1"/>
            </p:cNvSpPr>
            <p:nvPr/>
          </p:nvSpPr>
          <p:spPr bwMode="auto">
            <a:xfrm>
              <a:off x="3942" y="1577"/>
              <a:ext cx="1661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sz="2000" dirty="0"/>
                <a:t>Lautsprecher und Halbduplex-Mikrofon</a:t>
              </a:r>
              <a:endParaRPr lang="de-DE" altLang="de-DE" sz="2000" dirty="0"/>
            </a:p>
          </p:txBody>
        </p:sp>
      </p:grpSp>
      <p:grpSp>
        <p:nvGrpSpPr>
          <p:cNvPr id="56396" name="Group 76"/>
          <p:cNvGrpSpPr>
            <a:grpSpLocks/>
          </p:cNvGrpSpPr>
          <p:nvPr/>
        </p:nvGrpSpPr>
        <p:grpSpPr bwMode="auto">
          <a:xfrm>
            <a:off x="5224462" y="3722688"/>
            <a:ext cx="3524250" cy="354012"/>
            <a:chOff x="3291" y="2345"/>
            <a:chExt cx="2220" cy="223"/>
          </a:xfrm>
        </p:grpSpPr>
        <p:sp>
          <p:nvSpPr>
            <p:cNvPr id="18475" name="Line 4"/>
            <p:cNvSpPr>
              <a:spLocks noChangeShapeType="1"/>
            </p:cNvSpPr>
            <p:nvPr/>
          </p:nvSpPr>
          <p:spPr bwMode="auto">
            <a:xfrm flipH="1" flipV="1">
              <a:off x="3291" y="2429"/>
              <a:ext cx="768" cy="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6" name="Text Box 45"/>
            <p:cNvSpPr txBox="1">
              <a:spLocks noChangeArrowheads="1"/>
            </p:cNvSpPr>
            <p:nvPr/>
          </p:nvSpPr>
          <p:spPr bwMode="auto">
            <a:xfrm>
              <a:off x="3787" y="2345"/>
              <a:ext cx="172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Zubehöranschluss</a:t>
              </a:r>
            </a:p>
          </p:txBody>
        </p:sp>
      </p:grpSp>
      <p:grpSp>
        <p:nvGrpSpPr>
          <p:cNvPr id="56397" name="Group 77"/>
          <p:cNvGrpSpPr>
            <a:grpSpLocks/>
          </p:cNvGrpSpPr>
          <p:nvPr/>
        </p:nvGrpSpPr>
        <p:grpSpPr bwMode="auto">
          <a:xfrm>
            <a:off x="4513263" y="4221163"/>
            <a:ext cx="4264025" cy="606425"/>
            <a:chOff x="2843" y="2659"/>
            <a:chExt cx="2686" cy="382"/>
          </a:xfrm>
        </p:grpSpPr>
        <p:sp>
          <p:nvSpPr>
            <p:cNvPr id="18473" name="Text Box 20"/>
            <p:cNvSpPr txBox="1">
              <a:spLocks noChangeArrowheads="1"/>
            </p:cNvSpPr>
            <p:nvPr/>
          </p:nvSpPr>
          <p:spPr bwMode="auto">
            <a:xfrm>
              <a:off x="3742" y="2659"/>
              <a:ext cx="178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Navigationstasten</a:t>
              </a:r>
            </a:p>
          </p:txBody>
        </p:sp>
        <p:sp>
          <p:nvSpPr>
            <p:cNvPr id="18474" name="Line 46"/>
            <p:cNvSpPr>
              <a:spLocks noChangeShapeType="1"/>
            </p:cNvSpPr>
            <p:nvPr/>
          </p:nvSpPr>
          <p:spPr bwMode="auto">
            <a:xfrm flipV="1">
              <a:off x="2843" y="2795"/>
              <a:ext cx="1307" cy="2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1" name="Group 81"/>
          <p:cNvGrpSpPr>
            <a:grpSpLocks/>
          </p:cNvGrpSpPr>
          <p:nvPr/>
        </p:nvGrpSpPr>
        <p:grpSpPr bwMode="auto">
          <a:xfrm>
            <a:off x="342900" y="3586163"/>
            <a:ext cx="3592513" cy="1660525"/>
            <a:chOff x="216" y="2259"/>
            <a:chExt cx="2384" cy="1046"/>
          </a:xfrm>
        </p:grpSpPr>
        <p:sp>
          <p:nvSpPr>
            <p:cNvPr id="18471" name="Line 17"/>
            <p:cNvSpPr>
              <a:spLocks noChangeShapeType="1"/>
            </p:cNvSpPr>
            <p:nvPr/>
          </p:nvSpPr>
          <p:spPr bwMode="auto">
            <a:xfrm flipV="1">
              <a:off x="1676" y="3090"/>
              <a:ext cx="924" cy="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2" name="Text Box 54"/>
            <p:cNvSpPr txBox="1">
              <a:spLocks noChangeArrowheads="1"/>
            </p:cNvSpPr>
            <p:nvPr/>
          </p:nvSpPr>
          <p:spPr bwMode="auto">
            <a:xfrm>
              <a:off x="216" y="3079"/>
              <a:ext cx="157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Grüne Telefontaste</a:t>
              </a:r>
            </a:p>
          </p:txBody>
        </p:sp>
        <p:sp>
          <p:nvSpPr>
            <p:cNvPr id="68" name="Line 17"/>
            <p:cNvSpPr>
              <a:spLocks noChangeShapeType="1"/>
            </p:cNvSpPr>
            <p:nvPr/>
          </p:nvSpPr>
          <p:spPr bwMode="auto">
            <a:xfrm flipV="1">
              <a:off x="1468" y="2259"/>
              <a:ext cx="924" cy="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8469" name="Text Box 16"/>
          <p:cNvSpPr txBox="1">
            <a:spLocks noChangeArrowheads="1"/>
          </p:cNvSpPr>
          <p:nvPr/>
        </p:nvSpPr>
        <p:spPr bwMode="auto">
          <a:xfrm>
            <a:off x="342900" y="2873378"/>
            <a:ext cx="268605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 err="1" smtClean="0"/>
              <a:t>Sidekey</a:t>
            </a:r>
            <a:r>
              <a:rPr lang="de-DE" altLang="de-DE" sz="2000" dirty="0" smtClean="0"/>
              <a:t>-Tasten(A/B) (C</a:t>
            </a:r>
            <a:r>
              <a:rPr lang="de-DE" altLang="de-DE" sz="2000" dirty="0"/>
              <a:t>)</a:t>
            </a:r>
          </a:p>
        </p:txBody>
      </p:sp>
      <p:sp>
        <p:nvSpPr>
          <p:cNvPr id="18467" name="Text Box 14"/>
          <p:cNvSpPr txBox="1">
            <a:spLocks noChangeArrowheads="1"/>
          </p:cNvSpPr>
          <p:nvPr/>
        </p:nvSpPr>
        <p:spPr bwMode="auto">
          <a:xfrm>
            <a:off x="1423698" y="3327452"/>
            <a:ext cx="1473026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Sendetaste </a:t>
            </a:r>
            <a:r>
              <a:rPr lang="de-DE" altLang="de-DE" sz="2000" dirty="0" smtClean="0"/>
              <a:t>           (</a:t>
            </a:r>
            <a:r>
              <a:rPr lang="de-DE" altLang="de-DE" sz="2000" dirty="0"/>
              <a:t>PTT)</a:t>
            </a:r>
          </a:p>
        </p:txBody>
      </p:sp>
      <p:grpSp>
        <p:nvGrpSpPr>
          <p:cNvPr id="56399" name="Group 79"/>
          <p:cNvGrpSpPr>
            <a:grpSpLocks/>
          </p:cNvGrpSpPr>
          <p:nvPr/>
        </p:nvGrpSpPr>
        <p:grpSpPr bwMode="auto">
          <a:xfrm>
            <a:off x="3995738" y="5157793"/>
            <a:ext cx="4752975" cy="952501"/>
            <a:chOff x="2517" y="3249"/>
            <a:chExt cx="2994" cy="600"/>
          </a:xfrm>
        </p:grpSpPr>
        <p:sp>
          <p:nvSpPr>
            <p:cNvPr id="18464" name="Text Box 61"/>
            <p:cNvSpPr txBox="1">
              <a:spLocks noChangeArrowheads="1"/>
            </p:cNvSpPr>
            <p:nvPr/>
          </p:nvSpPr>
          <p:spPr bwMode="auto">
            <a:xfrm>
              <a:off x="3996" y="3456"/>
              <a:ext cx="1515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Alphanumerische Tastatur</a:t>
              </a:r>
            </a:p>
          </p:txBody>
        </p:sp>
        <p:sp>
          <p:nvSpPr>
            <p:cNvPr id="18465" name="Rectangle 62"/>
            <p:cNvSpPr>
              <a:spLocks noChangeArrowheads="1"/>
            </p:cNvSpPr>
            <p:nvPr/>
          </p:nvSpPr>
          <p:spPr bwMode="auto">
            <a:xfrm>
              <a:off x="2517" y="3249"/>
              <a:ext cx="704" cy="4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8466" name="Line 65"/>
            <p:cNvSpPr>
              <a:spLocks noChangeShapeType="1"/>
            </p:cNvSpPr>
            <p:nvPr/>
          </p:nvSpPr>
          <p:spPr bwMode="auto">
            <a:xfrm>
              <a:off x="3107" y="3566"/>
              <a:ext cx="10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398" name="Group 78"/>
          <p:cNvGrpSpPr>
            <a:grpSpLocks/>
          </p:cNvGrpSpPr>
          <p:nvPr/>
        </p:nvGrpSpPr>
        <p:grpSpPr bwMode="auto">
          <a:xfrm>
            <a:off x="4932365" y="4808541"/>
            <a:ext cx="3863976" cy="623888"/>
            <a:chOff x="3107" y="3029"/>
            <a:chExt cx="2434" cy="393"/>
          </a:xfrm>
        </p:grpSpPr>
        <p:sp>
          <p:nvSpPr>
            <p:cNvPr id="18462" name="Line 15"/>
            <p:cNvSpPr>
              <a:spLocks noChangeShapeType="1"/>
            </p:cNvSpPr>
            <p:nvPr/>
          </p:nvSpPr>
          <p:spPr bwMode="auto">
            <a:xfrm>
              <a:off x="3107" y="3090"/>
              <a:ext cx="1273" cy="1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63" name="Text Box 66"/>
            <p:cNvSpPr txBox="1">
              <a:spLocks noChangeArrowheads="1"/>
            </p:cNvSpPr>
            <p:nvPr/>
          </p:nvSpPr>
          <p:spPr bwMode="auto">
            <a:xfrm>
              <a:off x="3889" y="3029"/>
              <a:ext cx="1652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Rote </a:t>
              </a:r>
              <a:r>
                <a:rPr lang="de-DE" altLang="de-DE" sz="2000" dirty="0" smtClean="0"/>
                <a:t>Telefontaste / An / Aus Taste</a:t>
              </a:r>
              <a:endParaRPr lang="de-DE" altLang="de-DE" sz="2000" dirty="0"/>
            </a:p>
          </p:txBody>
        </p:sp>
      </p:grpSp>
      <p:grpSp>
        <p:nvGrpSpPr>
          <p:cNvPr id="56412" name="Group 92"/>
          <p:cNvGrpSpPr>
            <a:grpSpLocks/>
          </p:cNvGrpSpPr>
          <p:nvPr/>
        </p:nvGrpSpPr>
        <p:grpSpPr bwMode="auto">
          <a:xfrm>
            <a:off x="4284663" y="1993902"/>
            <a:ext cx="4481512" cy="484188"/>
            <a:chOff x="2699" y="1256"/>
            <a:chExt cx="2823" cy="305"/>
          </a:xfrm>
        </p:grpSpPr>
        <p:sp>
          <p:nvSpPr>
            <p:cNvPr id="18460" name="Line 29"/>
            <p:cNvSpPr>
              <a:spLocks noChangeShapeType="1"/>
            </p:cNvSpPr>
            <p:nvPr/>
          </p:nvSpPr>
          <p:spPr bwMode="auto">
            <a:xfrm flipV="1">
              <a:off x="2699" y="1361"/>
              <a:ext cx="1496" cy="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1" name="Text Box 70"/>
            <p:cNvSpPr txBox="1">
              <a:spLocks noChangeArrowheads="1"/>
            </p:cNvSpPr>
            <p:nvPr/>
          </p:nvSpPr>
          <p:spPr bwMode="auto">
            <a:xfrm>
              <a:off x="4059" y="1256"/>
              <a:ext cx="14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Nachrichten-LED</a:t>
              </a:r>
            </a:p>
          </p:txBody>
        </p:sp>
      </p:grpSp>
      <p:grpSp>
        <p:nvGrpSpPr>
          <p:cNvPr id="56408" name="Group 88"/>
          <p:cNvGrpSpPr>
            <a:grpSpLocks/>
          </p:cNvGrpSpPr>
          <p:nvPr/>
        </p:nvGrpSpPr>
        <p:grpSpPr bwMode="auto">
          <a:xfrm>
            <a:off x="3182938" y="1284289"/>
            <a:ext cx="1420813" cy="1049338"/>
            <a:chOff x="2005" y="809"/>
            <a:chExt cx="895" cy="661"/>
          </a:xfrm>
        </p:grpSpPr>
        <p:sp>
          <p:nvSpPr>
            <p:cNvPr id="18458" name="Line 35"/>
            <p:cNvSpPr>
              <a:spLocks noChangeShapeType="1"/>
            </p:cNvSpPr>
            <p:nvPr/>
          </p:nvSpPr>
          <p:spPr bwMode="auto">
            <a:xfrm>
              <a:off x="2373" y="1002"/>
              <a:ext cx="404" cy="4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8459" name="Text Box 71"/>
            <p:cNvSpPr txBox="1">
              <a:spLocks noChangeArrowheads="1"/>
            </p:cNvSpPr>
            <p:nvPr/>
          </p:nvSpPr>
          <p:spPr bwMode="auto">
            <a:xfrm>
              <a:off x="2005" y="809"/>
              <a:ext cx="89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Notruftaste</a:t>
              </a:r>
            </a:p>
          </p:txBody>
        </p:sp>
      </p:grpSp>
      <p:grpSp>
        <p:nvGrpSpPr>
          <p:cNvPr id="56402" name="Group 82"/>
          <p:cNvGrpSpPr>
            <a:grpSpLocks/>
          </p:cNvGrpSpPr>
          <p:nvPr/>
        </p:nvGrpSpPr>
        <p:grpSpPr bwMode="auto">
          <a:xfrm>
            <a:off x="385762" y="4292611"/>
            <a:ext cx="4592638" cy="354014"/>
            <a:chOff x="243" y="2704"/>
            <a:chExt cx="2893" cy="223"/>
          </a:xfrm>
        </p:grpSpPr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243" y="2704"/>
              <a:ext cx="169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Kontexttasten</a:t>
              </a:r>
            </a:p>
          </p:txBody>
        </p:sp>
        <p:sp>
          <p:nvSpPr>
            <p:cNvPr id="18457" name="Line 72"/>
            <p:cNvSpPr>
              <a:spLocks noChangeShapeType="1"/>
            </p:cNvSpPr>
            <p:nvPr/>
          </p:nvSpPr>
          <p:spPr bwMode="auto">
            <a:xfrm flipH="1">
              <a:off x="1310" y="2780"/>
              <a:ext cx="1826" cy="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7" name="Textfeld 5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8442" name="Text Box 4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Bedienelemente und Anschlüsse des SC20 / SC21</a:t>
            </a:r>
          </a:p>
        </p:txBody>
      </p:sp>
      <p:sp>
        <p:nvSpPr>
          <p:cNvPr id="61" name="Text Box 34">
            <a:extLst>
              <a:ext uri="{FF2B5EF4-FFF2-40B4-BE49-F238E27FC236}">
                <a16:creationId xmlns:a16="http://schemas.microsoft.com/office/drawing/2014/main" id="{25B0CF5E-E02F-4A0C-A5F5-71E4CD34E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049" y="3235326"/>
            <a:ext cx="2490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2,4</a:t>
            </a:r>
            <a:r>
              <a:rPr lang="de-DE" sz="2000" dirty="0"/>
              <a:t>″-</a:t>
            </a:r>
            <a:r>
              <a:rPr lang="de-DE" altLang="de-DE" sz="2000" dirty="0"/>
              <a:t>Farbdisplay</a:t>
            </a:r>
          </a:p>
        </p:txBody>
      </p:sp>
      <p:sp>
        <p:nvSpPr>
          <p:cNvPr id="63" name="Line 4">
            <a:extLst>
              <a:ext uri="{FF2B5EF4-FFF2-40B4-BE49-F238E27FC236}">
                <a16:creationId xmlns:a16="http://schemas.microsoft.com/office/drawing/2014/main" id="{2CCF0CA0-5002-4CDB-A011-046DC6A831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76776" y="3391690"/>
            <a:ext cx="2276475" cy="18811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64" name="Line 60">
            <a:extLst>
              <a:ext uri="{FF2B5EF4-FFF2-40B4-BE49-F238E27FC236}">
                <a16:creationId xmlns:a16="http://schemas.microsoft.com/office/drawing/2014/main" id="{6E8B7CDB-EB7E-48F4-AA64-EB4D953221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92413" y="2868515"/>
            <a:ext cx="915987" cy="16043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745167B9-B432-45C1-8437-66528C522B76}"/>
              </a:ext>
            </a:extLst>
          </p:cNvPr>
          <p:cNvCxnSpPr>
            <a:cxnSpLocks/>
          </p:cNvCxnSpPr>
          <p:nvPr/>
        </p:nvCxnSpPr>
        <p:spPr>
          <a:xfrm>
            <a:off x="593525" y="3552843"/>
            <a:ext cx="3091659" cy="612767"/>
          </a:xfrm>
          <a:prstGeom prst="bentConnector3">
            <a:avLst>
              <a:gd name="adj1" fmla="val 14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4127500" y="4398169"/>
            <a:ext cx="0" cy="1770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4572000" y="4398169"/>
            <a:ext cx="1" cy="1770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/>
          <p:cNvCxnSpPr/>
          <p:nvPr/>
        </p:nvCxnSpPr>
        <p:spPr>
          <a:xfrm>
            <a:off x="4965500" y="4398169"/>
            <a:ext cx="1" cy="1770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6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9" grpId="0"/>
      <p:bldP spid="18467" grpId="0"/>
      <p:bldP spid="61" grpId="0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Text Box 4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8473" name="Text Box 20"/>
          <p:cNvSpPr txBox="1">
            <a:spLocks noChangeArrowheads="1"/>
          </p:cNvSpPr>
          <p:nvPr/>
        </p:nvSpPr>
        <p:spPr bwMode="auto">
          <a:xfrm>
            <a:off x="1058951" y="5157192"/>
            <a:ext cx="3585057" cy="7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1 = Lautstärke erhöhen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2 = Lautstärke verringern</a:t>
            </a: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Lautsprecher-Mikrofon</a:t>
            </a:r>
          </a:p>
        </p:txBody>
      </p:sp>
      <p:pic>
        <p:nvPicPr>
          <p:cNvPr id="58" name="Grafik 57" descr="https://media.selectric.de/catalog/product/cache/1/image/1200x/9df78eab33525d08d6e5fb8d27136e95/B/1/B16804_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 t="8496" r="28649" b="8247"/>
          <a:stretch/>
        </p:blipFill>
        <p:spPr bwMode="auto">
          <a:xfrm>
            <a:off x="398160" y="2102249"/>
            <a:ext cx="1520419" cy="27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36" y="2043490"/>
            <a:ext cx="1553416" cy="290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76" y="2143597"/>
            <a:ext cx="1381440" cy="26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76012"/>
            <a:ext cx="1471307" cy="26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764395" y="294694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1043286" y="2960117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1274281" y="294694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707904" y="3099349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5841564" y="258021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7884368" y="2580209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3246538" y="3225879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5835752" y="2868091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7886977" y="2868091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3498231" y="3184986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5867971" y="2168029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7879585" y="2108457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7235003" y="2076012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4932040" y="5157192"/>
            <a:ext cx="3617295" cy="7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3 = Sprechwunsch senden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4 = Wechsel der Rufgruppe</a:t>
            </a:r>
          </a:p>
        </p:txBody>
      </p:sp>
    </p:spTree>
    <p:extLst>
      <p:ext uri="{BB962C8B-B14F-4D97-AF65-F5344CB8AC3E}">
        <p14:creationId xmlns:p14="http://schemas.microsoft.com/office/powerpoint/2010/main" val="1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3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2" grpId="0"/>
      <p:bldP spid="7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5" descr="IMGP245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8B9B3"/>
              </a:clrFrom>
              <a:clrTo>
                <a:srgbClr val="B8B9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27368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38"/>
          <p:cNvSpPr>
            <a:spLocks noChangeShapeType="1"/>
          </p:cNvSpPr>
          <p:nvPr/>
        </p:nvSpPr>
        <p:spPr bwMode="auto">
          <a:xfrm>
            <a:off x="1547665" y="2420888"/>
            <a:ext cx="2052786" cy="1287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9460" name="Text Box 39"/>
          <p:cNvSpPr txBox="1">
            <a:spLocks noChangeArrowheads="1"/>
          </p:cNvSpPr>
          <p:nvPr/>
        </p:nvSpPr>
        <p:spPr bwMode="auto">
          <a:xfrm>
            <a:off x="3600450" y="2339975"/>
            <a:ext cx="43529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Status-LED</a:t>
            </a:r>
          </a:p>
        </p:txBody>
      </p:sp>
      <p:sp>
        <p:nvSpPr>
          <p:cNvPr id="19461" name="Text Box 40"/>
          <p:cNvSpPr txBox="1">
            <a:spLocks noChangeArrowheads="1"/>
          </p:cNvSpPr>
          <p:nvPr/>
        </p:nvSpPr>
        <p:spPr bwMode="auto">
          <a:xfrm>
            <a:off x="3600450" y="1619250"/>
            <a:ext cx="44307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Farben der Leuchtanzeige</a:t>
            </a:r>
          </a:p>
        </p:txBody>
      </p:sp>
      <p:sp>
        <p:nvSpPr>
          <p:cNvPr id="19462" name="Rectangle 42"/>
          <p:cNvSpPr>
            <a:spLocks noChangeArrowheads="1"/>
          </p:cNvSpPr>
          <p:nvPr/>
        </p:nvSpPr>
        <p:spPr bwMode="auto">
          <a:xfrm>
            <a:off x="3725863" y="5084763"/>
            <a:ext cx="827087" cy="8270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rgbClr val="000099"/>
                </a:solidFill>
              </a:rPr>
              <a:t>gelb</a:t>
            </a:r>
          </a:p>
        </p:txBody>
      </p:sp>
      <p:sp>
        <p:nvSpPr>
          <p:cNvPr id="19463" name="Rectangle 45"/>
          <p:cNvSpPr>
            <a:spLocks noChangeArrowheads="1"/>
          </p:cNvSpPr>
          <p:nvPr/>
        </p:nvSpPr>
        <p:spPr bwMode="auto">
          <a:xfrm>
            <a:off x="3708400" y="2838450"/>
            <a:ext cx="827088" cy="8270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chemeClr val="bg1"/>
                </a:solidFill>
              </a:rPr>
              <a:t>rot</a:t>
            </a:r>
          </a:p>
        </p:txBody>
      </p:sp>
      <p:sp>
        <p:nvSpPr>
          <p:cNvPr id="19464" name="Text Box 46"/>
          <p:cNvSpPr txBox="1">
            <a:spLocks noChangeArrowheads="1"/>
          </p:cNvSpPr>
          <p:nvPr/>
        </p:nvSpPr>
        <p:spPr bwMode="auto">
          <a:xfrm>
            <a:off x="4681538" y="2876550"/>
            <a:ext cx="36528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Gerät sendet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Blinkend: Schwache Batterie</a:t>
            </a:r>
          </a:p>
        </p:txBody>
      </p:sp>
      <p:sp>
        <p:nvSpPr>
          <p:cNvPr id="19465" name="Rectangle 48"/>
          <p:cNvSpPr>
            <a:spLocks noChangeArrowheads="1"/>
          </p:cNvSpPr>
          <p:nvPr/>
        </p:nvSpPr>
        <p:spPr bwMode="auto">
          <a:xfrm>
            <a:off x="3725863" y="3933825"/>
            <a:ext cx="827087" cy="827088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chemeClr val="bg1"/>
                </a:solidFill>
              </a:rPr>
              <a:t>grün</a:t>
            </a:r>
          </a:p>
        </p:txBody>
      </p:sp>
      <p:sp>
        <p:nvSpPr>
          <p:cNvPr id="19466" name="Text Box 5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9467" name="Text Box 56"/>
          <p:cNvSpPr txBox="1">
            <a:spLocks noChangeArrowheads="1"/>
          </p:cNvSpPr>
          <p:nvPr/>
        </p:nvSpPr>
        <p:spPr bwMode="auto">
          <a:xfrm>
            <a:off x="4660900" y="3933825"/>
            <a:ext cx="33845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Gerät empfängt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		   Akku voll geladen</a:t>
            </a:r>
          </a:p>
        </p:txBody>
      </p:sp>
      <p:sp>
        <p:nvSpPr>
          <p:cNvPr id="19468" name="Text Box 57"/>
          <p:cNvSpPr txBox="1">
            <a:spLocks noChangeArrowheads="1"/>
          </p:cNvSpPr>
          <p:nvPr/>
        </p:nvSpPr>
        <p:spPr bwMode="auto">
          <a:xfrm>
            <a:off x="4660900" y="5108575"/>
            <a:ext cx="365283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Gerät wird geladen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Blinkend: Sendesperre aktiv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82" y="3440586"/>
            <a:ext cx="2857899" cy="2238687"/>
          </a:xfrm>
          <a:prstGeom prst="rect">
            <a:avLst/>
          </a:prstGeom>
        </p:spPr>
      </p:pic>
      <p:cxnSp>
        <p:nvCxnSpPr>
          <p:cNvPr id="6" name="Gewinkelter Verbinder 5"/>
          <p:cNvCxnSpPr>
            <a:stCxn id="19460" idx="1"/>
          </p:cNvCxnSpPr>
          <p:nvPr/>
        </p:nvCxnSpPr>
        <p:spPr>
          <a:xfrm rot="10800000" flipV="1">
            <a:off x="1619672" y="2516982"/>
            <a:ext cx="1980778" cy="1992138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755650" y="2852738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53085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Mit dem durchgängig drehbarem Drehknopf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verändern Sie die Lautstärke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bewegen Sie den Cursor innerhalb von   Texten oder Auswahlmenüs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wählen Sie bei der Eingabe von Texten Schriftzeichen aus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419475" y="1619250"/>
            <a:ext cx="2651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Navi-Drehknopf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755650" y="33575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530850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1 x drücken</a:t>
            </a:r>
            <a:r>
              <a:rPr lang="de-DE" altLang="de-DE" sz="2000" dirty="0"/>
              <a:t> = Wechsel der Gesprächsgruppe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2 x drücken</a:t>
            </a:r>
            <a:r>
              <a:rPr lang="de-DE" altLang="de-DE" sz="2000" dirty="0"/>
              <a:t> = Statusmitteilung auswählen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3 x drücken </a:t>
            </a:r>
            <a:r>
              <a:rPr lang="de-DE" altLang="de-DE" sz="2000" dirty="0"/>
              <a:t>= Benutzerprofil auswählen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(kommunale Programmierung)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lange drücken</a:t>
            </a:r>
            <a:r>
              <a:rPr lang="de-DE" altLang="de-DE" sz="2000" dirty="0"/>
              <a:t> = ausschalten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3419475" y="1619250"/>
            <a:ext cx="3370263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Ein-/ Aus-/ Modus-Taste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A1D2207-F8BC-41AC-A18D-8E04C108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662117"/>
            <a:ext cx="5400600" cy="14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Da beim SC20 / SC21 diese Taste nicht vorhanden ist, ergibt sich daraus eine abweichende Bedienung bei den beiden Geräten </a:t>
            </a:r>
            <a:r>
              <a:rPr lang="de-DE" altLang="de-DE" sz="2000" dirty="0" smtClean="0">
                <a:solidFill>
                  <a:srgbClr val="FF0000"/>
                </a:solidFill>
              </a:rPr>
              <a:t>– </a:t>
            </a:r>
            <a:r>
              <a:rPr lang="de-DE" altLang="de-DE" sz="2000" dirty="0" smtClean="0">
                <a:solidFill>
                  <a:srgbClr val="FF0000"/>
                </a:solidFill>
                <a:hlinkClick r:id="rId4" action="ppaction://hlinksldjump"/>
              </a:rPr>
              <a:t>siehe Folie 33.</a:t>
            </a:r>
            <a:endParaRPr lang="de-DE" altLang="de-DE" sz="2000" dirty="0" smtClean="0">
              <a:solidFill>
                <a:srgbClr val="FF0000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3419475" y="1619250"/>
            <a:ext cx="24352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err="1"/>
              <a:t>Softkey</a:t>
            </a:r>
            <a:r>
              <a:rPr lang="de-DE" altLang="de-DE" sz="2000" b="1" dirty="0"/>
              <a:t>-Taste</a:t>
            </a:r>
          </a:p>
        </p:txBody>
      </p:sp>
      <p:sp>
        <p:nvSpPr>
          <p:cNvPr id="22532" name="Text Box 1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3419475" y="2160588"/>
            <a:ext cx="5545138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>
                <a:solidFill>
                  <a:srgbClr val="0000FF"/>
                </a:solidFill>
              </a:rPr>
              <a:t>langes Drücken </a:t>
            </a:r>
            <a:r>
              <a:rPr lang="de-DE" altLang="de-DE" sz="2000" dirty="0"/>
              <a:t>= Tastensperre Ein / Aus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2000" dirty="0"/>
          </a:p>
          <a:p>
            <a:pPr marL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/>
              <a:t>Bei aktivierter Tastensperre sind alle Tasten außer der Sendetaste und der Notruftaste gesperrt.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de-DE" altLang="de-DE" sz="2000" dirty="0"/>
              <a:t>Es erscheint folgendes Symbol im Display:</a:t>
            </a:r>
          </a:p>
        </p:txBody>
      </p:sp>
      <p:sp>
        <p:nvSpPr>
          <p:cNvPr id="22534" name="Oval 22"/>
          <p:cNvSpPr>
            <a:spLocks noChangeArrowheads="1"/>
          </p:cNvSpPr>
          <p:nvPr/>
        </p:nvSpPr>
        <p:spPr bwMode="auto">
          <a:xfrm>
            <a:off x="1403350" y="33575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253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148138"/>
            <a:ext cx="9080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60CCB11-22EF-4E33-A05F-6D6121FA0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662117"/>
            <a:ext cx="5400600" cy="14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Da beim SC20 / SC21 diese Taste nicht vorhanden ist, ergibt sich daraus eine abweichende Bedienung bei den beiden Geräten – </a:t>
            </a:r>
            <a:r>
              <a:rPr lang="de-DE" altLang="de-DE" sz="2000" dirty="0">
                <a:solidFill>
                  <a:srgbClr val="FF0000"/>
                </a:solidFill>
                <a:hlinkClick r:id="rId5" action="ppaction://hlinksldjump"/>
              </a:rPr>
              <a:t>siehe Folie </a:t>
            </a:r>
            <a:r>
              <a:rPr lang="de-DE" altLang="de-DE" sz="2000" dirty="0" smtClean="0">
                <a:solidFill>
                  <a:srgbClr val="FF0000"/>
                </a:solidFill>
                <a:hlinkClick r:id="rId5" action="ppaction://hlinksldjump"/>
              </a:rPr>
              <a:t>33.</a:t>
            </a:r>
            <a:endParaRPr lang="de-DE" altLang="de-DE" sz="2000" dirty="0">
              <a:solidFill>
                <a:srgbClr val="FF0000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9134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3556" name="Oval 7"/>
          <p:cNvSpPr>
            <a:spLocks noChangeArrowheads="1"/>
          </p:cNvSpPr>
          <p:nvPr/>
        </p:nvSpPr>
        <p:spPr bwMode="auto">
          <a:xfrm>
            <a:off x="752154" y="447030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57" name="Oval 11"/>
          <p:cNvSpPr>
            <a:spLocks noChangeArrowheads="1"/>
          </p:cNvSpPr>
          <p:nvPr/>
        </p:nvSpPr>
        <p:spPr bwMode="auto">
          <a:xfrm>
            <a:off x="1400838" y="4437112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3419475" y="2160588"/>
            <a:ext cx="5530850" cy="247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Über </a:t>
            </a:r>
            <a:r>
              <a:rPr lang="de-DE" altLang="de-DE" sz="2000" dirty="0">
                <a:solidFill>
                  <a:srgbClr val="0000FF"/>
                </a:solidFill>
              </a:rPr>
              <a:t>kurzes Drücken </a:t>
            </a:r>
            <a:r>
              <a:rPr lang="de-DE" altLang="de-DE" sz="2000" dirty="0"/>
              <a:t>der Kontexttasten kann eine Funktion schnell ausgeführt werden.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Diese können durch </a:t>
            </a:r>
            <a:r>
              <a:rPr lang="de-DE" altLang="de-DE" sz="2000" dirty="0">
                <a:solidFill>
                  <a:srgbClr val="0000FF"/>
                </a:solidFill>
              </a:rPr>
              <a:t>langes Drücken </a:t>
            </a:r>
            <a:r>
              <a:rPr lang="de-DE" altLang="de-DE" sz="2000" dirty="0"/>
              <a:t>verändert werden. Somit ist eine individuelle Belegung möglich</a:t>
            </a:r>
            <a:r>
              <a:rPr lang="de-DE" altLang="de-DE" sz="2000" dirty="0" smtClean="0"/>
              <a:t>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 smtClean="0"/>
              <a:t>(Initial ist die rechte Kontexttaste ab K/P 17 vorab mit „Schrift“ – Schriftgröße ändern – vorbelegt.)</a:t>
            </a:r>
            <a:endParaRPr lang="de-DE" altLang="de-DE" sz="2000" dirty="0"/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3419475" y="1619250"/>
            <a:ext cx="26511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Kontexttasten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200" b="1" u="sng" dirty="0" smtClean="0"/>
              <a:t>Funktionen </a:t>
            </a:r>
            <a:r>
              <a:rPr lang="de-DE" altLang="de-DE" sz="2200" b="1" u="sng" dirty="0"/>
              <a:t>der </a:t>
            </a:r>
            <a:r>
              <a:rPr lang="de-DE" altLang="de-DE" sz="2200" b="1" u="sng" dirty="0" smtClean="0"/>
              <a:t>Endgeräte</a:t>
            </a:r>
            <a:endParaRPr lang="de-DE" altLang="de-DE" sz="2200" b="1" u="sng" dirty="0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827088" y="55165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980382" y="1672877"/>
            <a:ext cx="3657898" cy="48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4400" b="1" baseline="-20000" dirty="0"/>
              <a:t>*</a:t>
            </a:r>
            <a:r>
              <a:rPr lang="de-DE" altLang="de-DE" sz="2000" b="1" dirty="0"/>
              <a:t>-Taste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960191" y="3846340"/>
            <a:ext cx="5688881" cy="88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>
              <a:solidFill>
                <a:srgbClr val="FF0000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langes Drücken </a:t>
            </a:r>
            <a:r>
              <a:rPr lang="de-DE" altLang="de-DE" sz="2000" dirty="0"/>
              <a:t>= direkte </a:t>
            </a:r>
            <a:r>
              <a:rPr lang="de-DE" altLang="de-DE" sz="2000" dirty="0">
                <a:solidFill>
                  <a:srgbClr val="0000FF"/>
                </a:solidFill>
              </a:rPr>
              <a:t>Tastensperre</a:t>
            </a: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(</a:t>
            </a:r>
            <a:r>
              <a:rPr lang="de-DE" altLang="de-DE" sz="2000" dirty="0" smtClean="0">
                <a:solidFill>
                  <a:srgbClr val="FF0000"/>
                </a:solidFill>
              </a:rPr>
              <a:t>polizeiliche </a:t>
            </a:r>
            <a:r>
              <a:rPr lang="de-DE" altLang="de-DE" sz="2000" b="1" dirty="0">
                <a:solidFill>
                  <a:srgbClr val="FF0000"/>
                </a:solidFill>
              </a:rPr>
              <a:t>und</a:t>
            </a:r>
            <a:r>
              <a:rPr lang="de-DE" altLang="de-DE" sz="2000" dirty="0">
                <a:solidFill>
                  <a:srgbClr val="FF0000"/>
                </a:solidFill>
              </a:rPr>
              <a:t> kommunale Programmierung)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962845" y="2246139"/>
            <a:ext cx="583334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kurzes Drücken </a:t>
            </a:r>
            <a:r>
              <a:rPr lang="de-DE" altLang="de-DE" sz="2000" dirty="0"/>
              <a:t>= </a:t>
            </a:r>
            <a:r>
              <a:rPr lang="de-DE" altLang="de-DE" sz="2000" dirty="0">
                <a:solidFill>
                  <a:srgbClr val="0000FF"/>
                </a:solidFill>
              </a:rPr>
              <a:t>Tastensperre</a:t>
            </a:r>
            <a:r>
              <a:rPr lang="de-DE" altLang="de-DE" sz="2000" dirty="0"/>
              <a:t> Ein / Aus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Die Tastatur kann gesperrt / entsperrt werden. 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Bestätigung mit Kontexttaste „OK“ erforderlich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Es erscheint folgendes Symbol im Display:</a:t>
            </a:r>
          </a:p>
        </p:txBody>
      </p:sp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52" y="3442321"/>
            <a:ext cx="9080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2" name="Rechteck 1"/>
          <p:cNvSpPr/>
          <p:nvPr/>
        </p:nvSpPr>
        <p:spPr>
          <a:xfrm>
            <a:off x="2960191" y="1256457"/>
            <a:ext cx="4572000" cy="3305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b="1" dirty="0" smtClean="0"/>
              <a:t>Tastensperre</a:t>
            </a:r>
            <a:endParaRPr lang="de-DE" alt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8863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200" b="1" u="sng" dirty="0" smtClean="0"/>
              <a:t>Funktionen </a:t>
            </a:r>
            <a:r>
              <a:rPr lang="de-DE" altLang="de-DE" sz="2200" b="1" u="sng" dirty="0"/>
              <a:t>der </a:t>
            </a:r>
            <a:r>
              <a:rPr lang="de-DE" altLang="de-DE" sz="2200" b="1" u="sng" dirty="0" smtClean="0"/>
              <a:t>Endgeräte</a:t>
            </a:r>
            <a:endParaRPr lang="de-DE" altLang="de-DE" sz="2200" b="1" u="sng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843808" y="3674597"/>
            <a:ext cx="5833343" cy="104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de-DE" altLang="de-DE" sz="2000" dirty="0" smtClean="0">
                <a:solidFill>
                  <a:srgbClr val="FF0000"/>
                </a:solidFill>
              </a:rPr>
              <a:t>Beim SC20/21:</a:t>
            </a:r>
            <a:endParaRPr lang="de-DE" altLang="de-DE" sz="2000" dirty="0">
              <a:solidFill>
                <a:srgbClr val="FF0000"/>
              </a:solidFill>
            </a:endParaRPr>
          </a:p>
          <a:p>
            <a:pPr indent="0"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de-DE" altLang="de-DE" sz="2000" dirty="0" smtClean="0">
                <a:solidFill>
                  <a:srgbClr val="FF0000"/>
                </a:solidFill>
              </a:rPr>
              <a:t>Menü &gt; </a:t>
            </a:r>
            <a:r>
              <a:rPr lang="de-DE" altLang="de-DE" sz="2000" dirty="0">
                <a:solidFill>
                  <a:srgbClr val="FF0000"/>
                </a:solidFill>
              </a:rPr>
              <a:t>Einstellungen </a:t>
            </a:r>
            <a:r>
              <a:rPr lang="de-DE" altLang="de-DE" sz="2000" dirty="0" smtClean="0">
                <a:solidFill>
                  <a:srgbClr val="FF0000"/>
                </a:solidFill>
              </a:rPr>
              <a:t>&gt; </a:t>
            </a:r>
            <a:r>
              <a:rPr lang="de-DE" altLang="de-DE" sz="2000" dirty="0">
                <a:solidFill>
                  <a:srgbClr val="FF0000"/>
                </a:solidFill>
              </a:rPr>
              <a:t>Lautsprecher/Display </a:t>
            </a:r>
            <a:r>
              <a:rPr lang="de-DE" altLang="de-DE" sz="2000" dirty="0" smtClean="0">
                <a:solidFill>
                  <a:srgbClr val="FF0000"/>
                </a:solidFill>
              </a:rPr>
              <a:t>&gt;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Zeitgest</a:t>
            </a:r>
            <a:r>
              <a:rPr lang="de-DE" altLang="de-DE" sz="2000" dirty="0" smtClean="0">
                <a:solidFill>
                  <a:srgbClr val="FF0000"/>
                </a:solidFill>
              </a:rPr>
              <a:t>. Tastensperre</a:t>
            </a:r>
            <a:endParaRPr lang="de-DE" altLang="de-DE" sz="20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2" name="Rechteck 1"/>
          <p:cNvSpPr/>
          <p:nvPr/>
        </p:nvSpPr>
        <p:spPr>
          <a:xfrm>
            <a:off x="2843808" y="1453060"/>
            <a:ext cx="4572000" cy="3305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b="1" dirty="0" smtClean="0"/>
              <a:t>NEU: Automatische Tastensperre</a:t>
            </a:r>
            <a:endParaRPr lang="de-DE" altLang="de-DE" b="1" dirty="0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771800" y="2353197"/>
            <a:ext cx="5833343" cy="104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de-DE" altLang="de-DE" sz="2000" dirty="0" smtClean="0">
                <a:solidFill>
                  <a:srgbClr val="0000FF"/>
                </a:solidFill>
              </a:rPr>
              <a:t>STP 8000/9000: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 indent="0"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de-DE" altLang="de-DE" sz="2000" dirty="0" smtClean="0">
                <a:solidFill>
                  <a:srgbClr val="0000FF"/>
                </a:solidFill>
              </a:rPr>
              <a:t>Menü &gt; 7 Einstellungen &gt; 8 </a:t>
            </a:r>
            <a:r>
              <a:rPr lang="de-DE" altLang="de-DE" sz="2000" dirty="0" err="1" smtClean="0">
                <a:solidFill>
                  <a:srgbClr val="0000FF"/>
                </a:solidFill>
              </a:rPr>
              <a:t>Zeitgest</a:t>
            </a:r>
            <a:r>
              <a:rPr lang="de-DE" altLang="de-DE" sz="2000" dirty="0" smtClean="0">
                <a:solidFill>
                  <a:srgbClr val="0000FF"/>
                </a:solidFill>
              </a:rPr>
              <a:t>. Tastensperre &gt; An/Aus</a:t>
            </a:r>
            <a:endParaRPr lang="de-DE" altLang="de-DE" sz="2000" dirty="0">
              <a:solidFill>
                <a:srgbClr val="0000FF"/>
              </a:solidFill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771799" y="4869160"/>
            <a:ext cx="5833343" cy="115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de-DE" altLang="de-DE" sz="2000" dirty="0" smtClean="0"/>
              <a:t>Ist die automatische Tastensperre bestätigt, greift diese nach 45 Sekunden </a:t>
            </a:r>
            <a:r>
              <a:rPr lang="de-DE" altLang="de-DE" sz="2000" dirty="0" err="1" smtClean="0"/>
              <a:t>Inaktivität.Auch</a:t>
            </a:r>
            <a:r>
              <a:rPr lang="de-DE" altLang="de-DE" sz="2000" dirty="0" smtClean="0"/>
              <a:t> nach einem Neustart, bleibt die automatische Tastensperre aktiv.</a:t>
            </a: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4403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008063" y="4545013"/>
            <a:ext cx="539750" cy="5397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5078413" y="2349500"/>
            <a:ext cx="35274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Zugang zu den Menüs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3419475" y="1619250"/>
            <a:ext cx="26511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Navigationstasten</a:t>
            </a: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2133600"/>
            <a:ext cx="1484312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"/>
          <a:stretch>
            <a:fillRect/>
          </a:stretch>
        </p:blipFill>
        <p:spPr bwMode="auto">
          <a:xfrm>
            <a:off x="3565525" y="3386138"/>
            <a:ext cx="13684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5076825" y="3046839"/>
            <a:ext cx="3816350" cy="168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Menüebene aufwärts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Rückkehr zum Startbildschirm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(auch über rote Telefontaste</a:t>
            </a:r>
            <a:r>
              <a:rPr lang="de-DE" altLang="de-DE" sz="2000" dirty="0" smtClean="0"/>
              <a:t>)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 smtClean="0">
                <a:solidFill>
                  <a:srgbClr val="FF0000"/>
                </a:solidFill>
              </a:rPr>
              <a:t>Beim SC 20/21 nur zurück bis ins Menü, danach über Kontexttaste „Abbruch“</a:t>
            </a:r>
            <a:endParaRPr lang="de-DE" altLang="de-DE" sz="2000" dirty="0">
              <a:solidFill>
                <a:srgbClr val="FF0000"/>
              </a:solidFill>
            </a:endParaRPr>
          </a:p>
        </p:txBody>
      </p:sp>
      <p:pic>
        <p:nvPicPr>
          <p:cNvPr id="2663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"/>
          <a:stretch>
            <a:fillRect/>
          </a:stretch>
        </p:blipFill>
        <p:spPr bwMode="auto">
          <a:xfrm>
            <a:off x="3565525" y="4524375"/>
            <a:ext cx="13684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5076825" y="4895799"/>
            <a:ext cx="38163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Bewegen in den Menüs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998538" y="1371600"/>
            <a:ext cx="64341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Lernziel:</a:t>
            </a:r>
          </a:p>
        </p:txBody>
      </p: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Bedienung von Endgeräten</a:t>
            </a: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0" y="50323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000" dirty="0"/>
              <a:t>Die </a:t>
            </a:r>
            <a:r>
              <a:rPr lang="de-DE" altLang="de-DE" sz="2000" dirty="0" err="1"/>
              <a:t>LehrgangsteilnehmerInnen</a:t>
            </a:r>
            <a:r>
              <a:rPr lang="de-DE" altLang="de-DE" sz="2000" dirty="0"/>
              <a:t> sollen die Endgeräte situationsbedingt selbstständig und sicher bedienen können.</a:t>
            </a:r>
          </a:p>
        </p:txBody>
      </p:sp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11350"/>
            <a:ext cx="6021388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1476375" y="4292600"/>
            <a:ext cx="3240088" cy="307975"/>
          </a:xfrm>
          <a:prstGeom prst="rect">
            <a:avLst/>
          </a:prstGeom>
          <a:solidFill>
            <a:srgbClr val="DFED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b="1"/>
              <a:t>Restdauer: 180 Minuten</a:t>
            </a: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1476375" y="3373438"/>
            <a:ext cx="4535488" cy="631825"/>
          </a:xfrm>
          <a:prstGeom prst="rect">
            <a:avLst/>
          </a:prstGeom>
          <a:solidFill>
            <a:srgbClr val="DFED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b="1"/>
              <a:t>Bedienung Endgeräte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 b="1"/>
              <a:t>Von „Ausbilder“ nach „Lehrgangsteilnehmer“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" y="1824707"/>
            <a:ext cx="1544637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21066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err="1"/>
              <a:t>Sidekey</a:t>
            </a:r>
            <a:r>
              <a:rPr lang="de-DE" altLang="de-DE" sz="2000" b="1" dirty="0"/>
              <a:t>-Taste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419475" y="2160588"/>
            <a:ext cx="55308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Durch das Drücken der </a:t>
            </a:r>
            <a:r>
              <a:rPr lang="de-DE" altLang="de-DE" sz="2000" dirty="0" err="1"/>
              <a:t>Sidekey</a:t>
            </a:r>
            <a:r>
              <a:rPr lang="de-DE" altLang="de-DE" sz="2000" dirty="0"/>
              <a:t>-Taste kann, innerhalb der Betriebsart, zwischen der aktuellen und der zuletzt verwendeten Rufgruppe gewechselt werden (</a:t>
            </a:r>
            <a:r>
              <a:rPr lang="de-DE" altLang="de-DE" sz="2000" dirty="0" err="1">
                <a:solidFill>
                  <a:srgbClr val="0000FF"/>
                </a:solidFill>
              </a:rPr>
              <a:t>Toggeln</a:t>
            </a:r>
            <a:r>
              <a:rPr lang="de-DE" altLang="de-DE" sz="2000" dirty="0"/>
              <a:t>).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7654" name="Oval 7"/>
          <p:cNvSpPr>
            <a:spLocks noChangeAspect="1" noChangeArrowheads="1"/>
          </p:cNvSpPr>
          <p:nvPr/>
        </p:nvSpPr>
        <p:spPr bwMode="auto">
          <a:xfrm>
            <a:off x="393519" y="2465934"/>
            <a:ext cx="539750" cy="5397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15BFDCE-568E-4FE7-83B8-2DA83D832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739199"/>
            <a:ext cx="5400600" cy="14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Da beim SC20 / SC21 drei seitliche Softkey-Tasten vorhanden sind, ergibt sich daraus eine abweichende Bedienung bei den beiden Geräten –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hlinkClick r:id="rId4" action="ppaction://hlinksldjump"/>
              </a:rPr>
              <a:t>siehe Folie </a:t>
            </a:r>
            <a:r>
              <a:rPr lang="de-DE" altLang="de-DE" sz="2000" dirty="0" smtClean="0">
                <a:solidFill>
                  <a:schemeClr val="accent1">
                    <a:lumMod val="75000"/>
                  </a:schemeClr>
                </a:solidFill>
                <a:hlinkClick r:id="rId4" action="ppaction://hlinksldjump"/>
              </a:rPr>
              <a:t>33.</a:t>
            </a:r>
            <a:endParaRPr lang="de-DE" altLang="de-DE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E41184-C594-4C49-90BA-E17A2B019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75" y="1835684"/>
            <a:ext cx="1135374" cy="2340000"/>
          </a:xfrm>
          <a:prstGeom prst="rect">
            <a:avLst/>
          </a:prstGeom>
        </p:spPr>
      </p:pic>
      <p:sp>
        <p:nvSpPr>
          <p:cNvPr id="11" name="Oval 7">
            <a:extLst>
              <a:ext uri="{FF2B5EF4-FFF2-40B4-BE49-F238E27FC236}">
                <a16:creationId xmlns:a16="http://schemas.microsoft.com/office/drawing/2014/main" id="{28C62E98-3FEB-4F93-99DB-B201774D32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38156" y="2160588"/>
            <a:ext cx="539750" cy="5397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9" y="1399134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12"/>
          <p:cNvSpPr txBox="1">
            <a:spLocks noChangeArrowheads="1"/>
          </p:cNvSpPr>
          <p:nvPr/>
        </p:nvSpPr>
        <p:spPr bwMode="auto">
          <a:xfrm>
            <a:off x="3419475" y="2160588"/>
            <a:ext cx="4105275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de-DE" altLang="de-DE" sz="2000" dirty="0">
                <a:solidFill>
                  <a:srgbClr val="0000FF"/>
                </a:solidFill>
              </a:rPr>
              <a:t>Ein-/Aus-Taste kurz drücken</a:t>
            </a:r>
            <a:r>
              <a:rPr lang="de-DE" altLang="de-DE" sz="2000" dirty="0"/>
              <a:t> und ca. 5 Sekunden warten</a:t>
            </a:r>
          </a:p>
        </p:txBody>
      </p:sp>
      <p:sp>
        <p:nvSpPr>
          <p:cNvPr id="28676" name="Oval 20"/>
          <p:cNvSpPr>
            <a:spLocks noChangeArrowheads="1"/>
          </p:cNvSpPr>
          <p:nvPr/>
        </p:nvSpPr>
        <p:spPr bwMode="auto">
          <a:xfrm>
            <a:off x="464212" y="3333229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3419475" y="2805113"/>
            <a:ext cx="4897438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Das Gerät meldet sich mit dem zuletzt eingestellten Betriebszustand an.</a:t>
            </a:r>
          </a:p>
        </p:txBody>
      </p:sp>
      <p:sp>
        <p:nvSpPr>
          <p:cNvPr id="28678" name="Text Box 2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8679" name="Text Box 24"/>
          <p:cNvSpPr txBox="1">
            <a:spLocks noChangeArrowheads="1"/>
          </p:cNvSpPr>
          <p:nvPr/>
        </p:nvSpPr>
        <p:spPr bwMode="auto">
          <a:xfrm>
            <a:off x="3419475" y="1619250"/>
            <a:ext cx="32273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Einschalten des Gerätes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7D757AE-6DAB-49CF-AEB2-09BDE157B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919538"/>
            <a:ext cx="5400600" cy="14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Da beim SC20 / SC21 diese Taste nicht vorhanden ist, ergibt sich daraus eine abweichende Bedienung bei den beiden Geräten – </a:t>
            </a:r>
            <a:r>
              <a:rPr lang="de-DE" altLang="de-DE" sz="2000" dirty="0">
                <a:solidFill>
                  <a:srgbClr val="FF0000"/>
                </a:solidFill>
                <a:hlinkClick r:id="rId4" action="ppaction://hlinksldjump"/>
              </a:rPr>
              <a:t>siehe Folie </a:t>
            </a:r>
            <a:r>
              <a:rPr lang="de-DE" altLang="de-DE" sz="2000" dirty="0" smtClean="0">
                <a:solidFill>
                  <a:srgbClr val="FF0000"/>
                </a:solidFill>
                <a:hlinkClick r:id="rId4" action="ppaction://hlinksldjump"/>
              </a:rPr>
              <a:t>33</a:t>
            </a:r>
            <a:r>
              <a:rPr lang="de-DE" altLang="de-DE" sz="2000" dirty="0" smtClean="0">
                <a:solidFill>
                  <a:srgbClr val="FF0000"/>
                </a:solidFill>
              </a:rPr>
              <a:t>.</a:t>
            </a:r>
            <a:endParaRPr lang="de-DE" altLang="de-DE" sz="2000" dirty="0">
              <a:solidFill>
                <a:srgbClr val="FF0000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12"/>
          <p:cNvSpPr txBox="1">
            <a:spLocks noChangeArrowheads="1"/>
          </p:cNvSpPr>
          <p:nvPr/>
        </p:nvSpPr>
        <p:spPr bwMode="auto">
          <a:xfrm>
            <a:off x="3419475" y="2160588"/>
            <a:ext cx="5040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Navi-Drehknopf nach links drehen</a:t>
            </a:r>
          </a:p>
        </p:txBody>
      </p:sp>
      <p:sp>
        <p:nvSpPr>
          <p:cNvPr id="30724" name="Oval 13"/>
          <p:cNvSpPr>
            <a:spLocks noChangeArrowheads="1"/>
          </p:cNvSpPr>
          <p:nvPr/>
        </p:nvSpPr>
        <p:spPr bwMode="auto">
          <a:xfrm>
            <a:off x="755650" y="2852738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88081" name="Group 17"/>
          <p:cNvGrpSpPr>
            <a:grpSpLocks/>
          </p:cNvGrpSpPr>
          <p:nvPr/>
        </p:nvGrpSpPr>
        <p:grpSpPr bwMode="auto">
          <a:xfrm>
            <a:off x="3276600" y="2565398"/>
            <a:ext cx="5481638" cy="1063625"/>
            <a:chOff x="1520" y="2877"/>
            <a:chExt cx="3453" cy="670"/>
          </a:xfrm>
        </p:grpSpPr>
        <p:sp>
          <p:nvSpPr>
            <p:cNvPr id="30728" name="Text Box 15"/>
            <p:cNvSpPr txBox="1">
              <a:spLocks noChangeArrowheads="1"/>
            </p:cNvSpPr>
            <p:nvPr/>
          </p:nvSpPr>
          <p:spPr bwMode="auto">
            <a:xfrm>
              <a:off x="1610" y="2877"/>
              <a:ext cx="336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Dieses wird im Display durch einen Balken angezeigt.</a:t>
              </a:r>
            </a:p>
          </p:txBody>
        </p:sp>
        <p:pic>
          <p:nvPicPr>
            <p:cNvPr id="30729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3330"/>
              <a:ext cx="572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3419475" y="1619250"/>
            <a:ext cx="28670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Lautstärke einstellen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12"/>
          <p:cNvSpPr txBox="1">
            <a:spLocks noChangeArrowheads="1"/>
          </p:cNvSpPr>
          <p:nvPr/>
        </p:nvSpPr>
        <p:spPr bwMode="auto">
          <a:xfrm>
            <a:off x="3073899" y="1778340"/>
            <a:ext cx="5472608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dirty="0"/>
              <a:t>     Bei MRT / FRT kann die Lautstärke einzelner Lautsprecher und Bediengeräte unterschiedlich eingestellt werden. Die Auswahl des </a:t>
            </a:r>
            <a:r>
              <a:rPr lang="de-DE" dirty="0" err="1"/>
              <a:t>anzupas</a:t>
            </a:r>
            <a:r>
              <a:rPr lang="de-DE" dirty="0"/>
              <a:t>-senden Lautsprechers erfolgt über die Tasten Pfeil oben/unten.</a:t>
            </a:r>
            <a:endParaRPr lang="de-DE" altLang="de-DE" dirty="0">
              <a:solidFill>
                <a:srgbClr val="0000FF"/>
              </a:solidFill>
            </a:endParaRPr>
          </a:p>
        </p:txBody>
      </p: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3422662" y="1307025"/>
            <a:ext cx="28670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Lautstärke einstellen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6C04F2-7138-41B2-A289-A469B9E03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80" y="3257849"/>
            <a:ext cx="4181246" cy="1279855"/>
          </a:xfrm>
          <a:prstGeom prst="rect">
            <a:avLst/>
          </a:prstGeom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48CD1B98-F9D3-4902-931D-5D1EEB787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899" y="4518106"/>
            <a:ext cx="5472608" cy="123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dirty="0"/>
              <a:t>     Bei mehreren Bediengeräten kann die Hörer-</a:t>
            </a:r>
            <a:r>
              <a:rPr lang="de-DE" dirty="0" err="1"/>
              <a:t>lautstärke</a:t>
            </a:r>
            <a:r>
              <a:rPr lang="de-DE" dirty="0"/>
              <a:t> nur an der jeweiligen Bedienstelle    angepasst werden, die Lautstärke externer Lautsprecher     jedoch an allen Bedienteilen.</a:t>
            </a:r>
            <a:endParaRPr lang="de-DE" altLang="de-DE" sz="2000" dirty="0">
              <a:solidFill>
                <a:srgbClr val="0000FF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33FC26C-7392-4537-B93A-4E7A771D1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4814709"/>
            <a:ext cx="200025" cy="3200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5FE14D8-5D88-48AF-9C39-8B8FCA30E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174" y="5393812"/>
            <a:ext cx="238125" cy="3143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ECD2D05-F6ED-467B-A605-577E4D481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41" y="2971264"/>
            <a:ext cx="2753868" cy="1257776"/>
          </a:xfrm>
          <a:prstGeom prst="rect">
            <a:avLst/>
          </a:prstGeom>
        </p:spPr>
      </p:pic>
      <p:sp>
        <p:nvSpPr>
          <p:cNvPr id="30724" name="Oval 13"/>
          <p:cNvSpPr>
            <a:spLocks noChangeArrowheads="1"/>
          </p:cNvSpPr>
          <p:nvPr/>
        </p:nvSpPr>
        <p:spPr bwMode="auto">
          <a:xfrm>
            <a:off x="2699792" y="3300115"/>
            <a:ext cx="483766" cy="498028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3734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298825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Töne Ein-/ Ausschalten: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433763" y="2160588"/>
            <a:ext cx="545941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Sämtliche Töne wie z.B. Tastentöne, Warnmeldung usw. können abgeschaltet werden.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1749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9CF6F0C0-6911-4739-86BC-4757EF7AD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273431"/>
            <a:ext cx="5710238" cy="210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</a:t>
            </a:r>
            <a:r>
              <a:rPr lang="de-DE" altLang="de-DE" sz="2000" dirty="0" smtClean="0">
                <a:solidFill>
                  <a:srgbClr val="0000FF"/>
                </a:solidFill>
              </a:rPr>
              <a:t>&gt;7 Einstellungen &gt; 1 Töne</a:t>
            </a: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SC21: Menü </a:t>
            </a:r>
            <a:r>
              <a:rPr lang="de-DE" altLang="de-DE" sz="2000" dirty="0" smtClean="0">
                <a:solidFill>
                  <a:srgbClr val="FF0000"/>
                </a:solidFill>
              </a:rPr>
              <a:t>&gt; </a:t>
            </a:r>
            <a:r>
              <a:rPr lang="de-DE" altLang="de-DE" sz="2000" dirty="0">
                <a:solidFill>
                  <a:srgbClr val="FF0000"/>
                </a:solidFill>
              </a:rPr>
              <a:t>6 Einstellungen </a:t>
            </a:r>
            <a:r>
              <a:rPr lang="de-DE" altLang="de-DE" sz="2000" dirty="0" smtClean="0">
                <a:solidFill>
                  <a:srgbClr val="FF0000"/>
                </a:solidFill>
              </a:rPr>
              <a:t>&gt; Töne/Haptik &gt; Hinweistöne &gt; </a:t>
            </a:r>
            <a:r>
              <a:rPr lang="de-DE" altLang="de-DE" sz="2000" dirty="0">
                <a:solidFill>
                  <a:srgbClr val="FF0000"/>
                </a:solidFill>
              </a:rPr>
              <a:t>Töne</a:t>
            </a:r>
            <a:br>
              <a:rPr lang="de-DE" altLang="de-DE" sz="2000" dirty="0">
                <a:solidFill>
                  <a:srgbClr val="FF0000"/>
                </a:solidFill>
              </a:rPr>
            </a:br>
            <a:endParaRPr lang="de-DE" altLang="de-DE" sz="2000" dirty="0">
              <a:solidFill>
                <a:srgbClr val="FF0000"/>
              </a:solidFill>
            </a:endParaRPr>
          </a:p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Mit der Kontexttaste bestätigen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4233863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Lautsprecher Ein-/ Ausschalten: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419475" y="2160588"/>
            <a:ext cx="5459413" cy="88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Der Gerätelautsprecher und angeschlossene externe Lautsprecher können stumm geschaltet werden.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277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7119067C-ACEC-477C-BF24-CF9E1A833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8" y="3091146"/>
            <a:ext cx="5710237" cy="210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</a:t>
            </a:r>
            <a:r>
              <a:rPr lang="de-DE" altLang="de-DE" sz="2000" dirty="0" smtClean="0">
                <a:solidFill>
                  <a:srgbClr val="0000FF"/>
                </a:solidFill>
              </a:rPr>
              <a:t>&gt; 7 Einstellungen &gt; 2 Lautsprecher</a:t>
            </a: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SC21</a:t>
            </a:r>
            <a:r>
              <a:rPr lang="de-DE" altLang="de-DE" sz="2000" dirty="0" smtClean="0">
                <a:solidFill>
                  <a:srgbClr val="FF0000"/>
                </a:solidFill>
              </a:rPr>
              <a:t>:                                                       Menü </a:t>
            </a:r>
            <a:r>
              <a:rPr lang="de-DE" altLang="de-DE" sz="2000" dirty="0">
                <a:solidFill>
                  <a:srgbClr val="FF0000"/>
                </a:solidFill>
              </a:rPr>
              <a:t>&gt;</a:t>
            </a:r>
            <a:r>
              <a:rPr lang="de-DE" altLang="de-DE" sz="2000" dirty="0" smtClean="0">
                <a:solidFill>
                  <a:srgbClr val="FF0000"/>
                </a:solidFill>
              </a:rPr>
              <a:t> </a:t>
            </a:r>
            <a:r>
              <a:rPr lang="de-DE" altLang="de-DE" sz="2000" dirty="0">
                <a:solidFill>
                  <a:srgbClr val="FF0000"/>
                </a:solidFill>
              </a:rPr>
              <a:t>6 Einstellungen </a:t>
            </a:r>
            <a:r>
              <a:rPr lang="de-DE" altLang="de-DE" sz="2000" dirty="0" smtClean="0">
                <a:solidFill>
                  <a:srgbClr val="FF0000"/>
                </a:solidFill>
              </a:rPr>
              <a:t>&gt; </a:t>
            </a:r>
            <a:r>
              <a:rPr lang="de-DE" altLang="de-DE" sz="2000" dirty="0">
                <a:solidFill>
                  <a:srgbClr val="FF0000"/>
                </a:solidFill>
              </a:rPr>
              <a:t>Lautsprecher/Display </a:t>
            </a:r>
            <a:r>
              <a:rPr lang="de-DE" altLang="de-DE" sz="2000" dirty="0" smtClean="0">
                <a:solidFill>
                  <a:srgbClr val="FF0000"/>
                </a:solidFill>
              </a:rPr>
              <a:t>&gt; </a:t>
            </a:r>
            <a:r>
              <a:rPr lang="de-DE" altLang="de-DE" sz="2000" dirty="0">
                <a:solidFill>
                  <a:srgbClr val="FF0000"/>
                </a:solidFill>
              </a:rPr>
              <a:t>Lautsprecher</a:t>
            </a:r>
          </a:p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 smtClean="0"/>
              <a:t>Mit der Kontexttaste bestätigen</a:t>
            </a:r>
            <a:endParaRPr lang="de-DE" altLang="de-DE" sz="2000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ECEA551C-BB27-4838-82A4-0EE652A09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8" y="5210839"/>
            <a:ext cx="51117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/>
              <a:t>Es erscheint folgendes Symbol im Display: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31BCF0CD-0303-4B5E-A84D-A1987899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6" b="5647"/>
          <a:stretch>
            <a:fillRect/>
          </a:stretch>
        </p:blipFill>
        <p:spPr bwMode="auto">
          <a:xfrm>
            <a:off x="3414718" y="5599776"/>
            <a:ext cx="496031" cy="30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2988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Vibrationsalarm: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419475" y="2160588"/>
            <a:ext cx="5459413" cy="115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Eine Anrufsignalisierung und/oder der Eingang einer SDS und/oder das Auslösen eines Notrufes kann durch einen Vibrationsalarm signalisiert werden.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418931" y="3477790"/>
            <a:ext cx="5710237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 smtClean="0"/>
              <a:t>a) </a:t>
            </a:r>
            <a:r>
              <a:rPr lang="de-DE" altLang="de-DE" sz="2000" dirty="0" smtClean="0">
                <a:solidFill>
                  <a:srgbClr val="0000FF"/>
                </a:solidFill>
              </a:rPr>
              <a:t>Menü &gt; 7 Einstellungen &gt; 3 Vibration</a:t>
            </a:r>
            <a:endParaRPr lang="de-DE" altLang="de-DE" sz="2000" dirty="0">
              <a:solidFill>
                <a:srgbClr val="0000FF"/>
              </a:solidFill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379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18930" y="4032626"/>
            <a:ext cx="5710237" cy="14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 smtClean="0">
                <a:solidFill>
                  <a:srgbClr val="FF0000"/>
                </a:solidFill>
              </a:rPr>
              <a:t>	Abweichende </a:t>
            </a:r>
            <a:r>
              <a:rPr lang="de-DE" altLang="de-DE" sz="2000" dirty="0">
                <a:solidFill>
                  <a:srgbClr val="FF0000"/>
                </a:solidFill>
              </a:rPr>
              <a:t>Menüstruktur beim SC20 / SC21</a:t>
            </a:r>
            <a:r>
              <a:rPr lang="de-DE" altLang="de-DE" sz="2000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 smtClean="0">
                <a:solidFill>
                  <a:srgbClr val="FF0000"/>
                </a:solidFill>
              </a:rPr>
              <a:t>	Menü &gt; 6 Einstellungen &gt; Töne/Haptik &gt;Vibration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418930" y="5390336"/>
            <a:ext cx="5710237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de-DE" altLang="de-DE" sz="2000" dirty="0" smtClean="0"/>
              <a:t>b) </a:t>
            </a:r>
            <a:r>
              <a:rPr lang="de-DE" altLang="de-DE" sz="2000" dirty="0"/>
              <a:t>Mit der Kontexttaste bestätigen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Displaybeleuchtung</a:t>
            </a: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45941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Die Displaybeleuchtung kann verändert sowie ein- und ausgeschaltet werden durch:</a:t>
            </a:r>
          </a:p>
        </p:txBody>
      </p:sp>
      <p:sp>
        <p:nvSpPr>
          <p:cNvPr id="34821" name="Text Box 17"/>
          <p:cNvSpPr txBox="1">
            <a:spLocks noChangeArrowheads="1"/>
          </p:cNvSpPr>
          <p:nvPr/>
        </p:nvSpPr>
        <p:spPr bwMode="auto">
          <a:xfrm>
            <a:off x="-36012" y="582508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</a:t>
            </a:r>
            <a:r>
              <a:rPr lang="de-DE" altLang="de-DE" sz="2200" b="1" u="sng" dirty="0" smtClean="0"/>
              <a:t>Endgerätes</a:t>
            </a:r>
            <a:endParaRPr lang="de-DE" altLang="de-DE" sz="2200" b="1" u="sng" dirty="0"/>
          </a:p>
        </p:txBody>
      </p:sp>
      <p:pic>
        <p:nvPicPr>
          <p:cNvPr id="34822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7592015-D346-43F5-86F4-B2DACE1A8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85170"/>
            <a:ext cx="5710237" cy="342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 smtClean="0">
                <a:solidFill>
                  <a:srgbClr val="0000FF"/>
                </a:solidFill>
              </a:rPr>
              <a:t>Menü &gt;7 Einstellungen &gt; 4 Beleuchtung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de-DE" altLang="de-DE" sz="2000" dirty="0" smtClean="0">
                <a:solidFill>
                  <a:srgbClr val="FF0000"/>
                </a:solidFill>
              </a:rPr>
              <a:t>	Abweichende </a:t>
            </a:r>
            <a:r>
              <a:rPr lang="de-DE" altLang="de-DE" sz="2000" dirty="0">
                <a:solidFill>
                  <a:srgbClr val="FF0000"/>
                </a:solidFill>
              </a:rPr>
              <a:t>Menüstruktur beim SC20 / </a:t>
            </a:r>
            <a:r>
              <a:rPr lang="de-DE" altLang="de-DE" sz="2000" dirty="0" smtClean="0">
                <a:solidFill>
                  <a:srgbClr val="FF0000"/>
                </a:solidFill>
              </a:rPr>
              <a:t>	SC21:                                                                   	Menü &gt; </a:t>
            </a:r>
            <a:r>
              <a:rPr lang="de-DE" altLang="de-DE" sz="2000" dirty="0">
                <a:solidFill>
                  <a:srgbClr val="FF0000"/>
                </a:solidFill>
              </a:rPr>
              <a:t>6 Einstellungen </a:t>
            </a:r>
            <a:r>
              <a:rPr lang="de-DE" altLang="de-DE" sz="2000" dirty="0" smtClean="0">
                <a:solidFill>
                  <a:srgbClr val="FF0000"/>
                </a:solidFill>
              </a:rPr>
              <a:t>&gt; 	Lautsprecher/Display &gt; </a:t>
            </a:r>
            <a:r>
              <a:rPr lang="de-DE" altLang="de-DE" sz="2000" dirty="0">
                <a:solidFill>
                  <a:srgbClr val="FF0000"/>
                </a:solidFill>
              </a:rPr>
              <a:t>Display </a:t>
            </a:r>
            <a:r>
              <a:rPr lang="de-DE" altLang="de-DE" sz="2000" dirty="0" smtClean="0">
                <a:solidFill>
                  <a:srgbClr val="FF0000"/>
                </a:solidFill>
              </a:rPr>
              <a:t>&gt; 	Beleuchtung</a:t>
            </a:r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</a:pPr>
            <a:endParaRPr lang="de-DE" altLang="de-DE" sz="2000" dirty="0">
              <a:solidFill>
                <a:srgbClr val="0000FF"/>
              </a:solidFill>
            </a:endParaRPr>
          </a:p>
          <a:p>
            <a:pPr marL="457200" lvl="1" indent="0"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Mit der Kontexttaste bestätigen</a:t>
            </a:r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de-DE" altLang="de-DE" sz="2000" dirty="0" smtClean="0"/>
              <a:t>	(</a:t>
            </a:r>
            <a:r>
              <a:rPr lang="de-DE" altLang="de-DE" sz="2000" dirty="0"/>
              <a:t>Intensität durch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verändern)</a:t>
            </a:r>
          </a:p>
          <a:p>
            <a:pPr marL="457200" indent="-457200">
              <a:lnSpc>
                <a:spcPct val="86000"/>
              </a:lnSpc>
              <a:buClr>
                <a:srgbClr val="000000"/>
              </a:buClr>
              <a:buSzPct val="100000"/>
              <a:buAutoNum type="alphaLcParenR" startAt="2"/>
            </a:pP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3419475" y="1628800"/>
            <a:ext cx="3802063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smtClean="0"/>
              <a:t>Tag – Nachtmodus</a:t>
            </a:r>
            <a:endParaRPr lang="de-DE" altLang="de-DE" sz="2000" b="1" dirty="0"/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459413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Die Displaybeleuchtung kann </a:t>
            </a:r>
            <a:r>
              <a:rPr lang="de-DE" altLang="de-DE" sz="2000" dirty="0" smtClean="0"/>
              <a:t>auf </a:t>
            </a:r>
            <a:r>
              <a:rPr lang="de-DE" altLang="de-DE" sz="2000" dirty="0" err="1" smtClean="0"/>
              <a:t>Tagmodus</a:t>
            </a:r>
            <a:r>
              <a:rPr lang="de-DE" altLang="de-DE" sz="2000" dirty="0" smtClean="0"/>
              <a:t> oder Nachtmodus eingestellt werden:</a:t>
            </a:r>
            <a:endParaRPr lang="de-DE" altLang="de-DE" sz="2000" dirty="0"/>
          </a:p>
        </p:txBody>
      </p:sp>
      <p:sp>
        <p:nvSpPr>
          <p:cNvPr id="34821" name="Text Box 17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</a:t>
            </a:r>
            <a:r>
              <a:rPr lang="de-DE" altLang="de-DE" sz="2200" b="1" u="sng" dirty="0" smtClean="0"/>
              <a:t>Endgerätes SC 20 / SC21</a:t>
            </a:r>
            <a:endParaRPr lang="de-DE" altLang="de-DE" sz="2200" b="1" u="sng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7592015-D346-43F5-86F4-B2DACE1A8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85170"/>
            <a:ext cx="5256981" cy="327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 smtClean="0">
                <a:solidFill>
                  <a:srgbClr val="0000FF"/>
                </a:solidFill>
              </a:rPr>
              <a:t>Menü &gt; </a:t>
            </a:r>
            <a:r>
              <a:rPr lang="de-DE" altLang="de-DE" sz="2000" dirty="0">
                <a:solidFill>
                  <a:srgbClr val="0000FF"/>
                </a:solidFill>
              </a:rPr>
              <a:t>6 Einstellungen </a:t>
            </a:r>
            <a:r>
              <a:rPr lang="de-DE" altLang="de-DE" sz="2000" dirty="0" smtClean="0">
                <a:solidFill>
                  <a:srgbClr val="0000FF"/>
                </a:solidFill>
              </a:rPr>
              <a:t>&gt; Lautsprecher/Display &gt; </a:t>
            </a:r>
            <a:r>
              <a:rPr lang="de-DE" altLang="de-DE" sz="2000" dirty="0">
                <a:solidFill>
                  <a:srgbClr val="0000FF"/>
                </a:solidFill>
              </a:rPr>
              <a:t>Display </a:t>
            </a:r>
            <a:r>
              <a:rPr lang="de-DE" altLang="de-DE" sz="2000" dirty="0" smtClean="0">
                <a:solidFill>
                  <a:srgbClr val="0000FF"/>
                </a:solidFill>
              </a:rPr>
              <a:t>&gt; Tag/Nacht Modus &gt; an / ausstellen</a:t>
            </a:r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</a:pPr>
            <a:endParaRPr lang="de-DE" altLang="de-DE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86000"/>
              </a:lnSpc>
              <a:buClr>
                <a:srgbClr val="000000"/>
              </a:buClr>
              <a:buSzPct val="100000"/>
              <a:buAutoNum type="alphaLcParenR" startAt="2"/>
            </a:pPr>
            <a:r>
              <a:rPr lang="de-DE" altLang="de-DE" sz="2000" dirty="0" smtClean="0">
                <a:solidFill>
                  <a:srgbClr val="0000FF"/>
                </a:solidFill>
              </a:rPr>
              <a:t>Taste C </a:t>
            </a:r>
            <a:r>
              <a:rPr lang="de-DE" altLang="de-DE" sz="2000" dirty="0" smtClean="0"/>
              <a:t>lang drücken</a:t>
            </a:r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de-DE" altLang="de-DE" sz="2000" dirty="0" smtClean="0"/>
              <a:t>	(Tag-/</a:t>
            </a:r>
            <a:r>
              <a:rPr lang="de-DE" altLang="de-DE" sz="2000" dirty="0"/>
              <a:t>N</a:t>
            </a:r>
            <a:r>
              <a:rPr lang="de-DE" altLang="de-DE" sz="2000" dirty="0" smtClean="0"/>
              <a:t>achtmodus wird eingestellt)</a:t>
            </a:r>
            <a:endParaRPr lang="de-DE" altLang="de-DE" sz="2000" dirty="0"/>
          </a:p>
          <a:p>
            <a:pPr marL="457200" indent="-457200">
              <a:lnSpc>
                <a:spcPct val="86000"/>
              </a:lnSpc>
              <a:buClr>
                <a:srgbClr val="000000"/>
              </a:buClr>
              <a:buSzPct val="100000"/>
              <a:buAutoNum type="alphaLcParenR" startAt="2"/>
            </a:pPr>
            <a:endParaRPr lang="de-DE" altLang="de-DE" sz="2000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de-DE" altLang="de-DE" sz="2000" dirty="0" smtClean="0"/>
              <a:t>c)</a:t>
            </a:r>
            <a:r>
              <a:rPr lang="de-DE" altLang="de-DE" sz="2000" dirty="0" smtClean="0">
                <a:solidFill>
                  <a:srgbClr val="0000FF"/>
                </a:solidFill>
              </a:rPr>
              <a:t>	Rechte Kontexttaste </a:t>
            </a:r>
            <a:r>
              <a:rPr lang="de-DE" altLang="de-DE" sz="2000" dirty="0" smtClean="0"/>
              <a:t>lang drücken und </a:t>
            </a:r>
            <a:r>
              <a:rPr lang="de-DE" altLang="de-DE" sz="2000" dirty="0" smtClean="0">
                <a:solidFill>
                  <a:srgbClr val="0000FF"/>
                </a:solidFill>
              </a:rPr>
              <a:t>	T/N </a:t>
            </a:r>
            <a:r>
              <a:rPr lang="de-DE" altLang="de-DE" sz="2000" dirty="0" err="1" smtClean="0">
                <a:solidFill>
                  <a:srgbClr val="0000FF"/>
                </a:solidFill>
              </a:rPr>
              <a:t>Displ</a:t>
            </a:r>
            <a:r>
              <a:rPr lang="de-DE" altLang="de-DE" sz="2000" dirty="0" smtClean="0">
                <a:solidFill>
                  <a:srgbClr val="0000FF"/>
                </a:solidFill>
              </a:rPr>
              <a:t>. </a:t>
            </a:r>
            <a:r>
              <a:rPr lang="de-DE" altLang="de-DE" sz="2000" dirty="0" smtClean="0"/>
              <a:t>als Kurzwahlfunktion 	hinterlegen. Anschließend reicht ein </a:t>
            </a:r>
            <a:r>
              <a:rPr lang="de-DE" altLang="de-DE" sz="2000" dirty="0" smtClean="0">
                <a:solidFill>
                  <a:srgbClr val="0000FF"/>
                </a:solidFill>
              </a:rPr>
              <a:t>	</a:t>
            </a:r>
            <a:r>
              <a:rPr lang="de-DE" altLang="de-DE" sz="2000" dirty="0"/>
              <a:t>d</a:t>
            </a:r>
            <a:r>
              <a:rPr lang="de-DE" altLang="de-DE" sz="2000" dirty="0" smtClean="0"/>
              <a:t>rücken auf die </a:t>
            </a:r>
            <a:r>
              <a:rPr lang="de-DE" altLang="de-DE" sz="2000" dirty="0" smtClean="0">
                <a:solidFill>
                  <a:srgbClr val="0000FF"/>
                </a:solidFill>
              </a:rPr>
              <a:t>rechte Kontexttaste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1345105" cy="4595082"/>
          </a:xfrm>
          <a:prstGeom prst="rect">
            <a:avLst/>
          </a:prstGeom>
        </p:spPr>
      </p:pic>
      <p:cxnSp>
        <p:nvCxnSpPr>
          <p:cNvPr id="3" name="Gerader Verbinder 2"/>
          <p:cNvCxnSpPr/>
          <p:nvPr/>
        </p:nvCxnSpPr>
        <p:spPr>
          <a:xfrm flipV="1">
            <a:off x="323528" y="4149080"/>
            <a:ext cx="582010" cy="5040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71500" y="432997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„C“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89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771801" y="3212236"/>
            <a:ext cx="6048671" cy="251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„Modus“ </a:t>
            </a:r>
            <a:r>
              <a:rPr lang="de-DE" altLang="de-DE" sz="2000" dirty="0"/>
              <a:t> </a:t>
            </a:r>
            <a:r>
              <a:rPr lang="de-DE" altLang="de-DE" sz="2000" dirty="0" smtClean="0"/>
              <a:t>drücken oder</a:t>
            </a: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</a:t>
            </a:r>
            <a:r>
              <a:rPr lang="de-DE" altLang="de-DE" sz="2000" dirty="0" smtClean="0">
                <a:solidFill>
                  <a:srgbClr val="0000FF"/>
                </a:solidFill>
              </a:rPr>
              <a:t>&gt; 7 Einstellungen &gt; 5 Betriebsmodus</a:t>
            </a: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SC21:</a:t>
            </a:r>
            <a:br>
              <a:rPr lang="de-DE" altLang="de-DE" sz="2000" dirty="0">
                <a:solidFill>
                  <a:srgbClr val="FF0000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Menü &gt;</a:t>
            </a:r>
            <a:r>
              <a:rPr lang="de-DE" altLang="de-DE" sz="2000" dirty="0" smtClean="0">
                <a:solidFill>
                  <a:srgbClr val="FF0000"/>
                </a:solidFill>
              </a:rPr>
              <a:t> </a:t>
            </a:r>
            <a:r>
              <a:rPr lang="de-DE" altLang="de-DE" sz="2000" dirty="0">
                <a:solidFill>
                  <a:srgbClr val="FF0000"/>
                </a:solidFill>
              </a:rPr>
              <a:t>5 Netzwerk wechseln </a:t>
            </a:r>
            <a:r>
              <a:rPr lang="de-DE" altLang="de-DE" sz="2000" dirty="0" smtClean="0">
                <a:solidFill>
                  <a:srgbClr val="FF0000"/>
                </a:solidFill>
              </a:rPr>
              <a:t>&gt; </a:t>
            </a:r>
            <a:r>
              <a:rPr lang="de-DE" altLang="de-DE" sz="2000" dirty="0">
                <a:solidFill>
                  <a:srgbClr val="FF0000"/>
                </a:solidFill>
              </a:rPr>
              <a:t>Betriebsmodus</a:t>
            </a:r>
            <a:br>
              <a:rPr lang="de-DE" altLang="de-DE" sz="2000" dirty="0">
                <a:solidFill>
                  <a:srgbClr val="FF0000"/>
                </a:solidFill>
              </a:rPr>
            </a:br>
            <a:endParaRPr lang="de-DE" altLang="de-DE" sz="2000" dirty="0">
              <a:solidFill>
                <a:srgbClr val="FF0000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# Taste</a:t>
            </a:r>
            <a:r>
              <a:rPr lang="de-DE" altLang="de-DE" sz="2000" dirty="0"/>
              <a:t> lange drücken (kommunale Programmierung)</a:t>
            </a:r>
          </a:p>
        </p:txBody>
      </p:sp>
      <p:sp>
        <p:nvSpPr>
          <p:cNvPr id="36867" name="Text Box 13"/>
          <p:cNvSpPr txBox="1">
            <a:spLocks noChangeArrowheads="1"/>
          </p:cNvSpPr>
          <p:nvPr/>
        </p:nvSpPr>
        <p:spPr bwMode="auto">
          <a:xfrm>
            <a:off x="2771801" y="1629965"/>
            <a:ext cx="42370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Umschalten der Betriebsart</a:t>
            </a:r>
          </a:p>
        </p:txBody>
      </p:sp>
      <p:sp>
        <p:nvSpPr>
          <p:cNvPr id="36868" name="Text Box 14"/>
          <p:cNvSpPr txBox="1">
            <a:spLocks noChangeArrowheads="1"/>
          </p:cNvSpPr>
          <p:nvPr/>
        </p:nvSpPr>
        <p:spPr bwMode="auto">
          <a:xfrm>
            <a:off x="2772527" y="2330940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Der Wechsel der Betriebsart kann auf verschiedene Arten durchgeführt werden:</a:t>
            </a:r>
          </a:p>
        </p:txBody>
      </p:sp>
      <p:sp>
        <p:nvSpPr>
          <p:cNvPr id="36869" name="Text Box 20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6870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06F8D47-97DB-46D8-B1D1-1535D7D13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2722"/>
            <a:ext cx="9159301" cy="602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8334"/>
            <a:ext cx="1082461" cy="323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MRT39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24" y="2134663"/>
            <a:ext cx="3095576" cy="100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smtClean="0"/>
              <a:t>Funkendgeräte </a:t>
            </a:r>
            <a:r>
              <a:rPr lang="de-DE" altLang="de-DE" sz="2000" b="1" dirty="0"/>
              <a:t>im Digitalfunknetz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0" y="330035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Endgeräte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27394" y="2355195"/>
            <a:ext cx="2181919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smtClean="0"/>
              <a:t>STP 8000 / 9000</a:t>
            </a:r>
            <a:endParaRPr lang="de-DE" altLang="de-DE" sz="2000" b="1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2F629B7-D0A7-4115-934D-4BB9F40F39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90" y="3139161"/>
            <a:ext cx="1859070" cy="2882127"/>
          </a:xfrm>
          <a:prstGeom prst="rect">
            <a:avLst/>
          </a:prstGeom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94192" y="5638045"/>
            <a:ext cx="2447256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smtClean="0"/>
              <a:t>SC 2020 / 2021</a:t>
            </a:r>
            <a:endParaRPr lang="de-DE" altLang="de-DE" sz="2000" b="1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B142793-4E37-4E47-A159-4500DFED13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24" y="3847604"/>
            <a:ext cx="3095576" cy="983527"/>
          </a:xfrm>
          <a:prstGeom prst="rect">
            <a:avLst/>
          </a:prstGeom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497830" y="4918368"/>
            <a:ext cx="3168352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smtClean="0"/>
              <a:t>SCC3 Farb-Bedienteil für SRG 3900 / SCG2229</a:t>
            </a:r>
            <a:endParaRPr lang="de-DE" altLang="de-DE" sz="2000" b="1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724128" y="3233170"/>
            <a:ext cx="2962672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smtClean="0"/>
              <a:t>Bedienteil SRG3900</a:t>
            </a:r>
            <a:endParaRPr lang="de-DE" altLang="de-DE" sz="20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</p:spTree>
    <p:extLst>
      <p:ext uri="{BB962C8B-B14F-4D97-AF65-F5344CB8AC3E}">
        <p14:creationId xmlns:p14="http://schemas.microsoft.com/office/powerpoint/2010/main" val="3657199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3275856" y="1604038"/>
            <a:ext cx="3168749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Übertragungssperre:</a:t>
            </a: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2339753" y="2099467"/>
            <a:ext cx="6264498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Wenn die Übertragungssperre aktiv ist, sendet das Funkgerät keine Signale an das Netz.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Es können nur Gespräche, Status- und Kurz-mitteilungen empfangen werden.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Wird die Notruftaste gedrückt, wird die Übertragungs-sperre automatisch deaktiviert.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2339753" y="4467959"/>
            <a:ext cx="5710237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</a:t>
            </a:r>
            <a:r>
              <a:rPr lang="de-DE" altLang="de-DE" sz="2000" dirty="0" smtClean="0">
                <a:solidFill>
                  <a:srgbClr val="0000FF"/>
                </a:solidFill>
              </a:rPr>
              <a:t>&gt; 7 Einstellungen &gt; 6 Kein </a:t>
            </a:r>
            <a:r>
              <a:rPr lang="de-DE" altLang="de-DE" sz="2000" dirty="0">
                <a:solidFill>
                  <a:srgbClr val="0000FF"/>
                </a:solidFill>
              </a:rPr>
              <a:t>Senden</a:t>
            </a:r>
          </a:p>
        </p:txBody>
      </p:sp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pic>
        <p:nvPicPr>
          <p:cNvPr id="3789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0F98C7B-ECE5-41CD-A88C-4D72E7D21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2722"/>
            <a:ext cx="9159301" cy="602864"/>
          </a:xfrm>
          <a:prstGeom prst="rect">
            <a:avLst/>
          </a:prstGeom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41A1A3E9-732E-4C4E-A0A6-38DB16911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3" y="4886586"/>
            <a:ext cx="6264497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de-DE" altLang="de-DE" sz="2000" dirty="0">
                <a:solidFill>
                  <a:srgbClr val="FF0000"/>
                </a:solidFill>
              </a:rPr>
              <a:t>	Abweichende Menüstruktur beim SC20 / SC21:</a:t>
            </a:r>
            <a:br>
              <a:rPr lang="de-DE" altLang="de-DE" sz="2000" dirty="0">
                <a:solidFill>
                  <a:srgbClr val="FF0000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	Menü </a:t>
            </a:r>
            <a:r>
              <a:rPr lang="de-DE" altLang="de-DE" sz="2000" dirty="0" smtClean="0">
                <a:solidFill>
                  <a:srgbClr val="FF0000"/>
                </a:solidFill>
              </a:rPr>
              <a:t>&gt; </a:t>
            </a:r>
            <a:r>
              <a:rPr lang="de-DE" altLang="de-DE" sz="2000" dirty="0">
                <a:solidFill>
                  <a:srgbClr val="FF0000"/>
                </a:solidFill>
              </a:rPr>
              <a:t>5 Netzwerk wechseln </a:t>
            </a:r>
            <a:r>
              <a:rPr lang="de-DE" altLang="de-DE" sz="2000" dirty="0" smtClean="0">
                <a:solidFill>
                  <a:srgbClr val="FF0000"/>
                </a:solidFill>
              </a:rPr>
              <a:t>&gt; </a:t>
            </a:r>
            <a:r>
              <a:rPr lang="de-DE" altLang="de-DE" sz="2000" dirty="0">
                <a:solidFill>
                  <a:srgbClr val="FF0000"/>
                </a:solidFill>
              </a:rPr>
              <a:t>Kein Senden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3151547" y="1625547"/>
            <a:ext cx="3364669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Übertragungssperre - Fortsetzung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151547" y="2490257"/>
            <a:ext cx="5710237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lphaLcParenR" startAt="2"/>
            </a:pPr>
            <a:r>
              <a:rPr lang="de-DE" altLang="de-DE" sz="2000" dirty="0" smtClean="0">
                <a:solidFill>
                  <a:srgbClr val="0000FF"/>
                </a:solidFill>
              </a:rPr>
              <a:t>Linke Kontexttaste „An/Aus“ </a:t>
            </a:r>
            <a:r>
              <a:rPr lang="de-DE" altLang="de-DE" sz="2000" dirty="0"/>
              <a:t>drücken</a:t>
            </a:r>
          </a:p>
        </p:txBody>
      </p:sp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pic>
        <p:nvPicPr>
          <p:cNvPr id="3789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26" y="3925256"/>
            <a:ext cx="574766" cy="36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3151547" y="3053347"/>
            <a:ext cx="5111750" cy="7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Es erscheint folgendes Symbol im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Display: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0F98C7B-ECE5-41CD-A88C-4D72E7D21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2722"/>
            <a:ext cx="9159301" cy="6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2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  <p:bldP spid="5327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059832" y="2898944"/>
            <a:ext cx="5544418" cy="331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</a:t>
            </a:r>
            <a:r>
              <a:rPr lang="de-DE" altLang="de-DE" sz="2000" dirty="0" smtClean="0">
                <a:solidFill>
                  <a:srgbClr val="0000FF"/>
                </a:solidFill>
              </a:rPr>
              <a:t>&gt; 7 Einstellungen &gt; 9 Schriftgröße</a:t>
            </a: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SC21: </a:t>
            </a:r>
            <a:br>
              <a:rPr lang="de-DE" altLang="de-DE" sz="2000" dirty="0">
                <a:solidFill>
                  <a:srgbClr val="FF0000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Menü </a:t>
            </a:r>
            <a:r>
              <a:rPr lang="de-DE" altLang="de-DE" sz="2000" dirty="0" smtClean="0">
                <a:solidFill>
                  <a:srgbClr val="FF0000"/>
                </a:solidFill>
              </a:rPr>
              <a:t>&gt; </a:t>
            </a:r>
            <a:r>
              <a:rPr lang="de-DE" altLang="de-DE" sz="2000" dirty="0">
                <a:solidFill>
                  <a:srgbClr val="FF0000"/>
                </a:solidFill>
              </a:rPr>
              <a:t>6 Einstellungen </a:t>
            </a:r>
            <a:r>
              <a:rPr lang="de-DE" altLang="de-DE" sz="2000" dirty="0" smtClean="0">
                <a:solidFill>
                  <a:srgbClr val="FF0000"/>
                </a:solidFill>
              </a:rPr>
              <a:t>&gt; </a:t>
            </a:r>
            <a:r>
              <a:rPr lang="de-DE" altLang="de-DE" sz="2000" dirty="0">
                <a:solidFill>
                  <a:srgbClr val="FF0000"/>
                </a:solidFill>
              </a:rPr>
              <a:t>Lautsprecher/Display </a:t>
            </a:r>
            <a:r>
              <a:rPr lang="de-DE" altLang="de-DE" sz="2000" dirty="0" smtClean="0">
                <a:solidFill>
                  <a:srgbClr val="FF0000"/>
                </a:solidFill>
              </a:rPr>
              <a:t>&gt; </a:t>
            </a:r>
            <a:r>
              <a:rPr lang="de-DE" altLang="de-DE" sz="2000" dirty="0">
                <a:solidFill>
                  <a:srgbClr val="FF0000"/>
                </a:solidFill>
              </a:rPr>
              <a:t>Display </a:t>
            </a:r>
            <a:r>
              <a:rPr lang="de-DE" altLang="de-DE" sz="2000" dirty="0" smtClean="0">
                <a:solidFill>
                  <a:srgbClr val="FF0000"/>
                </a:solidFill>
              </a:rPr>
              <a:t>&gt; </a:t>
            </a:r>
            <a:r>
              <a:rPr lang="de-DE" altLang="de-DE" sz="2000" dirty="0">
                <a:solidFill>
                  <a:srgbClr val="FF0000"/>
                </a:solidFill>
              </a:rPr>
              <a:t>Schriftgröße</a:t>
            </a: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„Schrift“ </a:t>
            </a:r>
            <a:r>
              <a:rPr lang="de-DE" altLang="de-DE" sz="2000" dirty="0"/>
              <a:t> </a:t>
            </a:r>
            <a:r>
              <a:rPr lang="de-DE" altLang="de-DE" sz="2000" dirty="0" smtClean="0"/>
              <a:t>drücken (wenn Schrift hinterlegt /eingespeichert ist)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endParaRPr lang="de-DE" altLang="de-DE" sz="2000" dirty="0">
              <a:solidFill>
                <a:srgbClr val="0000FF"/>
              </a:solidFill>
            </a:endParaRPr>
          </a:p>
        </p:txBody>
      </p:sp>
      <p:sp>
        <p:nvSpPr>
          <p:cNvPr id="36867" name="Text Box 13"/>
          <p:cNvSpPr txBox="1">
            <a:spLocks noChangeArrowheads="1"/>
          </p:cNvSpPr>
          <p:nvPr/>
        </p:nvSpPr>
        <p:spPr bwMode="auto">
          <a:xfrm>
            <a:off x="3059832" y="1624084"/>
            <a:ext cx="42370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Ändern der Schriftgröße</a:t>
            </a:r>
          </a:p>
        </p:txBody>
      </p:sp>
      <p:sp>
        <p:nvSpPr>
          <p:cNvPr id="36868" name="Text Box 14"/>
          <p:cNvSpPr txBox="1">
            <a:spLocks noChangeArrowheads="1"/>
          </p:cNvSpPr>
          <p:nvPr/>
        </p:nvSpPr>
        <p:spPr bwMode="auto">
          <a:xfrm>
            <a:off x="3059832" y="2154344"/>
            <a:ext cx="5459413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Die Schriftgröße kann auf verschiedene 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Arten gewechselt werden:</a:t>
            </a:r>
          </a:p>
        </p:txBody>
      </p:sp>
      <p:sp>
        <p:nvSpPr>
          <p:cNvPr id="36869" name="Text Box 20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6870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2E1B8D9-25DF-45A1-89F9-1BAD7EAAB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2722"/>
            <a:ext cx="9159301" cy="6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20"/>
          <p:cNvSpPr txBox="1">
            <a:spLocks noChangeArrowheads="1"/>
          </p:cNvSpPr>
          <p:nvPr/>
        </p:nvSpPr>
        <p:spPr bwMode="auto">
          <a:xfrm>
            <a:off x="-1" y="404664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Tastenbelegung SC20 und SC21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91" y="1135720"/>
            <a:ext cx="1345105" cy="4595082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02578" y="1779266"/>
            <a:ext cx="2585500" cy="33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UcParenBoth"/>
            </a:pPr>
            <a:r>
              <a:rPr lang="de-DE" altLang="de-DE" dirty="0" smtClean="0"/>
              <a:t>Sprechwunsch</a:t>
            </a:r>
            <a:endParaRPr lang="de-DE" altLang="de-DE" dirty="0"/>
          </a:p>
        </p:txBody>
      </p:sp>
      <p:cxnSp>
        <p:nvCxnSpPr>
          <p:cNvPr id="4" name="Gerader Verbinder 3"/>
          <p:cNvCxnSpPr/>
          <p:nvPr/>
        </p:nvCxnSpPr>
        <p:spPr>
          <a:xfrm>
            <a:off x="2907556" y="2140803"/>
            <a:ext cx="924771" cy="8697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654" y="2572199"/>
            <a:ext cx="3532248" cy="76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700" dirty="0" smtClean="0"/>
              <a:t>(B) </a:t>
            </a:r>
            <a:r>
              <a:rPr lang="de-DE" altLang="de-DE" sz="1700" dirty="0" err="1" smtClean="0"/>
              <a:t>Toggeln</a:t>
            </a:r>
            <a:r>
              <a:rPr lang="de-DE" altLang="de-DE" sz="1700" dirty="0" smtClean="0"/>
              <a:t> </a:t>
            </a:r>
            <a:r>
              <a:rPr lang="de-DE" altLang="de-DE" sz="1700" dirty="0"/>
              <a:t>zwischen den letzten beiden </a:t>
            </a:r>
            <a:r>
              <a:rPr lang="de-DE" altLang="de-DE" sz="1700" dirty="0" smtClean="0"/>
              <a:t>Rufgruppen; (</a:t>
            </a:r>
            <a:r>
              <a:rPr lang="de-DE" altLang="de-DE" sz="1700" dirty="0" err="1" smtClean="0"/>
              <a:t>Einschaltreset</a:t>
            </a:r>
            <a:r>
              <a:rPr lang="de-DE" altLang="de-DE" sz="1700" dirty="0" smtClean="0"/>
              <a:t> der </a:t>
            </a:r>
            <a:r>
              <a:rPr lang="de-DE" altLang="de-DE" sz="1700" dirty="0" err="1" smtClean="0"/>
              <a:t>Toggelfunktion</a:t>
            </a:r>
            <a:r>
              <a:rPr lang="de-DE" altLang="de-DE" sz="1700" dirty="0" smtClean="0"/>
              <a:t>)</a:t>
            </a:r>
            <a:endParaRPr lang="de-DE" altLang="de-DE" sz="1700" dirty="0"/>
          </a:p>
        </p:txBody>
      </p:sp>
      <p:cxnSp>
        <p:nvCxnSpPr>
          <p:cNvPr id="14" name="Gerader Verbinder 13"/>
          <p:cNvCxnSpPr/>
          <p:nvPr/>
        </p:nvCxnSpPr>
        <p:spPr>
          <a:xfrm>
            <a:off x="3307676" y="2955973"/>
            <a:ext cx="524651" cy="2912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854915" y="3571933"/>
            <a:ext cx="1153020" cy="33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/>
              <a:t>PTT</a:t>
            </a:r>
          </a:p>
        </p:txBody>
      </p:sp>
      <p:cxnSp>
        <p:nvCxnSpPr>
          <p:cNvPr id="18" name="Gerader Verbinder 17"/>
          <p:cNvCxnSpPr>
            <a:stCxn id="17" idx="3"/>
          </p:cNvCxnSpPr>
          <p:nvPr/>
        </p:nvCxnSpPr>
        <p:spPr>
          <a:xfrm flipV="1">
            <a:off x="3007935" y="3725480"/>
            <a:ext cx="735256" cy="128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35822" y="4114128"/>
            <a:ext cx="2328819" cy="57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dirty="0" smtClean="0"/>
              <a:t>(C) Tag-/Nachtmodus </a:t>
            </a:r>
            <a:endParaRPr lang="de-DE" altLang="de-DE" dirty="0"/>
          </a:p>
        </p:txBody>
      </p:sp>
      <p:cxnSp>
        <p:nvCxnSpPr>
          <p:cNvPr id="21" name="Gerader Verbinder 20"/>
          <p:cNvCxnSpPr/>
          <p:nvPr/>
        </p:nvCxnSpPr>
        <p:spPr>
          <a:xfrm flipV="1">
            <a:off x="1478237" y="4173545"/>
            <a:ext cx="2407190" cy="175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51048" y="4699038"/>
            <a:ext cx="3057495" cy="104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 smtClean="0"/>
              <a:t>• kurzer </a:t>
            </a:r>
            <a:r>
              <a:rPr lang="de-DE" altLang="de-DE" dirty="0"/>
              <a:t>Druck</a:t>
            </a:r>
            <a:r>
              <a:rPr lang="de-DE" altLang="de-DE" dirty="0" smtClean="0"/>
              <a:t>:</a:t>
            </a:r>
            <a:br>
              <a:rPr lang="de-DE" altLang="de-DE" dirty="0" smtClean="0"/>
            </a:br>
            <a:r>
              <a:rPr lang="de-DE" altLang="de-DE" dirty="0" smtClean="0"/>
              <a:t>   Tastensperre </a:t>
            </a:r>
            <a:r>
              <a:rPr lang="de-DE" altLang="de-DE" dirty="0"/>
              <a:t>mit </a:t>
            </a:r>
            <a:r>
              <a:rPr lang="de-DE" altLang="de-DE" dirty="0" smtClean="0"/>
              <a:t>Quittung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 smtClean="0"/>
              <a:t>• langer </a:t>
            </a:r>
            <a:r>
              <a:rPr lang="de-DE" altLang="de-DE" sz="1700" dirty="0"/>
              <a:t>Druck</a:t>
            </a:r>
            <a:r>
              <a:rPr lang="de-DE" altLang="de-DE" dirty="0"/>
              <a:t>: </a:t>
            </a:r>
            <a:br>
              <a:rPr lang="de-DE" altLang="de-DE" dirty="0"/>
            </a:br>
            <a:r>
              <a:rPr lang="de-DE" altLang="de-DE" dirty="0" smtClean="0"/>
              <a:t>   Tastensperre sofort</a:t>
            </a:r>
            <a:endParaRPr lang="de-DE" altLang="de-DE" dirty="0"/>
          </a:p>
        </p:txBody>
      </p:sp>
      <p:cxnSp>
        <p:nvCxnSpPr>
          <p:cNvPr id="25" name="Gerader Verbinder 24"/>
          <p:cNvCxnSpPr/>
          <p:nvPr/>
        </p:nvCxnSpPr>
        <p:spPr>
          <a:xfrm>
            <a:off x="3216231" y="5313708"/>
            <a:ext cx="945680" cy="2323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105063" y="878875"/>
            <a:ext cx="4331601" cy="76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700" dirty="0" smtClean="0"/>
              <a:t>• 1x </a:t>
            </a:r>
            <a:r>
              <a:rPr lang="de-DE" altLang="de-DE" sz="1700" dirty="0"/>
              <a:t>drücken: Rufgruppenauswahl</a:t>
            </a:r>
            <a:br>
              <a:rPr lang="de-DE" altLang="de-DE" sz="1700" dirty="0"/>
            </a:br>
            <a:r>
              <a:rPr lang="de-DE" altLang="de-DE" sz="1700" dirty="0" smtClean="0"/>
              <a:t>• 2x </a:t>
            </a:r>
            <a:r>
              <a:rPr lang="de-DE" altLang="de-DE" sz="1700" dirty="0"/>
              <a:t>drücken: Statusmeldungsauswahl</a:t>
            </a:r>
            <a:br>
              <a:rPr lang="de-DE" altLang="de-DE" sz="1700" dirty="0"/>
            </a:br>
            <a:r>
              <a:rPr lang="de-DE" altLang="de-DE" sz="1700" dirty="0" smtClean="0"/>
              <a:t>• 3x </a:t>
            </a:r>
            <a:r>
              <a:rPr lang="de-DE" altLang="de-DE" sz="1700" dirty="0"/>
              <a:t>drücken: Totmann aktivieren (</a:t>
            </a:r>
            <a:r>
              <a:rPr lang="de-DE" altLang="de-DE" sz="1700" dirty="0" err="1"/>
              <a:t>kom</a:t>
            </a:r>
            <a:r>
              <a:rPr lang="de-DE" altLang="de-DE" sz="1700" dirty="0"/>
              <a:t>.)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923931" y="4532678"/>
            <a:ext cx="2585500" cy="33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/>
              <a:t>Ein-/</a:t>
            </a:r>
            <a:r>
              <a:rPr lang="de-DE" altLang="de-DE" sz="1700" dirty="0"/>
              <a:t>Ausschalten</a:t>
            </a:r>
          </a:p>
        </p:txBody>
      </p:sp>
      <p:cxnSp>
        <p:nvCxnSpPr>
          <p:cNvPr id="32" name="Gerader Verbinder 31"/>
          <p:cNvCxnSpPr>
            <a:cxnSpLocks/>
          </p:cNvCxnSpPr>
          <p:nvPr/>
        </p:nvCxnSpPr>
        <p:spPr>
          <a:xfrm flipH="1">
            <a:off x="4918262" y="4699038"/>
            <a:ext cx="1206358" cy="74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609946" y="4958708"/>
            <a:ext cx="3534053" cy="121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1700" dirty="0" smtClean="0"/>
              <a:t>• kurzer </a:t>
            </a:r>
            <a:r>
              <a:rPr lang="de-DE" altLang="de-DE" sz="1700" dirty="0"/>
              <a:t>Druck: </a:t>
            </a:r>
            <a:br>
              <a:rPr lang="de-DE" altLang="de-DE" sz="1700" dirty="0"/>
            </a:br>
            <a:r>
              <a:rPr lang="de-DE" altLang="de-DE" sz="1700" dirty="0" smtClean="0"/>
              <a:t>   Zeichenwahl </a:t>
            </a:r>
            <a:r>
              <a:rPr lang="de-DE" altLang="de-DE" sz="1700" dirty="0"/>
              <a:t>#</a:t>
            </a:r>
            <a:br>
              <a:rPr lang="de-DE" altLang="de-DE" sz="1700" dirty="0"/>
            </a:br>
            <a:r>
              <a:rPr lang="de-DE" altLang="de-DE" sz="1700" dirty="0" smtClean="0"/>
              <a:t>• langer </a:t>
            </a:r>
            <a:r>
              <a:rPr lang="de-DE" altLang="de-DE" sz="1700" dirty="0"/>
              <a:t>Druck: </a:t>
            </a:r>
            <a:br>
              <a:rPr lang="de-DE" altLang="de-DE" sz="1700" dirty="0"/>
            </a:br>
            <a:r>
              <a:rPr lang="de-DE" altLang="de-DE" sz="1700" dirty="0" smtClean="0"/>
              <a:t>  Status </a:t>
            </a:r>
            <a:r>
              <a:rPr lang="de-DE" altLang="de-DE" sz="1700" dirty="0"/>
              <a:t>„EDV-Abfrage“ (</a:t>
            </a:r>
            <a:r>
              <a:rPr lang="de-DE" altLang="de-DE" sz="1700" dirty="0" err="1"/>
              <a:t>poliz</a:t>
            </a:r>
            <a:r>
              <a:rPr lang="de-DE" altLang="de-DE" sz="1700" dirty="0"/>
              <a:t>.)</a:t>
            </a:r>
            <a:br>
              <a:rPr lang="de-DE" altLang="de-DE" sz="1700" dirty="0"/>
            </a:br>
            <a:r>
              <a:rPr lang="de-DE" altLang="de-DE" sz="1700" dirty="0" smtClean="0"/>
              <a:t>  TMO-</a:t>
            </a:r>
            <a:r>
              <a:rPr lang="de-DE" altLang="de-DE" sz="1700" dirty="0"/>
              <a:t>/DMO-Umschaltung (</a:t>
            </a:r>
            <a:r>
              <a:rPr lang="de-DE" altLang="de-DE" sz="1700" dirty="0" err="1"/>
              <a:t>kom</a:t>
            </a:r>
            <a:r>
              <a:rPr lang="de-DE" altLang="de-DE" sz="1700" dirty="0" smtClean="0"/>
              <a:t>.)</a:t>
            </a:r>
            <a:endParaRPr lang="de-DE" altLang="de-DE" sz="1700" dirty="0"/>
          </a:p>
        </p:txBody>
      </p:sp>
      <p:cxnSp>
        <p:nvCxnSpPr>
          <p:cNvPr id="35" name="Gerader Verbinder 34"/>
          <p:cNvCxnSpPr/>
          <p:nvPr/>
        </p:nvCxnSpPr>
        <p:spPr>
          <a:xfrm flipH="1" flipV="1">
            <a:off x="4887836" y="5537788"/>
            <a:ext cx="722111" cy="82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5418460" y="1832583"/>
            <a:ext cx="3618035" cy="256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700" dirty="0" smtClean="0"/>
              <a:t>• kurzer </a:t>
            </a:r>
            <a:r>
              <a:rPr lang="de-DE" altLang="de-DE" sz="1700" dirty="0"/>
              <a:t>Druck: Funktion lt</a:t>
            </a:r>
            <a:r>
              <a:rPr lang="de-DE" altLang="de-DE" sz="1700" dirty="0" smtClean="0"/>
              <a:t>.</a:t>
            </a:r>
            <a:br>
              <a:rPr lang="de-DE" altLang="de-DE" sz="1700" dirty="0" smtClean="0"/>
            </a:br>
            <a:r>
              <a:rPr lang="de-DE" altLang="de-DE" sz="1700" dirty="0" smtClean="0"/>
              <a:t>  Anzeige </a:t>
            </a:r>
            <a:r>
              <a:rPr lang="de-DE" altLang="de-DE" sz="1700" dirty="0"/>
              <a:t>oder Shortcut-Menü</a:t>
            </a:r>
            <a:br>
              <a:rPr lang="de-DE" altLang="de-DE" sz="1700" dirty="0"/>
            </a:br>
            <a:r>
              <a:rPr lang="de-DE" altLang="de-DE" sz="1700" dirty="0" smtClean="0"/>
              <a:t>• langer </a:t>
            </a:r>
            <a:r>
              <a:rPr lang="de-DE" altLang="de-DE" sz="1700" dirty="0"/>
              <a:t>Druck: </a:t>
            </a:r>
            <a:r>
              <a:rPr lang="de-DE" altLang="de-DE" sz="1700" dirty="0" smtClean="0"/>
              <a:t>Belegung</a:t>
            </a:r>
            <a:br>
              <a:rPr lang="de-DE" altLang="de-DE" sz="1700" dirty="0" smtClean="0"/>
            </a:br>
            <a:r>
              <a:rPr lang="de-DE" altLang="de-DE" sz="1700" dirty="0" smtClean="0"/>
              <a:t>  auswählen</a:t>
            </a:r>
            <a:br>
              <a:rPr lang="de-DE" altLang="de-DE" sz="1700" dirty="0" smtClean="0"/>
            </a:br>
            <a:r>
              <a:rPr lang="de-DE" altLang="de-DE" sz="1700" dirty="0" smtClean="0"/>
              <a:t>  (SDS schreiben, SDS-Eingang,</a:t>
            </a:r>
            <a:br>
              <a:rPr lang="de-DE" altLang="de-DE" sz="1700" dirty="0" smtClean="0"/>
            </a:br>
            <a:r>
              <a:rPr lang="de-DE" altLang="de-DE" sz="1700" dirty="0" smtClean="0"/>
              <a:t>  Modi-Auswahl, Töne</a:t>
            </a:r>
            <a:r>
              <a:rPr lang="de-DE" altLang="de-DE" sz="1700" dirty="0"/>
              <a:t>, </a:t>
            </a:r>
            <a:r>
              <a:rPr lang="de-DE" altLang="de-DE" sz="1700" dirty="0" smtClean="0"/>
              <a:t>Hilfetext,</a:t>
            </a:r>
            <a:br>
              <a:rPr lang="de-DE" altLang="de-DE" sz="1700" dirty="0" smtClean="0"/>
            </a:br>
            <a:r>
              <a:rPr lang="de-DE" altLang="de-DE" sz="1700" dirty="0" smtClean="0"/>
              <a:t>  Kein Senden, Schriftgröße,</a:t>
            </a:r>
            <a:br>
              <a:rPr lang="de-DE" altLang="de-DE" sz="1700" dirty="0" smtClean="0"/>
            </a:br>
            <a:r>
              <a:rPr lang="de-DE" altLang="de-DE" sz="1700" dirty="0" smtClean="0"/>
              <a:t>  Lautsprecher ein/aus,</a:t>
            </a:r>
            <a:br>
              <a:rPr lang="de-DE" altLang="de-DE" sz="1700" dirty="0" smtClean="0"/>
            </a:br>
            <a:r>
              <a:rPr lang="de-DE" altLang="de-DE" sz="1700" dirty="0" smtClean="0"/>
              <a:t>  letzte Rufgruppe, Netzwahl,</a:t>
            </a:r>
            <a:br>
              <a:rPr lang="de-DE" altLang="de-DE" sz="1700" dirty="0" smtClean="0"/>
            </a:br>
            <a:r>
              <a:rPr lang="de-DE" altLang="de-DE" sz="1700" dirty="0" smtClean="0"/>
              <a:t>  Shortcut-Menü, Tag-Nachtmodus                Leitstellenauswahl)</a:t>
            </a:r>
            <a:endParaRPr lang="de-DE" altLang="de-DE" sz="1700" dirty="0"/>
          </a:p>
        </p:txBody>
      </p:sp>
      <p:cxnSp>
        <p:nvCxnSpPr>
          <p:cNvPr id="45061" name="Gewinkelter Verbinder 45060"/>
          <p:cNvCxnSpPr/>
          <p:nvPr/>
        </p:nvCxnSpPr>
        <p:spPr>
          <a:xfrm rot="5400000" flipH="1" flipV="1">
            <a:off x="3241307" y="2589529"/>
            <a:ext cx="3173028" cy="554484"/>
          </a:xfrm>
          <a:prstGeom prst="bentConnector3">
            <a:avLst>
              <a:gd name="adj1" fmla="val 10030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72" name="Gewinkelter Verbinder 45071"/>
          <p:cNvCxnSpPr/>
          <p:nvPr/>
        </p:nvCxnSpPr>
        <p:spPr>
          <a:xfrm rot="5400000" flipH="1" flipV="1">
            <a:off x="4374481" y="3394204"/>
            <a:ext cx="1638826" cy="659833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618DE7CB-1581-4E25-8923-FAF196D73336}"/>
              </a:ext>
            </a:extLst>
          </p:cNvPr>
          <p:cNvCxnSpPr/>
          <p:nvPr/>
        </p:nvCxnSpPr>
        <p:spPr>
          <a:xfrm flipV="1">
            <a:off x="4255806" y="4470740"/>
            <a:ext cx="590408" cy="89369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0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20" grpId="0"/>
      <p:bldP spid="24" grpId="0"/>
      <p:bldP spid="28" grpId="0"/>
      <p:bldP spid="31" grpId="0"/>
      <p:bldP spid="34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9"/>
          <p:cNvSpPr txBox="1">
            <a:spLocks noChangeArrowheads="1"/>
          </p:cNvSpPr>
          <p:nvPr/>
        </p:nvSpPr>
        <p:spPr bwMode="auto">
          <a:xfrm>
            <a:off x="696913" y="1171575"/>
            <a:ext cx="72580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Gruppenruf</a:t>
            </a:r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695325" y="3900488"/>
            <a:ext cx="8448675" cy="22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de-DE" altLang="de-DE" sz="2000" dirty="0"/>
              <a:t>Alle Teilnehmer befinden sich in der gleichen Gruppe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de-DE" altLang="de-DE" sz="2000" dirty="0"/>
              <a:t>Drücken der </a:t>
            </a:r>
            <a:r>
              <a:rPr lang="de-DE" altLang="de-DE" sz="2000" dirty="0">
                <a:solidFill>
                  <a:srgbClr val="0000FF"/>
                </a:solidFill>
              </a:rPr>
              <a:t>Sendetaste </a:t>
            </a:r>
            <a:r>
              <a:rPr lang="de-DE" altLang="de-DE" sz="2000" dirty="0"/>
              <a:t>(</a:t>
            </a:r>
            <a:r>
              <a:rPr lang="de-DE" sz="2000" dirty="0"/>
              <a:t>PTT)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Gesprächsabwicklung zwischen mehreren Teilnehmern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Verwendung der Verkehrsart Wechselverkehr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Sperrung der Sendetasten bei den Empfängern</a:t>
            </a:r>
          </a:p>
        </p:txBody>
      </p:sp>
      <p:grpSp>
        <p:nvGrpSpPr>
          <p:cNvPr id="38916" name="Group 52"/>
          <p:cNvGrpSpPr>
            <a:grpSpLocks noChangeAspect="1"/>
          </p:cNvGrpSpPr>
          <p:nvPr/>
        </p:nvGrpSpPr>
        <p:grpSpPr bwMode="auto">
          <a:xfrm>
            <a:off x="3713163" y="1101725"/>
            <a:ext cx="573087" cy="1825625"/>
            <a:chOff x="4513" y="799"/>
            <a:chExt cx="817" cy="2903"/>
          </a:xfrm>
        </p:grpSpPr>
        <p:grpSp>
          <p:nvGrpSpPr>
            <p:cNvPr id="38930" name="Group 53"/>
            <p:cNvGrpSpPr>
              <a:grpSpLocks noChangeAspect="1"/>
            </p:cNvGrpSpPr>
            <p:nvPr/>
          </p:nvGrpSpPr>
          <p:grpSpPr bwMode="auto">
            <a:xfrm>
              <a:off x="4513" y="799"/>
              <a:ext cx="817" cy="2903"/>
              <a:chOff x="4332" y="754"/>
              <a:chExt cx="817" cy="2903"/>
            </a:xfrm>
          </p:grpSpPr>
          <p:sp>
            <p:nvSpPr>
              <p:cNvPr id="38934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4570" y="1842"/>
                <a:ext cx="340" cy="1815"/>
              </a:xfrm>
              <a:prstGeom prst="can">
                <a:avLst>
                  <a:gd name="adj" fmla="val 133456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5" name="Oval 55"/>
              <p:cNvSpPr>
                <a:spLocks noChangeAspect="1" noChangeArrowheads="1"/>
              </p:cNvSpPr>
              <p:nvPr/>
            </p:nvSpPr>
            <p:spPr bwMode="auto">
              <a:xfrm>
                <a:off x="4332" y="1752"/>
                <a:ext cx="817" cy="544"/>
              </a:xfrm>
              <a:prstGeom prst="ellipse">
                <a:avLst/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6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4649" y="1207"/>
                <a:ext cx="182" cy="909"/>
              </a:xfrm>
              <a:prstGeom prst="can">
                <a:avLst>
                  <a:gd name="adj" fmla="val 124863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7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4740" y="754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8931" name="AutoShape 58"/>
            <p:cNvSpPr>
              <a:spLocks noChangeAspect="1" noChangeArrowheads="1"/>
            </p:cNvSpPr>
            <p:nvPr/>
          </p:nvSpPr>
          <p:spPr bwMode="auto">
            <a:xfrm rot="-10137301">
              <a:off x="4604" y="1842"/>
              <a:ext cx="182" cy="318"/>
            </a:xfrm>
            <a:prstGeom prst="flowChartMagneticDrum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8932" name="AutoShape 59"/>
            <p:cNvSpPr>
              <a:spLocks noChangeAspect="1" noChangeArrowheads="1"/>
            </p:cNvSpPr>
            <p:nvPr/>
          </p:nvSpPr>
          <p:spPr bwMode="auto">
            <a:xfrm>
              <a:off x="4830" y="890"/>
              <a:ext cx="45" cy="27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8933" name="Rectangle 60"/>
            <p:cNvSpPr>
              <a:spLocks noChangeAspect="1" noChangeArrowheads="1"/>
            </p:cNvSpPr>
            <p:nvPr/>
          </p:nvSpPr>
          <p:spPr bwMode="auto">
            <a:xfrm>
              <a:off x="4876" y="981"/>
              <a:ext cx="45" cy="1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38917" name="Text Box 102"/>
          <p:cNvSpPr txBox="1">
            <a:spLocks noChangeArrowheads="1"/>
          </p:cNvSpPr>
          <p:nvPr/>
        </p:nvSpPr>
        <p:spPr bwMode="auto">
          <a:xfrm>
            <a:off x="4202113" y="3073400"/>
            <a:ext cx="16414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Empfänger A</a:t>
            </a:r>
          </a:p>
        </p:txBody>
      </p:sp>
      <p:sp>
        <p:nvSpPr>
          <p:cNvPr id="38918" name="Text Box 145"/>
          <p:cNvSpPr txBox="1">
            <a:spLocks noChangeArrowheads="1"/>
          </p:cNvSpPr>
          <p:nvPr/>
        </p:nvSpPr>
        <p:spPr bwMode="auto">
          <a:xfrm>
            <a:off x="7235825" y="3073400"/>
            <a:ext cx="16414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Empfänger C</a:t>
            </a:r>
          </a:p>
        </p:txBody>
      </p:sp>
      <p:sp>
        <p:nvSpPr>
          <p:cNvPr id="38919" name="Text Box 188"/>
          <p:cNvSpPr txBox="1">
            <a:spLocks noChangeArrowheads="1"/>
          </p:cNvSpPr>
          <p:nvPr/>
        </p:nvSpPr>
        <p:spPr bwMode="auto">
          <a:xfrm>
            <a:off x="5622925" y="3073400"/>
            <a:ext cx="16430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Empfänger B</a:t>
            </a:r>
          </a:p>
        </p:txBody>
      </p:sp>
      <p:sp>
        <p:nvSpPr>
          <p:cNvPr id="38920" name="Line 189"/>
          <p:cNvSpPr>
            <a:spLocks noChangeShapeType="1"/>
          </p:cNvSpPr>
          <p:nvPr/>
        </p:nvSpPr>
        <p:spPr bwMode="auto">
          <a:xfrm flipV="1">
            <a:off x="2563813" y="1152525"/>
            <a:ext cx="1116012" cy="6191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1" name="Line 190"/>
          <p:cNvSpPr>
            <a:spLocks noChangeShapeType="1"/>
          </p:cNvSpPr>
          <p:nvPr/>
        </p:nvSpPr>
        <p:spPr bwMode="auto">
          <a:xfrm>
            <a:off x="4214813" y="1204913"/>
            <a:ext cx="3844925" cy="6000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2" name="Line 191"/>
          <p:cNvSpPr>
            <a:spLocks noChangeShapeType="1"/>
          </p:cNvSpPr>
          <p:nvPr/>
        </p:nvSpPr>
        <p:spPr bwMode="auto">
          <a:xfrm>
            <a:off x="4205288" y="1298575"/>
            <a:ext cx="1998662" cy="5889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3" name="Line 192"/>
          <p:cNvSpPr>
            <a:spLocks noChangeShapeType="1"/>
          </p:cNvSpPr>
          <p:nvPr/>
        </p:nvSpPr>
        <p:spPr bwMode="auto">
          <a:xfrm>
            <a:off x="4171950" y="1335088"/>
            <a:ext cx="568325" cy="663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4" name="Text Box 235"/>
          <p:cNvSpPr txBox="1">
            <a:spLocks noChangeArrowheads="1"/>
          </p:cNvSpPr>
          <p:nvPr/>
        </p:nvSpPr>
        <p:spPr bwMode="auto">
          <a:xfrm>
            <a:off x="1733550" y="3128963"/>
            <a:ext cx="16414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Sender</a:t>
            </a:r>
          </a:p>
        </p:txBody>
      </p:sp>
      <p:pic>
        <p:nvPicPr>
          <p:cNvPr id="38925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700213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1700213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Text Box 24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8929" name="Picture 248" descr="MRT3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65400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96913" y="1171575"/>
            <a:ext cx="7258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Direktruf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95325" y="3525838"/>
            <a:ext cx="8448675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arenR"/>
            </a:pPr>
            <a:r>
              <a:rPr lang="de-DE" altLang="de-DE" sz="2000" dirty="0"/>
              <a:t>Eingabe der </a:t>
            </a:r>
            <a:r>
              <a:rPr lang="de-DE" altLang="de-DE" sz="2000" dirty="0">
                <a:solidFill>
                  <a:srgbClr val="0000FF"/>
                </a:solidFill>
              </a:rPr>
              <a:t>ISSI </a:t>
            </a:r>
            <a:r>
              <a:rPr lang="de-DE" sz="2000" dirty="0"/>
              <a:t>(Teilnehmerkennung) 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arenR"/>
            </a:pPr>
            <a:r>
              <a:rPr lang="de-DE" altLang="de-DE" sz="2000" dirty="0"/>
              <a:t>Drücken der </a:t>
            </a:r>
            <a:r>
              <a:rPr lang="de-DE" altLang="de-DE" sz="2000" dirty="0">
                <a:solidFill>
                  <a:srgbClr val="0000FF"/>
                </a:solidFill>
              </a:rPr>
              <a:t>Sendetaste </a:t>
            </a:r>
            <a:r>
              <a:rPr lang="de-DE" altLang="de-DE" sz="2000" dirty="0"/>
              <a:t>(</a:t>
            </a:r>
            <a:r>
              <a:rPr lang="de-DE" sz="2000" dirty="0"/>
              <a:t>PTT)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Gesprächsabwicklung zwischen zwei Teilnehmern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andere Teilnehmer in der aktuell gewählten Gruppe können nicht mithören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Verwendung der Verkehrsart Wechselverkehr</a:t>
            </a:r>
          </a:p>
        </p:txBody>
      </p:sp>
      <p:grpSp>
        <p:nvGrpSpPr>
          <p:cNvPr id="39940" name="Group 88"/>
          <p:cNvGrpSpPr>
            <a:grpSpLocks noChangeAspect="1"/>
          </p:cNvGrpSpPr>
          <p:nvPr/>
        </p:nvGrpSpPr>
        <p:grpSpPr bwMode="auto">
          <a:xfrm>
            <a:off x="4611688" y="1095375"/>
            <a:ext cx="642937" cy="2281238"/>
            <a:chOff x="4513" y="799"/>
            <a:chExt cx="817" cy="2903"/>
          </a:xfrm>
        </p:grpSpPr>
        <p:grpSp>
          <p:nvGrpSpPr>
            <p:cNvPr id="39953" name="Group 89"/>
            <p:cNvGrpSpPr>
              <a:grpSpLocks noChangeAspect="1"/>
            </p:cNvGrpSpPr>
            <p:nvPr/>
          </p:nvGrpSpPr>
          <p:grpSpPr bwMode="auto">
            <a:xfrm>
              <a:off x="4513" y="799"/>
              <a:ext cx="817" cy="2903"/>
              <a:chOff x="4332" y="754"/>
              <a:chExt cx="817" cy="2903"/>
            </a:xfrm>
          </p:grpSpPr>
          <p:sp>
            <p:nvSpPr>
              <p:cNvPr id="39957" name="AutoShape 90"/>
              <p:cNvSpPr>
                <a:spLocks noChangeAspect="1" noChangeArrowheads="1"/>
              </p:cNvSpPr>
              <p:nvPr/>
            </p:nvSpPr>
            <p:spPr bwMode="auto">
              <a:xfrm>
                <a:off x="4570" y="1842"/>
                <a:ext cx="340" cy="1815"/>
              </a:xfrm>
              <a:prstGeom prst="can">
                <a:avLst>
                  <a:gd name="adj" fmla="val 133456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9958" name="Oval 91"/>
              <p:cNvSpPr>
                <a:spLocks noChangeAspect="1" noChangeArrowheads="1"/>
              </p:cNvSpPr>
              <p:nvPr/>
            </p:nvSpPr>
            <p:spPr bwMode="auto">
              <a:xfrm>
                <a:off x="4332" y="1752"/>
                <a:ext cx="817" cy="544"/>
              </a:xfrm>
              <a:prstGeom prst="ellipse">
                <a:avLst/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9959" name="AutoShape 92"/>
              <p:cNvSpPr>
                <a:spLocks noChangeAspect="1" noChangeArrowheads="1"/>
              </p:cNvSpPr>
              <p:nvPr/>
            </p:nvSpPr>
            <p:spPr bwMode="auto">
              <a:xfrm>
                <a:off x="4649" y="1207"/>
                <a:ext cx="182" cy="909"/>
              </a:xfrm>
              <a:prstGeom prst="can">
                <a:avLst>
                  <a:gd name="adj" fmla="val 124863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9960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4740" y="754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9954" name="AutoShape 94"/>
            <p:cNvSpPr>
              <a:spLocks noChangeAspect="1" noChangeArrowheads="1"/>
            </p:cNvSpPr>
            <p:nvPr/>
          </p:nvSpPr>
          <p:spPr bwMode="auto">
            <a:xfrm rot="-10137301">
              <a:off x="4604" y="1842"/>
              <a:ext cx="182" cy="318"/>
            </a:xfrm>
            <a:prstGeom prst="flowChartMagneticDrum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9955" name="AutoShape 95"/>
            <p:cNvSpPr>
              <a:spLocks noChangeAspect="1" noChangeArrowheads="1"/>
            </p:cNvSpPr>
            <p:nvPr/>
          </p:nvSpPr>
          <p:spPr bwMode="auto">
            <a:xfrm>
              <a:off x="4830" y="890"/>
              <a:ext cx="45" cy="27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9956" name="Rectangle 96"/>
            <p:cNvSpPr>
              <a:spLocks noChangeAspect="1" noChangeArrowheads="1"/>
            </p:cNvSpPr>
            <p:nvPr/>
          </p:nvSpPr>
          <p:spPr bwMode="auto">
            <a:xfrm>
              <a:off x="4876" y="981"/>
              <a:ext cx="45" cy="1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39941" name="AutoShape 97"/>
          <p:cNvSpPr>
            <a:spLocks noChangeArrowheads="1"/>
          </p:cNvSpPr>
          <p:nvPr/>
        </p:nvSpPr>
        <p:spPr bwMode="auto">
          <a:xfrm>
            <a:off x="2773363" y="2544763"/>
            <a:ext cx="1889125" cy="792162"/>
          </a:xfrm>
          <a:prstGeom prst="wedgeRoundRectCallout">
            <a:avLst>
              <a:gd name="adj1" fmla="val -70421"/>
              <a:gd name="adj2" fmla="val -3977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chemeClr val="bg2"/>
                </a:solidFill>
              </a:rPr>
              <a:t>ISSI 01234567</a:t>
            </a:r>
          </a:p>
        </p:txBody>
      </p:sp>
      <p:grpSp>
        <p:nvGrpSpPr>
          <p:cNvPr id="39942" name="Group 152"/>
          <p:cNvGrpSpPr>
            <a:grpSpLocks/>
          </p:cNvGrpSpPr>
          <p:nvPr/>
        </p:nvGrpSpPr>
        <p:grpSpPr bwMode="auto">
          <a:xfrm>
            <a:off x="5081588" y="1239838"/>
            <a:ext cx="2293937" cy="677862"/>
            <a:chOff x="3201" y="781"/>
            <a:chExt cx="1445" cy="427"/>
          </a:xfrm>
        </p:grpSpPr>
        <p:sp>
          <p:nvSpPr>
            <p:cNvPr id="39950" name="Line 140"/>
            <p:cNvSpPr>
              <a:spLocks noChangeShapeType="1"/>
            </p:cNvSpPr>
            <p:nvPr/>
          </p:nvSpPr>
          <p:spPr bwMode="auto">
            <a:xfrm rot="21245434" flipV="1">
              <a:off x="3201" y="801"/>
              <a:ext cx="704" cy="9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51" name="Line 141"/>
            <p:cNvSpPr>
              <a:spLocks noChangeShapeType="1"/>
            </p:cNvSpPr>
            <p:nvPr/>
          </p:nvSpPr>
          <p:spPr bwMode="auto">
            <a:xfrm rot="21245434" flipH="1">
              <a:off x="3589" y="781"/>
              <a:ext cx="320" cy="1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52" name="Line 142"/>
            <p:cNvSpPr>
              <a:spLocks noChangeShapeType="1"/>
            </p:cNvSpPr>
            <p:nvPr/>
          </p:nvSpPr>
          <p:spPr bwMode="auto">
            <a:xfrm rot="-354566">
              <a:off x="3610" y="926"/>
              <a:ext cx="1036" cy="28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9943" name="Group 153"/>
          <p:cNvGrpSpPr>
            <a:grpSpLocks/>
          </p:cNvGrpSpPr>
          <p:nvPr/>
        </p:nvGrpSpPr>
        <p:grpSpPr bwMode="auto">
          <a:xfrm>
            <a:off x="2130425" y="1663700"/>
            <a:ext cx="2595563" cy="588963"/>
            <a:chOff x="1342" y="1048"/>
            <a:chExt cx="1635" cy="371"/>
          </a:xfrm>
        </p:grpSpPr>
        <p:sp>
          <p:nvSpPr>
            <p:cNvPr id="39947" name="Line 146"/>
            <p:cNvSpPr>
              <a:spLocks noChangeShapeType="1"/>
            </p:cNvSpPr>
            <p:nvPr/>
          </p:nvSpPr>
          <p:spPr bwMode="auto">
            <a:xfrm rot="-1094903">
              <a:off x="1342" y="1048"/>
              <a:ext cx="767" cy="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48" name="Line 147"/>
            <p:cNvSpPr>
              <a:spLocks noChangeShapeType="1"/>
            </p:cNvSpPr>
            <p:nvPr/>
          </p:nvSpPr>
          <p:spPr bwMode="auto">
            <a:xfrm rot="20505097" flipH="1">
              <a:off x="1867" y="1059"/>
              <a:ext cx="302" cy="3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49" name="Line 148"/>
            <p:cNvSpPr>
              <a:spLocks noChangeShapeType="1"/>
            </p:cNvSpPr>
            <p:nvPr/>
          </p:nvSpPr>
          <p:spPr bwMode="auto">
            <a:xfrm rot="20505097" flipV="1">
              <a:off x="1890" y="1199"/>
              <a:ext cx="1087" cy="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pic>
        <p:nvPicPr>
          <p:cNvPr id="3994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773238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 Box 15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419475" y="3062662"/>
            <a:ext cx="53149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Ein-/</a:t>
            </a:r>
            <a:r>
              <a:rPr lang="de-DE" altLang="de-DE" sz="2000" dirty="0" smtClean="0">
                <a:solidFill>
                  <a:srgbClr val="0000FF"/>
                </a:solidFill>
              </a:rPr>
              <a:t>Aus-Taste </a:t>
            </a:r>
            <a:r>
              <a:rPr lang="de-DE" altLang="de-DE" sz="2000" dirty="0">
                <a:solidFill>
                  <a:srgbClr val="0000FF"/>
                </a:solidFill>
              </a:rPr>
              <a:t>1x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 smtClean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 smtClean="0"/>
              <a:t> </a:t>
            </a:r>
            <a:r>
              <a:rPr lang="de-DE" altLang="de-DE" sz="2000" dirty="0"/>
              <a:t>Gesprächsgruppe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Sendetaste</a:t>
            </a:r>
            <a:r>
              <a:rPr lang="de-DE" altLang="de-DE" sz="2000" dirty="0"/>
              <a:t> drücken oder ca. 5 Sekunden warten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Wechsel der Gesprächsgruppe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-3076" y="658267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der Endgeräte STP8038 /STP9038</a:t>
            </a:r>
            <a:endParaRPr lang="de-DE" altLang="de-DE" sz="2200" b="1" u="sng" dirty="0"/>
          </a:p>
        </p:txBody>
      </p:sp>
      <p:pic>
        <p:nvPicPr>
          <p:cNvPr id="41989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3419475" y="2160588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Innerhalb eines Gruppenordners wird die Gesprächsgruppe wie folgt gewechselt:</a:t>
            </a: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755650" y="33575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41992" name="Text Box 10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41993" name="Text Box 11"/>
          <p:cNvSpPr txBox="1">
            <a:spLocks noChangeArrowheads="1"/>
          </p:cNvSpPr>
          <p:nvPr/>
        </p:nvSpPr>
        <p:spPr bwMode="auto">
          <a:xfrm>
            <a:off x="539750" y="38608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419475" y="3025482"/>
            <a:ext cx="53149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Mittlere Kontexttaste „Gruppe“ 1x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Gesprächsgruppe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Sendetaste</a:t>
            </a:r>
            <a:r>
              <a:rPr lang="de-DE" altLang="de-DE" sz="2000" dirty="0"/>
              <a:t> drücken oder ca. 5 Sekunden warten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483768" y="1525004"/>
            <a:ext cx="5315744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Wechsel der </a:t>
            </a:r>
            <a:r>
              <a:rPr lang="de-DE" altLang="de-DE" sz="2000" b="1" dirty="0" smtClean="0"/>
              <a:t>Gesprächsgruppe</a:t>
            </a:r>
            <a:endParaRPr lang="de-DE" altLang="de-DE" sz="2000" b="1" dirty="0"/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</a:t>
            </a:r>
            <a:r>
              <a:rPr lang="de-DE" altLang="de-DE" sz="2200" b="1" u="sng" dirty="0" smtClean="0"/>
              <a:t>der Endgeräte  SC20 / SC21</a:t>
            </a:r>
            <a:endParaRPr lang="de-DE" altLang="de-DE" sz="2200" b="1" u="sng" dirty="0"/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3419475" y="2160588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Innerhalb eines Gruppenordners wird die Gesprächsgruppe wie folgt gewechselt: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8CA3921-A95E-4799-9694-CD7DBD326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584561"/>
            <a:ext cx="2830640" cy="4388358"/>
          </a:xfrm>
          <a:prstGeom prst="rect">
            <a:avLst/>
          </a:prstGeom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39970B8B-75E3-4918-8A30-D9F8570B4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566042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96D54895-59A2-4C5D-899D-38672CE8C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61" y="2803526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41BE9509-1408-427F-BCA6-CA5B294F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79" y="386104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105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419475" y="3051175"/>
            <a:ext cx="488315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Ein-/</a:t>
            </a:r>
            <a:r>
              <a:rPr lang="de-DE" altLang="de-DE" sz="2000" dirty="0" smtClean="0">
                <a:solidFill>
                  <a:srgbClr val="0000FF"/>
                </a:solidFill>
              </a:rPr>
              <a:t>Aus-Taste </a:t>
            </a:r>
            <a:r>
              <a:rPr lang="de-DE" altLang="de-DE" sz="2000" dirty="0">
                <a:solidFill>
                  <a:srgbClr val="0000FF"/>
                </a:solidFill>
              </a:rPr>
              <a:t>1x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Navigationstasten ◄►</a:t>
            </a:r>
            <a:r>
              <a:rPr lang="de-DE" altLang="de-DE" sz="2000" dirty="0"/>
              <a:t> Gruppenordner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Ggf. 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Gesprächsgruppe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Sendetaste</a:t>
            </a:r>
            <a:r>
              <a:rPr lang="de-DE" altLang="de-DE" sz="2000" dirty="0"/>
              <a:t> drücken oder ca. 5 Sekunden warten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Wechsel des Gruppenordners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STP8038 / STP9038</a:t>
            </a:r>
          </a:p>
        </p:txBody>
      </p:sp>
      <p:pic>
        <p:nvPicPr>
          <p:cNvPr id="43013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In der Betriebsart TMO wird der Gruppenordner folgendermaßen gewechselt: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755650" y="33575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39750" y="38608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116013" y="46529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63751FD-789C-4E62-B117-344A732DE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8" y="1533649"/>
            <a:ext cx="2830640" cy="4388358"/>
          </a:xfrm>
          <a:prstGeom prst="rect">
            <a:avLst/>
          </a:prstGeom>
        </p:spPr>
      </p:pic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4139952" y="3034109"/>
            <a:ext cx="488315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sz="2000" dirty="0">
                <a:solidFill>
                  <a:srgbClr val="0000FF"/>
                </a:solidFill>
              </a:rPr>
              <a:t>Kontexttaste</a:t>
            </a:r>
            <a:r>
              <a:rPr lang="de-DE" sz="2000" dirty="0"/>
              <a:t> Gruppe</a:t>
            </a:r>
            <a:r>
              <a:rPr lang="de-DE" altLang="de-DE" sz="2000" dirty="0"/>
              <a:t> 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Navigationstasten ◄►</a:t>
            </a:r>
            <a:r>
              <a:rPr lang="de-DE" altLang="de-DE" sz="2000" dirty="0"/>
              <a:t> Gruppenordner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Ggf. 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Gesprächsgruppe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Sendetaste</a:t>
            </a:r>
            <a:r>
              <a:rPr lang="de-DE" altLang="de-DE" sz="2000" dirty="0"/>
              <a:t> drücken oder ca. 5 Sekunden warten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Wechsel des Gruppenordners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SC20 / SC21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In der Betriebsart TMO wird der Gruppenordner folgendermaßen gewechselt: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AE0A86FF-DF7D-4B4F-8642-746E03250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538" y="4530601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C6DC38FF-4DCA-4995-8907-EB8F41806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456" y="4804402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A00A343F-2C76-4868-86CF-068ED21B7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64" y="2755230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DD465825-8A1E-4E3A-8E23-737C49F62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92" y="384135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2396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49"/>
          <p:cNvSpPr txBox="1">
            <a:spLocks noChangeArrowheads="1"/>
          </p:cNvSpPr>
          <p:nvPr/>
        </p:nvSpPr>
        <p:spPr bwMode="auto">
          <a:xfrm>
            <a:off x="0" y="15621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smtClean="0"/>
              <a:t>STP </a:t>
            </a:r>
            <a:r>
              <a:rPr lang="de-DE" altLang="de-DE" sz="2000" b="1" dirty="0"/>
              <a:t>8038 / 9038 / SC20 / SC21</a:t>
            </a:r>
          </a:p>
        </p:txBody>
      </p:sp>
      <p:sp>
        <p:nvSpPr>
          <p:cNvPr id="14339" name="Text Box 150"/>
          <p:cNvSpPr txBox="1">
            <a:spLocks noChangeArrowheads="1"/>
          </p:cNvSpPr>
          <p:nvPr/>
        </p:nvSpPr>
        <p:spPr bwMode="auto">
          <a:xfrm>
            <a:off x="4283968" y="3541713"/>
            <a:ext cx="4248845" cy="18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TFT-Farbdisplay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integrierter GPS-Empfänger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1 Watt Sendeleistung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Schnittstelle für BOS-Sicherheitskarte</a:t>
            </a:r>
          </a:p>
        </p:txBody>
      </p:sp>
      <p:sp>
        <p:nvSpPr>
          <p:cNvPr id="14340" name="Text Box 15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pic>
        <p:nvPicPr>
          <p:cNvPr id="14341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8" y="1737667"/>
            <a:ext cx="1300277" cy="3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F629B7-D0A7-4115-934D-4BB9F40F3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4038"/>
            <a:ext cx="2391786" cy="370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419475" y="3140075"/>
            <a:ext cx="5540375" cy="274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Abspeichern: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</a:t>
            </a:r>
            <a:r>
              <a:rPr lang="de-DE" altLang="de-DE" sz="2000" dirty="0" smtClean="0">
                <a:solidFill>
                  <a:srgbClr val="0000FF"/>
                </a:solidFill>
              </a:rPr>
              <a:t>&gt; 5 Gruppe/Ordner </a:t>
            </a:r>
            <a:r>
              <a:rPr lang="de-DE" altLang="de-DE" sz="2000" dirty="0">
                <a:solidFill>
                  <a:srgbClr val="0000FF"/>
                </a:solidFill>
              </a:rPr>
              <a:t>&gt; </a:t>
            </a:r>
            <a:r>
              <a:rPr lang="de-DE" altLang="de-DE" sz="2000" dirty="0" smtClean="0">
                <a:solidFill>
                  <a:srgbClr val="0000FF"/>
                </a:solidFill>
              </a:rPr>
              <a:t>Favoriten-Ordner öffnen </a:t>
            </a:r>
            <a:r>
              <a:rPr lang="de-DE" altLang="de-DE" sz="2000" dirty="0">
                <a:solidFill>
                  <a:srgbClr val="0000FF"/>
                </a:solidFill>
              </a:rPr>
              <a:t>&gt; </a:t>
            </a:r>
            <a:r>
              <a:rPr lang="de-DE" altLang="de-DE" sz="2000" dirty="0" smtClean="0">
                <a:solidFill>
                  <a:srgbClr val="0000FF"/>
                </a:solidFill>
              </a:rPr>
              <a:t>linke Kontexttaste „Optionen“-Einfügen </a:t>
            </a:r>
            <a:r>
              <a:rPr lang="de-DE" altLang="de-DE" sz="2000" dirty="0">
                <a:solidFill>
                  <a:srgbClr val="0000FF"/>
                </a:solidFill>
              </a:rPr>
              <a:t>&gt; „Gruppe Auswählen“&gt; mit Sendetaste bestätigen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Löschen: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&gt; </a:t>
            </a:r>
            <a:r>
              <a:rPr lang="de-DE" altLang="de-DE" sz="2000" dirty="0" smtClean="0">
                <a:solidFill>
                  <a:srgbClr val="0000FF"/>
                </a:solidFill>
              </a:rPr>
              <a:t>5 Gruppe/Ordner </a:t>
            </a:r>
            <a:r>
              <a:rPr lang="de-DE" altLang="de-DE" sz="2000" dirty="0">
                <a:solidFill>
                  <a:srgbClr val="0000FF"/>
                </a:solidFill>
              </a:rPr>
              <a:t>&gt; Favoriten-Ordner </a:t>
            </a:r>
            <a:r>
              <a:rPr lang="de-DE" altLang="de-DE" sz="2000" dirty="0" smtClean="0">
                <a:solidFill>
                  <a:srgbClr val="0000FF"/>
                </a:solidFill>
              </a:rPr>
              <a:t>öffnen </a:t>
            </a:r>
            <a:r>
              <a:rPr lang="de-DE" altLang="de-DE" sz="2000" dirty="0">
                <a:solidFill>
                  <a:srgbClr val="0000FF"/>
                </a:solidFill>
              </a:rPr>
              <a:t>&gt; </a:t>
            </a:r>
            <a:r>
              <a:rPr lang="de-DE" altLang="de-DE" sz="2000" dirty="0" smtClean="0">
                <a:solidFill>
                  <a:srgbClr val="0000FF"/>
                </a:solidFill>
              </a:rPr>
              <a:t>„</a:t>
            </a:r>
            <a:r>
              <a:rPr lang="de-DE" altLang="de-DE" sz="2000" dirty="0">
                <a:solidFill>
                  <a:srgbClr val="0000FF"/>
                </a:solidFill>
              </a:rPr>
              <a:t>Gruppe Auswählen“&gt; Optionen &gt; Löschen &gt; </a:t>
            </a:r>
            <a:r>
              <a:rPr lang="de-DE" altLang="de-DE" sz="2000" dirty="0" smtClean="0">
                <a:solidFill>
                  <a:srgbClr val="0000FF"/>
                </a:solidFill>
              </a:rPr>
              <a:t>mit linker Kontexttaste bestätigen</a:t>
            </a:r>
            <a:endParaRPr lang="de-DE" altLang="de-DE" sz="2000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Favoritengruppen: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STP8038 / STP9038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4594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Häufig verwendete Rufgruppen können im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Rufgruppenordner „Favoriten“ abgespeichert werden.</a:t>
            </a:r>
          </a:p>
        </p:txBody>
      </p:sp>
      <p:pic>
        <p:nvPicPr>
          <p:cNvPr id="4403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419475" y="3140075"/>
            <a:ext cx="5540375" cy="30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Abspeichern: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&gt; 3 Gruppe/Ordner &gt; Gruppe/Ordner &gt;</a:t>
            </a:r>
            <a:r>
              <a:rPr lang="de-DE" altLang="de-DE" sz="2000" dirty="0" smtClean="0">
                <a:solidFill>
                  <a:srgbClr val="0000FF"/>
                </a:solidFill>
              </a:rPr>
              <a:t> </a:t>
            </a:r>
            <a:r>
              <a:rPr lang="de-DE" altLang="de-DE" sz="2000" dirty="0">
                <a:solidFill>
                  <a:srgbClr val="0000FF"/>
                </a:solidFill>
              </a:rPr>
              <a:t>Favoriten-Ordner </a:t>
            </a:r>
            <a:r>
              <a:rPr lang="de-DE" altLang="de-DE" sz="2000" dirty="0" smtClean="0">
                <a:solidFill>
                  <a:srgbClr val="0000FF"/>
                </a:solidFill>
              </a:rPr>
              <a:t>öffnen </a:t>
            </a:r>
            <a:r>
              <a:rPr lang="de-DE" altLang="de-DE" sz="2000" dirty="0">
                <a:solidFill>
                  <a:srgbClr val="0000FF"/>
                </a:solidFill>
              </a:rPr>
              <a:t>&gt; Optionen &gt; Einfügen &gt; „Gruppe Auswählen“&gt; mit Sendetaste bestätigen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Löschen: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&gt; 3 Gruppe/Ordner &gt; Favoriten-Ordner </a:t>
            </a:r>
            <a:r>
              <a:rPr lang="de-DE" altLang="de-DE" sz="2000" dirty="0" smtClean="0">
                <a:solidFill>
                  <a:srgbClr val="0000FF"/>
                </a:solidFill>
              </a:rPr>
              <a:t>öffnen </a:t>
            </a:r>
            <a:r>
              <a:rPr lang="de-DE" altLang="de-DE" sz="2000" dirty="0">
                <a:solidFill>
                  <a:srgbClr val="0000FF"/>
                </a:solidFill>
              </a:rPr>
              <a:t>&gt; </a:t>
            </a:r>
            <a:r>
              <a:rPr lang="de-DE" altLang="de-DE" sz="2000" dirty="0" smtClean="0">
                <a:solidFill>
                  <a:srgbClr val="0000FF"/>
                </a:solidFill>
              </a:rPr>
              <a:t>Gruppe/Ordner </a:t>
            </a:r>
            <a:r>
              <a:rPr lang="de-DE" altLang="de-DE" sz="2000" dirty="0">
                <a:solidFill>
                  <a:srgbClr val="0000FF"/>
                </a:solidFill>
              </a:rPr>
              <a:t>&gt; „Gruppe Auswählen“&gt; Optionen &gt; Löschen &gt; mit linker Kontexttaste bestätigen</a:t>
            </a:r>
            <a:endParaRPr lang="de-DE" altLang="de-DE" sz="2000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Favoritengruppen: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SC20 / SC21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4594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Häufig verwendete Rufgruppen können im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Rufgruppenordner „Favoriten“ abgespeichert werden.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5358CF9-2747-4843-AA76-5A73E810B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9210"/>
            <a:ext cx="2830640" cy="43883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88EF3E7-E580-4E07-817C-72132F7EC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2722"/>
            <a:ext cx="9159301" cy="6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Statusmitteilung versenden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4608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4897438" cy="282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Eine Statusmitteilung kann im TMO an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ein im Gerät programmiertes Ziel      (in der Regel die zuständige Leitstelle)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einen bestimmten Teilnehmer (ISSI)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die komplette Gesprächsgruppe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an eine fremde Leitstelle gesendet werden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195737" y="1268413"/>
            <a:ext cx="5387752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Tastenbelegung für </a:t>
            </a:r>
            <a:r>
              <a:rPr lang="de-DE" sz="2000" b="1" dirty="0"/>
              <a:t>Statusmitteilungen</a:t>
            </a:r>
            <a:endParaRPr lang="de-DE" altLang="de-DE" sz="2000" b="1" dirty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47108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6" y="1208743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3203848" y="2060848"/>
            <a:ext cx="5545138" cy="32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0 = Priorisierter Sprechwunsch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1 = Einsatzbereit auf Funk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2 = Einsatzbereit auf Wache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3 = Einsatzauftrag übernommen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4 = Am Einsatzort eingetroffen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5 = Sprechwunsch (einsatzbezogen)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6 = Nicht einsatzbereit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7 = Einsatzgebunden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8 = Bedingt Verfügbar 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9 = Handquittung / </a:t>
            </a:r>
            <a:r>
              <a:rPr lang="de-DE" altLang="de-DE" sz="1600" dirty="0" smtClean="0"/>
              <a:t>Fremdanmeldung</a:t>
            </a:r>
            <a:endParaRPr lang="de-DE" alt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3419475" y="3051760"/>
            <a:ext cx="5314950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Ein-/Aus–Taste 2 x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Status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 </a:t>
            </a:r>
            <a:r>
              <a:rPr lang="de-DE" altLang="de-DE" sz="2000" dirty="0">
                <a:solidFill>
                  <a:srgbClr val="0000FF"/>
                </a:solidFill>
              </a:rPr>
              <a:t>grüne Telefontaste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Empfänger </a:t>
            </a:r>
            <a:r>
              <a:rPr lang="de-DE" altLang="de-DE" sz="2000" dirty="0"/>
              <a:t>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19475" y="1217535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Status an festes Ziel versenden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STP8038 /STP9038</a:t>
            </a:r>
          </a:p>
        </p:txBody>
      </p:sp>
      <p:pic>
        <p:nvPicPr>
          <p:cNvPr id="48133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755650" y="33575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827088" y="44370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3419475" y="1713507"/>
            <a:ext cx="5314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Entsprechende Ziffer auf dem </a:t>
            </a:r>
            <a:r>
              <a:rPr lang="de-DE" altLang="de-DE" sz="2000" dirty="0">
                <a:solidFill>
                  <a:srgbClr val="0000FF"/>
                </a:solidFill>
              </a:rPr>
              <a:t>Tastenfeld</a:t>
            </a:r>
            <a:r>
              <a:rPr lang="de-DE" altLang="de-DE" sz="2000" dirty="0"/>
              <a:t> ca. 3 Sekunden drücken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116013" y="519271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a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3419475" y="2548779"/>
            <a:ext cx="50403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Status an individuelles Ziel versenden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1116013" y="52292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7" grpId="0"/>
      <p:bldP spid="117768" grpId="0"/>
      <p:bldP spid="117769" grpId="0"/>
      <p:bldP spid="117771" grpId="0"/>
      <p:bldP spid="117773" grpId="0"/>
      <p:bldP spid="11777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53426E8-7D77-4C28-91D2-C79C42A8A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8" y="1356439"/>
            <a:ext cx="2830640" cy="4388358"/>
          </a:xfrm>
          <a:prstGeom prst="rect">
            <a:avLst/>
          </a:prstGeom>
        </p:spPr>
      </p:pic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3419475" y="3060716"/>
            <a:ext cx="5314950" cy="229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Gruppe zweimal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</a:t>
            </a:r>
            <a:r>
              <a:rPr lang="de-DE" altLang="de-DE" sz="2000" dirty="0" smtClean="0"/>
              <a:t>oder </a:t>
            </a:r>
            <a:r>
              <a:rPr lang="de-DE" altLang="de-DE" sz="2000" dirty="0" smtClean="0">
                <a:solidFill>
                  <a:srgbClr val="0000FF"/>
                </a:solidFill>
              </a:rPr>
              <a:t>Navigationstasten</a:t>
            </a:r>
            <a:r>
              <a:rPr lang="de-DE" altLang="de-DE" sz="2000" dirty="0" smtClean="0"/>
              <a:t> Status </a:t>
            </a:r>
            <a:r>
              <a:rPr lang="de-DE" altLang="de-DE" sz="2000" dirty="0"/>
              <a:t>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 </a:t>
            </a:r>
            <a:r>
              <a:rPr lang="de-DE" altLang="de-DE" sz="2000" dirty="0">
                <a:solidFill>
                  <a:srgbClr val="0000FF"/>
                </a:solidFill>
              </a:rPr>
              <a:t>grüne Telefontaste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Empfänger </a:t>
            </a:r>
            <a:r>
              <a:rPr lang="de-DE" altLang="de-DE" sz="2000" dirty="0"/>
              <a:t>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19475" y="1179433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Status an festes Ziel versenden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SC20 / SC21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3419475" y="1636654"/>
            <a:ext cx="5314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Entsprechende Ziffer auf dem </a:t>
            </a:r>
            <a:r>
              <a:rPr lang="de-DE" altLang="de-DE" sz="2000" dirty="0">
                <a:solidFill>
                  <a:srgbClr val="0000FF"/>
                </a:solidFill>
              </a:rPr>
              <a:t>Tastenfeld</a:t>
            </a:r>
            <a:r>
              <a:rPr lang="de-DE" altLang="de-DE" sz="2000" dirty="0"/>
              <a:t> ca. 3 Sekunden drücken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3419475" y="2597444"/>
            <a:ext cx="50403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Status an individuelles Ziel versenden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1127123" y="435903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66F2115C-0F58-421F-9501-A6014E6A9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" y="2597444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4543139-8FE8-4478-AC5A-0F8B843A9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261" y="4049640"/>
            <a:ext cx="3603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3/5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7B0BFBAC-7AEF-4F23-B74B-6307672C5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5104686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4199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73" grpId="0"/>
      <p:bldP spid="117774" grpId="0"/>
      <p:bldP spid="15" grpId="0"/>
      <p:bldP spid="16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419475" y="1916832"/>
            <a:ext cx="50990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Kurzmitteilungen (SDS) versenden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50180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02F07091-DF08-440A-A775-05F3325E8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793" y="2760816"/>
            <a:ext cx="5709732" cy="199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sz="2000" dirty="0"/>
              <a:t>Der Short Data Service ist vergleichbar mit einer SMS im Mobilfunknetz. </a:t>
            </a:r>
            <a:r>
              <a:rPr lang="de-DE" altLang="de-DE" sz="2000" dirty="0"/>
              <a:t>Eine SDS kann an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einen bestimmten Teilnehmer (ISSI) (nur im TMO)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die komplette Gesprächsgruppe gesendet werden (TMO und DMO)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3455988" y="1619250"/>
            <a:ext cx="416401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Kurzmitteilung erstellen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251520" y="756445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der Endgeräte STP8038 /STP9038</a:t>
            </a:r>
            <a:endParaRPr lang="de-DE" altLang="de-DE" sz="2200" b="1" u="sng" dirty="0"/>
          </a:p>
        </p:txBody>
      </p:sp>
      <p:pic>
        <p:nvPicPr>
          <p:cNvPr id="5120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419475" y="2160588"/>
            <a:ext cx="5256213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Menü </a:t>
            </a:r>
            <a:r>
              <a:rPr lang="de-DE" altLang="de-DE" sz="2000" dirty="0" smtClean="0">
                <a:solidFill>
                  <a:srgbClr val="0000FF"/>
                </a:solidFill>
              </a:rPr>
              <a:t>&gt; 3 SDS </a:t>
            </a:r>
            <a:r>
              <a:rPr lang="de-DE" altLang="de-DE" sz="2000" dirty="0">
                <a:solidFill>
                  <a:srgbClr val="0000FF"/>
                </a:solidFill>
              </a:rPr>
              <a:t>schreiben </a:t>
            </a:r>
            <a:r>
              <a:rPr lang="de-DE" altLang="de-DE" sz="2000" dirty="0" smtClean="0"/>
              <a:t>oder</a:t>
            </a:r>
            <a:r>
              <a:rPr lang="de-DE" altLang="de-DE" sz="2000" dirty="0" smtClean="0">
                <a:solidFill>
                  <a:srgbClr val="0000FF"/>
                </a:solidFill>
              </a:rPr>
              <a:t> </a:t>
            </a:r>
            <a:r>
              <a:rPr lang="de-DE" altLang="de-DE" sz="2000" dirty="0">
                <a:solidFill>
                  <a:srgbClr val="0000FF"/>
                </a:solidFill>
              </a:rPr>
              <a:t>Kontexttaste „SDS </a:t>
            </a:r>
            <a:r>
              <a:rPr lang="de-DE" altLang="de-DE" sz="2000" dirty="0" err="1">
                <a:solidFill>
                  <a:srgbClr val="0000FF"/>
                </a:solidFill>
              </a:rPr>
              <a:t>schr</a:t>
            </a:r>
            <a:r>
              <a:rPr lang="de-DE" altLang="de-DE" sz="2000" dirty="0">
                <a:solidFill>
                  <a:srgbClr val="0000FF"/>
                </a:solidFill>
              </a:rPr>
              <a:t>.“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 smtClean="0">
                <a:solidFill>
                  <a:srgbClr val="0000FF"/>
                </a:solidFill>
              </a:rPr>
              <a:t>Linke Kontexttaste „Erstellen“ </a:t>
            </a:r>
            <a:r>
              <a:rPr lang="de-DE" altLang="de-DE" sz="2000" dirty="0"/>
              <a:t>drücken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Text der SDS mittels </a:t>
            </a:r>
            <a:r>
              <a:rPr lang="de-DE" altLang="de-DE" sz="2000" dirty="0">
                <a:solidFill>
                  <a:srgbClr val="0000FF"/>
                </a:solidFill>
              </a:rPr>
              <a:t>Tastatur</a:t>
            </a:r>
            <a:r>
              <a:rPr lang="de-DE" altLang="de-DE" sz="2000" dirty="0"/>
              <a:t> oder </a:t>
            </a:r>
            <a:r>
              <a:rPr lang="de-DE" altLang="de-DE" sz="2000" dirty="0">
                <a:solidFill>
                  <a:srgbClr val="0000FF"/>
                </a:solidFill>
              </a:rPr>
              <a:t>Navi–Drehknopf</a:t>
            </a:r>
            <a:r>
              <a:rPr lang="de-DE" altLang="de-DE" sz="2000" dirty="0"/>
              <a:t> eingeben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Optionen </a:t>
            </a:r>
            <a:r>
              <a:rPr lang="de-DE" altLang="de-DE" sz="2000" dirty="0"/>
              <a:t>drücken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Speichern oder Senden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Empfänger </a:t>
            </a:r>
            <a:r>
              <a:rPr lang="de-DE" altLang="de-DE" sz="2000" dirty="0"/>
              <a:t>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3635896" y="1650042"/>
            <a:ext cx="416401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Kurzmitteilung erstellen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SC20 / SC21</a:t>
            </a:r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635896" y="2163251"/>
            <a:ext cx="5256213" cy="298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Menü </a:t>
            </a:r>
            <a:r>
              <a:rPr lang="de-DE" altLang="de-DE" sz="2000" dirty="0" smtClean="0">
                <a:solidFill>
                  <a:srgbClr val="0000FF"/>
                </a:solidFill>
              </a:rPr>
              <a:t>&gt; </a:t>
            </a:r>
            <a:r>
              <a:rPr lang="de-DE" altLang="de-DE" sz="2000" dirty="0">
                <a:solidFill>
                  <a:srgbClr val="0000FF"/>
                </a:solidFill>
              </a:rPr>
              <a:t>2 SDS </a:t>
            </a:r>
            <a:r>
              <a:rPr lang="de-DE" altLang="de-DE" sz="2000" dirty="0" smtClean="0">
                <a:solidFill>
                  <a:srgbClr val="0000FF"/>
                </a:solidFill>
              </a:rPr>
              <a:t>&gt; </a:t>
            </a:r>
            <a:r>
              <a:rPr lang="de-DE" altLang="de-DE" sz="2000" dirty="0">
                <a:solidFill>
                  <a:srgbClr val="0000FF"/>
                </a:solidFill>
              </a:rPr>
              <a:t>Erstellen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Kontexttaste „SDS </a:t>
            </a:r>
            <a:r>
              <a:rPr lang="de-DE" altLang="de-DE" sz="2000" dirty="0" err="1">
                <a:solidFill>
                  <a:srgbClr val="0000FF"/>
                </a:solidFill>
              </a:rPr>
              <a:t>schr</a:t>
            </a:r>
            <a:r>
              <a:rPr lang="de-DE" altLang="de-DE" sz="2000" dirty="0">
                <a:solidFill>
                  <a:srgbClr val="0000FF"/>
                </a:solidFill>
              </a:rPr>
              <a:t>.“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Text der SDS mittels </a:t>
            </a:r>
            <a:r>
              <a:rPr lang="de-DE" altLang="de-DE" sz="2000" dirty="0">
                <a:solidFill>
                  <a:srgbClr val="0000FF"/>
                </a:solidFill>
              </a:rPr>
              <a:t>Tastatur</a:t>
            </a:r>
            <a:r>
              <a:rPr lang="de-DE" altLang="de-DE" sz="2000" dirty="0"/>
              <a:t> oder </a:t>
            </a:r>
            <a:r>
              <a:rPr lang="de-DE" altLang="de-DE" sz="2000" dirty="0">
                <a:solidFill>
                  <a:srgbClr val="0000FF"/>
                </a:solidFill>
              </a:rPr>
              <a:t>Navi–Drehknopf</a:t>
            </a:r>
            <a:r>
              <a:rPr lang="de-DE" altLang="de-DE" sz="2000" dirty="0"/>
              <a:t> eingeben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Optionen </a:t>
            </a:r>
            <a:r>
              <a:rPr lang="de-DE" altLang="de-DE" sz="2000" dirty="0"/>
              <a:t>drücken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Speichern oder Senden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Empfänger </a:t>
            </a:r>
            <a:r>
              <a:rPr lang="de-DE" altLang="de-DE" sz="2000" dirty="0"/>
              <a:t>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8A5820-F159-4664-991B-FC1C5D167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2722"/>
            <a:ext cx="9159301" cy="6028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D44C365-9311-445E-8DC5-EEAEE236D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9210"/>
            <a:ext cx="2830640" cy="43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18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3419475" y="2160588"/>
            <a:ext cx="53149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Telefonnummer </a:t>
            </a:r>
            <a:r>
              <a:rPr lang="de-DE" altLang="de-DE" sz="2000" dirty="0"/>
              <a:t>eingeben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Navigationstaste ▼oder ▲ </a:t>
            </a:r>
            <a:r>
              <a:rPr lang="de-DE" altLang="de-DE" sz="2000" dirty="0"/>
              <a:t>in den Telefonbetrieb wechseln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384550" y="1619250"/>
            <a:ext cx="5567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Telefonie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52229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116013" y="52292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1116013" y="46529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827088" y="47974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3</a:t>
            </a:r>
          </a:p>
        </p:txBody>
      </p: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3568358" y="4511514"/>
            <a:ext cx="2867025" cy="1590675"/>
            <a:chOff x="3568903" y="4157997"/>
            <a:chExt cx="2867025" cy="1590675"/>
          </a:xfrm>
        </p:grpSpPr>
        <p:pic>
          <p:nvPicPr>
            <p:cNvPr id="52235" name="Picture 13" descr="telefon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903" y="4157997"/>
              <a:ext cx="2867025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5132933" y="4724896"/>
              <a:ext cx="1223962" cy="180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 dirty="0"/>
            </a:p>
          </p:txBody>
        </p:sp>
        <p:sp>
          <p:nvSpPr>
            <p:cNvPr id="52237" name="Oval 12"/>
            <p:cNvSpPr>
              <a:spLocks noChangeArrowheads="1"/>
            </p:cNvSpPr>
            <p:nvPr/>
          </p:nvSpPr>
          <p:spPr bwMode="auto">
            <a:xfrm>
              <a:off x="5932066" y="4329112"/>
              <a:ext cx="468312" cy="46831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419475" y="3887788"/>
            <a:ext cx="545623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Zubehör am HRT (z.B. Handmikrofon) muss vorher entfernt werden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Selectric, NABK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/>
      <p:bldP spid="130055" grpId="0"/>
      <p:bldP spid="13005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5"/>
          <p:cNvSpPr txBox="1">
            <a:spLocks noChangeArrowheads="1"/>
          </p:cNvSpPr>
          <p:nvPr/>
        </p:nvSpPr>
        <p:spPr bwMode="auto">
          <a:xfrm>
            <a:off x="-77668" y="290474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-145122" y="862149"/>
            <a:ext cx="9144000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smtClean="0"/>
              <a:t>SRG 3900 / SCG 2229</a:t>
            </a:r>
            <a:endParaRPr lang="de-DE" altLang="de-DE" sz="2000" b="1" dirty="0"/>
          </a:p>
        </p:txBody>
      </p:sp>
      <p:sp>
        <p:nvSpPr>
          <p:cNvPr id="7" name="Text Box 94"/>
          <p:cNvSpPr txBox="1">
            <a:spLocks noChangeArrowheads="1"/>
          </p:cNvSpPr>
          <p:nvPr/>
        </p:nvSpPr>
        <p:spPr bwMode="auto">
          <a:xfrm>
            <a:off x="176074" y="3051613"/>
            <a:ext cx="8424936" cy="282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lvl="1" indent="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b="1" dirty="0" smtClean="0"/>
              <a:t>SCG2229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10W HF - Ausgangsleistung (Klasse2)</a:t>
            </a:r>
            <a:endParaRPr lang="de-DE" altLang="de-DE" sz="2000" dirty="0"/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Schnittstelle für BOS-Sicherheitskarte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Unterstützt alle vorhandenen SRG-Funktionen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Verfügbar mit Bluetooth und WI-FI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Bis zu zwei SCC3 und /oder 3 HBC3 </a:t>
            </a:r>
            <a:r>
              <a:rPr lang="de-DE" altLang="de-DE" sz="2000" dirty="0" err="1" smtClean="0"/>
              <a:t>anschliessbar</a:t>
            </a:r>
            <a:endParaRPr lang="de-DE" altLang="de-DE" sz="2000" dirty="0" smtClean="0"/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Möglichkeit einen zweiten externen Lautsprecher </a:t>
            </a:r>
            <a:r>
              <a:rPr lang="de-DE" altLang="de-DE" sz="2000" dirty="0" err="1" smtClean="0"/>
              <a:t>anzuschliessen</a:t>
            </a:r>
            <a:r>
              <a:rPr lang="de-DE" altLang="de-DE" sz="2000" dirty="0" smtClean="0"/>
              <a:t>.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Als Single-</a:t>
            </a:r>
            <a:r>
              <a:rPr lang="de-DE" altLang="de-DE" sz="2000" dirty="0" err="1" smtClean="0"/>
              <a:t>Console</a:t>
            </a:r>
            <a:r>
              <a:rPr lang="de-DE" altLang="de-DE" sz="2000" dirty="0" smtClean="0"/>
              <a:t> für die Sirenensteuerung (ausschließlich) bestell-und einsetzbar.</a:t>
            </a:r>
          </a:p>
        </p:txBody>
      </p:sp>
      <p:sp>
        <p:nvSpPr>
          <p:cNvPr id="9" name="Text Box 94"/>
          <p:cNvSpPr txBox="1">
            <a:spLocks noChangeArrowheads="1"/>
          </p:cNvSpPr>
          <p:nvPr/>
        </p:nvSpPr>
        <p:spPr bwMode="auto">
          <a:xfrm>
            <a:off x="179512" y="1341328"/>
            <a:ext cx="8424936" cy="159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lvl="1" indent="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b="1" dirty="0" smtClean="0"/>
              <a:t>SRG 3900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10W HF - Ausgangsleistung (Klasse2)</a:t>
            </a:r>
            <a:endParaRPr lang="de-DE" altLang="de-DE" sz="2000" dirty="0"/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Schnittstelle </a:t>
            </a:r>
            <a:r>
              <a:rPr lang="de-DE" altLang="de-DE" sz="2000" dirty="0"/>
              <a:t>für </a:t>
            </a:r>
            <a:r>
              <a:rPr lang="de-DE" altLang="de-DE" sz="2000" dirty="0" smtClean="0"/>
              <a:t>BOS-Sicherheitskarte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Adaptive Pegelsteuerung wird </a:t>
            </a:r>
            <a:r>
              <a:rPr lang="de-DE" altLang="de-DE" sz="2000" dirty="0" err="1" smtClean="0"/>
              <a:t>untersützt</a:t>
            </a:r>
            <a:endParaRPr lang="de-DE" altLang="de-DE" sz="2000" dirty="0" smtClean="0"/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HF - Leistungssteuerung in 5db -Schritten regelbar</a:t>
            </a: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462090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671513" y="1196975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u="sng" dirty="0">
                <a:sym typeface="Symbol" panose="05050102010706020507" pitchFamily="18" charset="2"/>
              </a:rPr>
              <a:t>Notruftaste</a:t>
            </a:r>
            <a:endParaRPr lang="de-DE" altLang="de-DE" i="1" dirty="0">
              <a:sym typeface="Symbol" panose="05050102010706020507" pitchFamily="18" charset="2"/>
            </a:endParaRPr>
          </a:p>
        </p:txBody>
      </p:sp>
      <p:sp>
        <p:nvSpPr>
          <p:cNvPr id="139269" name="Line 5"/>
          <p:cNvSpPr>
            <a:spLocks noChangeShapeType="1"/>
          </p:cNvSpPr>
          <p:nvPr/>
        </p:nvSpPr>
        <p:spPr bwMode="auto">
          <a:xfrm flipH="1">
            <a:off x="1330325" y="1557338"/>
            <a:ext cx="1588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2666479" y="1557338"/>
            <a:ext cx="6370017" cy="44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arenR"/>
            </a:pPr>
            <a:r>
              <a:rPr lang="de-DE" altLang="de-DE" sz="2000" dirty="0"/>
              <a:t>Drücken der </a:t>
            </a:r>
            <a:r>
              <a:rPr lang="de-DE" altLang="de-DE" sz="2000" dirty="0">
                <a:solidFill>
                  <a:srgbClr val="0000FF"/>
                </a:solidFill>
              </a:rPr>
              <a:t>Notruftaste</a:t>
            </a:r>
            <a:r>
              <a:rPr lang="de-DE" altLang="de-DE" sz="2000" dirty="0"/>
              <a:t> (min. 2 Sekunden)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Das Gerät sendet ohne Drücken der Sendetaste für eine vorher programmierte Zeit (15s Senden – 30s Empfangen)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Wird die Sendetaste betätigt ist der Zeitintervall außer Kraft gesetzt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Die Leitstelle kann unter Beachtung der gesetzlichen Regelungen zur Gefahrenabwehr und Strafverfolgung die „</a:t>
            </a:r>
            <a:r>
              <a:rPr lang="de-DE" altLang="de-DE" sz="2000" dirty="0" err="1"/>
              <a:t>HotMic</a:t>
            </a:r>
            <a:r>
              <a:rPr lang="de-DE" altLang="de-DE" sz="2000" dirty="0"/>
              <a:t>‘“-Funktion </a:t>
            </a:r>
            <a:r>
              <a:rPr lang="de-DE" altLang="de-DE" sz="2000" dirty="0" smtClean="0"/>
              <a:t>aktivieren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 smtClean="0"/>
              <a:t>Ein ausgeschaltetes Gerät wird durch Drücken der Notruftaste </a:t>
            </a:r>
            <a:r>
              <a:rPr lang="de-DE" altLang="de-DE" sz="2000" b="1" dirty="0" smtClean="0"/>
              <a:t>nicht</a:t>
            </a:r>
            <a:r>
              <a:rPr lang="de-DE" altLang="de-DE" sz="2000" dirty="0" smtClean="0"/>
              <a:t> eingeschaltet. Der Notruf wird </a:t>
            </a:r>
            <a:r>
              <a:rPr lang="de-DE" altLang="de-DE" sz="2000" b="1" dirty="0" smtClean="0"/>
              <a:t>nicht</a:t>
            </a:r>
            <a:r>
              <a:rPr lang="de-DE" altLang="de-DE" sz="2000" dirty="0" smtClean="0"/>
              <a:t> gesendet.</a:t>
            </a:r>
            <a:endParaRPr lang="de-DE" altLang="de-DE" sz="2000" dirty="0"/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3419475" y="1112411"/>
            <a:ext cx="1427857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Notruf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9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9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utoUpdateAnimBg="0"/>
      <p:bldP spid="139269" grpId="0" animBg="1"/>
      <p:bldP spid="13927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2483769" y="1619250"/>
            <a:ext cx="6408712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Notsignalgeber – „</a:t>
            </a:r>
            <a:r>
              <a:rPr lang="de-DE" altLang="de-DE" sz="2000" b="1" dirty="0" err="1"/>
              <a:t>Totmann</a:t>
            </a:r>
            <a:r>
              <a:rPr lang="de-DE" altLang="de-DE" sz="2000" b="1" dirty="0"/>
              <a:t>“ </a:t>
            </a:r>
            <a:r>
              <a:rPr lang="de-DE" altLang="de-DE" sz="2000" b="1" dirty="0">
                <a:solidFill>
                  <a:srgbClr val="FF0000"/>
                </a:solidFill>
              </a:rPr>
              <a:t>(kommunale Programmierung)</a:t>
            </a:r>
            <a:endParaRPr lang="de-DE" altLang="de-DE" sz="1200" dirty="0">
              <a:solidFill>
                <a:srgbClr val="FF0000"/>
              </a:solidFill>
            </a:endParaRPr>
          </a:p>
        </p:txBody>
      </p:sp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6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STP8038 / 9038 </a:t>
            </a:r>
            <a:r>
              <a:rPr lang="de-DE" altLang="de-DE" sz="2200" b="1" u="sng" dirty="0">
                <a:solidFill>
                  <a:srgbClr val="FF0000"/>
                </a:solidFill>
              </a:rPr>
              <a:t>(abweichende Bedienung bei den Geräten SC20 / SC21 – </a:t>
            </a:r>
            <a:r>
              <a:rPr lang="de-DE" altLang="de-DE" sz="2200" b="1" u="sng" dirty="0" smtClean="0">
                <a:solidFill>
                  <a:srgbClr val="FF0000"/>
                </a:solidFill>
                <a:hlinkClick r:id="rId3" action="ppaction://hlinksldjump"/>
              </a:rPr>
              <a:t>siehe Folie 33</a:t>
            </a:r>
            <a:r>
              <a:rPr lang="de-DE" altLang="de-DE" sz="2200" b="1" u="sng" dirty="0" smtClean="0">
                <a:solidFill>
                  <a:srgbClr val="FF0000"/>
                </a:solidFill>
              </a:rPr>
              <a:t>)</a:t>
            </a:r>
            <a:endParaRPr lang="de-DE" altLang="de-DE" sz="2200" b="1" u="sng" dirty="0">
              <a:solidFill>
                <a:srgbClr val="FF0000"/>
              </a:solidFill>
            </a:endParaRPr>
          </a:p>
        </p:txBody>
      </p:sp>
      <p:pic>
        <p:nvPicPr>
          <p:cNvPr id="56324" name="Grafik 1" descr="STP_Grö0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483769" y="2338389"/>
            <a:ext cx="6250656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+mj-lt"/>
              <a:buAutoNum type="arabicParenR"/>
              <a:defRPr/>
            </a:pPr>
            <a:r>
              <a:rPr lang="de-DE" altLang="de-DE" sz="2000" dirty="0">
                <a:solidFill>
                  <a:srgbClr val="0000FF"/>
                </a:solidFill>
              </a:rPr>
              <a:t>Ein-/Aus–Taste 3 x </a:t>
            </a:r>
            <a:r>
              <a:rPr lang="de-DE" altLang="de-DE" sz="2000" dirty="0"/>
              <a:t>drücken</a:t>
            </a:r>
          </a:p>
          <a:p>
            <a:pPr marL="457200" indent="-4572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+mj-lt"/>
              <a:buAutoNum type="arabicParenR"/>
              <a:defRPr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das Profil „</a:t>
            </a:r>
            <a:r>
              <a:rPr lang="de-DE" altLang="de-DE" sz="2000" dirty="0" err="1"/>
              <a:t>Totmann</a:t>
            </a:r>
            <a:r>
              <a:rPr lang="de-DE" altLang="de-DE" sz="2000" dirty="0"/>
              <a:t>“  auswählen</a:t>
            </a:r>
          </a:p>
          <a:p>
            <a:pPr marL="0" indent="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de-DE" altLang="de-DE" sz="2000" dirty="0"/>
              <a:t>Es erscheint folgendes Symbol im Display: </a:t>
            </a:r>
          </a:p>
          <a:p>
            <a:pPr marL="0" indent="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endParaRPr lang="de-DE" altLang="de-DE" sz="2000" dirty="0"/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2483768" y="3898583"/>
            <a:ext cx="6120481" cy="14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Zeit bis Voralarm: 30 Sekunden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Zeit zwischen Vor- und Hauptalarm: 30 Sekunden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Durch bewegen können die Alarme zurückgesetzt werden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95338" y="339248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A170694-0053-40E6-AE12-D17C8879558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4FFFF"/>
              </a:clrFrom>
              <a:clrTo>
                <a:srgbClr val="E4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42960"/>
            <a:ext cx="531084" cy="41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2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8" grpId="0"/>
      <p:bldP spid="13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Repeater</a:t>
            </a:r>
          </a:p>
        </p:txBody>
      </p: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58372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3419475" y="2160588"/>
            <a:ext cx="5314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„Modus“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</a:t>
            </a:r>
            <a:r>
              <a:rPr lang="de-DE" altLang="de-DE" sz="2000" dirty="0" smtClean="0">
                <a:solidFill>
                  <a:srgbClr val="0000FF"/>
                </a:solidFill>
              </a:rPr>
              <a:t>&gt; Einstellungen &gt; </a:t>
            </a:r>
            <a:r>
              <a:rPr lang="de-DE" altLang="de-DE" sz="2000" dirty="0">
                <a:solidFill>
                  <a:srgbClr val="0000FF"/>
                </a:solidFill>
              </a:rPr>
              <a:t>Betriebsmodus</a:t>
            </a:r>
            <a:endParaRPr lang="de-DE" altLang="de-DE" sz="2000" dirty="0"/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3419475" y="2974975"/>
            <a:ext cx="547211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Nur in der Betriebsart DMO möglich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Von dem Repeater-Gerät kann weiterhin gesendet und empfangen werden</a:t>
            </a:r>
          </a:p>
        </p:txBody>
      </p:sp>
      <p:pic>
        <p:nvPicPr>
          <p:cNvPr id="132109" name="Picture 13" descr="repeater bere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4144963"/>
            <a:ext cx="26050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0" name="Picture 14" descr="repeater überträg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4144963"/>
            <a:ext cx="252412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Selectric, NABK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Gateway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3419475" y="4500563"/>
            <a:ext cx="5400675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Nur mit einem MRT möglich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Von dem Gateway-Gerät kann </a:t>
            </a:r>
            <a:r>
              <a:rPr lang="de-DE" altLang="de-DE" sz="2000" b="1" u="sng" dirty="0">
                <a:solidFill>
                  <a:srgbClr val="FF0000"/>
                </a:solidFill>
              </a:rPr>
              <a:t>nicht</a:t>
            </a:r>
            <a:r>
              <a:rPr lang="de-DE" altLang="de-DE" sz="2000" dirty="0">
                <a:solidFill>
                  <a:srgbClr val="FF0000"/>
                </a:solidFill>
              </a:rPr>
              <a:t> gesendet und empfangen werden</a:t>
            </a:r>
          </a:p>
        </p:txBody>
      </p:sp>
      <p:sp>
        <p:nvSpPr>
          <p:cNvPr id="60421" name="Text Box 9"/>
          <p:cNvSpPr txBox="1">
            <a:spLocks noChangeArrowheads="1"/>
          </p:cNvSpPr>
          <p:nvPr/>
        </p:nvSpPr>
        <p:spPr bwMode="auto">
          <a:xfrm>
            <a:off x="3419475" y="2160588"/>
            <a:ext cx="5459413" cy="115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Die TMO–Rufgruppe muss vorher eingestellt sein, die DMO–Rufgruppe kann auch nach der Inbetriebnahme des Gateway geändert werden.</a:t>
            </a:r>
          </a:p>
        </p:txBody>
      </p:sp>
      <p:pic>
        <p:nvPicPr>
          <p:cNvPr id="60422" name="Picture 11" descr="MRT3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46413"/>
            <a:ext cx="29527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19475" y="3419475"/>
            <a:ext cx="5314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„Modus" 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</a:t>
            </a:r>
            <a:r>
              <a:rPr lang="de-DE" altLang="de-DE" sz="2000" dirty="0" smtClean="0">
                <a:solidFill>
                  <a:srgbClr val="0000FF"/>
                </a:solidFill>
              </a:rPr>
              <a:t>&gt; </a:t>
            </a:r>
            <a:r>
              <a:rPr lang="de-DE" altLang="de-DE" sz="2000" dirty="0">
                <a:solidFill>
                  <a:srgbClr val="0000FF"/>
                </a:solidFill>
              </a:rPr>
              <a:t>Einstellungen </a:t>
            </a:r>
            <a:r>
              <a:rPr lang="de-DE" altLang="de-DE" sz="2000" dirty="0" smtClean="0">
                <a:solidFill>
                  <a:srgbClr val="0000FF"/>
                </a:solidFill>
              </a:rPr>
              <a:t>&gt; </a:t>
            </a:r>
            <a:r>
              <a:rPr lang="de-DE" altLang="de-DE" sz="2000" dirty="0">
                <a:solidFill>
                  <a:srgbClr val="0000FF"/>
                </a:solidFill>
              </a:rPr>
              <a:t>Betriebsmodus</a:t>
            </a:r>
            <a:endParaRPr lang="de-DE" alt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6"/>
          <p:cNvSpPr txBox="1">
            <a:spLocks noChangeArrowheads="1"/>
          </p:cNvSpPr>
          <p:nvPr/>
        </p:nvSpPr>
        <p:spPr bwMode="auto">
          <a:xfrm>
            <a:off x="3419475" y="1619250"/>
            <a:ext cx="38020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Netzwerk wechseln: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724525" cy="20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/>
              <a:t>Auswahl zwischen den Netzwerken:</a:t>
            </a:r>
          </a:p>
          <a:p>
            <a:pPr marL="342900" indent="-3429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BOS-Netz </a:t>
            </a:r>
            <a:r>
              <a:rPr lang="de-DE" altLang="de-DE" sz="2000" dirty="0">
                <a:solidFill>
                  <a:srgbClr val="0000FF"/>
                </a:solidFill>
              </a:rPr>
              <a:t>(BOS-Net)</a:t>
            </a:r>
          </a:p>
          <a:p>
            <a:pPr marL="342900" indent="-3429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Objektfunkversorgung TMO-A1 </a:t>
            </a:r>
            <a:r>
              <a:rPr lang="de-DE" altLang="de-DE" sz="2000" dirty="0">
                <a:solidFill>
                  <a:srgbClr val="0000FF"/>
                </a:solidFill>
              </a:rPr>
              <a:t>(OV TMO-A1)</a:t>
            </a:r>
          </a:p>
          <a:p>
            <a:pPr marL="342900" indent="-3429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Objektfunkversorgung TMO-A2 </a:t>
            </a:r>
            <a:r>
              <a:rPr lang="de-DE" altLang="de-DE" sz="2000" dirty="0">
                <a:solidFill>
                  <a:srgbClr val="0000FF"/>
                </a:solidFill>
              </a:rPr>
              <a:t>(OV TMO-A2)</a:t>
            </a:r>
          </a:p>
          <a:p>
            <a:pPr marL="342900" indent="-342900">
              <a:buClr>
                <a:srgbClr val="000000"/>
              </a:buClr>
              <a:buSzPct val="100000"/>
              <a:buFontTx/>
              <a:buChar char="-"/>
              <a:defRPr/>
            </a:pPr>
            <a:endParaRPr lang="de-DE" altLang="de-DE" sz="2000" dirty="0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433763" y="4248150"/>
            <a:ext cx="5710237" cy="183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</a:t>
            </a:r>
            <a:r>
              <a:rPr lang="de-DE" altLang="de-DE" sz="2000" dirty="0" smtClean="0">
                <a:solidFill>
                  <a:srgbClr val="0000FF"/>
                </a:solidFill>
              </a:rPr>
              <a:t>&gt; 6 Netzwerk wechseln</a:t>
            </a:r>
            <a:br>
              <a:rPr lang="de-DE" altLang="de-DE" sz="2000" dirty="0" smtClean="0">
                <a:solidFill>
                  <a:srgbClr val="0000FF"/>
                </a:solidFill>
              </a:rPr>
            </a:br>
            <a:r>
              <a:rPr lang="de-DE" altLang="de-DE" sz="2000" dirty="0" smtClean="0">
                <a:solidFill>
                  <a:srgbClr val="0000FF"/>
                </a:solidFill>
              </a:rPr>
              <a:t/>
            </a:r>
            <a:br>
              <a:rPr lang="de-DE" altLang="de-DE" sz="2000" dirty="0" smtClean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</a:t>
            </a:r>
            <a:r>
              <a:rPr lang="de-DE" altLang="de-DE" sz="2000" dirty="0" smtClean="0">
                <a:solidFill>
                  <a:srgbClr val="FF0000"/>
                </a:solidFill>
              </a:rPr>
              <a:t>SC21: Menü &gt; </a:t>
            </a:r>
            <a:r>
              <a:rPr lang="de-DE" altLang="de-DE" sz="2000" dirty="0">
                <a:solidFill>
                  <a:srgbClr val="FF0000"/>
                </a:solidFill>
              </a:rPr>
              <a:t>5 Netzwerk wechseln</a:t>
            </a:r>
            <a:r>
              <a:rPr lang="de-DE" altLang="de-DE" sz="2000" dirty="0" smtClean="0">
                <a:solidFill>
                  <a:srgbClr val="0000FF"/>
                </a:solidFill>
              </a:rPr>
              <a:t/>
            </a:r>
            <a:br>
              <a:rPr lang="de-DE" altLang="de-DE" sz="2000" dirty="0" smtClean="0">
                <a:solidFill>
                  <a:srgbClr val="0000FF"/>
                </a:solidFill>
              </a:rPr>
            </a:b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</a:t>
            </a:r>
            <a:r>
              <a:rPr lang="de-DE" altLang="de-DE" sz="2000" dirty="0" smtClean="0">
                <a:solidFill>
                  <a:srgbClr val="0000FF"/>
                </a:solidFill>
              </a:rPr>
              <a:t>„Auswahl</a:t>
            </a:r>
            <a:r>
              <a:rPr lang="de-DE" altLang="de-DE" sz="2000" dirty="0">
                <a:solidFill>
                  <a:srgbClr val="0000FF"/>
                </a:solidFill>
              </a:rPr>
              <a:t>“ </a:t>
            </a:r>
            <a:r>
              <a:rPr lang="de-DE" altLang="de-DE" sz="2000" dirty="0"/>
              <a:t>drücken</a:t>
            </a:r>
          </a:p>
        </p:txBody>
      </p:sp>
      <p:sp>
        <p:nvSpPr>
          <p:cNvPr id="64517" name="Text Box 1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6451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GPS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6246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3149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Menü </a:t>
            </a:r>
            <a:r>
              <a:rPr lang="de-DE" altLang="de-DE" sz="2000" dirty="0" smtClean="0">
                <a:solidFill>
                  <a:srgbClr val="0000FF"/>
                </a:solidFill>
              </a:rPr>
              <a:t>&gt; 8 Geräteinformationen &gt; </a:t>
            </a:r>
            <a:r>
              <a:rPr lang="de-DE" altLang="de-DE" sz="2000" dirty="0">
                <a:solidFill>
                  <a:srgbClr val="0000FF"/>
                </a:solidFill>
              </a:rPr>
              <a:t>GPS </a:t>
            </a: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 smtClean="0">
                <a:solidFill>
                  <a:srgbClr val="0000FF"/>
                </a:solidFill>
              </a:rPr>
              <a:t>Linke Kontexttaste „Position“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Bestimmung des Standortes in			 Grad – Minuten mit Dezimalstellen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419475" y="3651250"/>
            <a:ext cx="54006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Freier Blick zum Himmel notwendig</a:t>
            </a:r>
          </a:p>
        </p:txBody>
      </p:sp>
      <p:grpSp>
        <p:nvGrpSpPr>
          <p:cNvPr id="62472" name="Group 10"/>
          <p:cNvGrpSpPr>
            <a:grpSpLocks/>
          </p:cNvGrpSpPr>
          <p:nvPr/>
        </p:nvGrpSpPr>
        <p:grpSpPr bwMode="auto">
          <a:xfrm rot="-9517401">
            <a:off x="1619250" y="3716338"/>
            <a:ext cx="2643188" cy="844550"/>
            <a:chOff x="1859" y="1070"/>
            <a:chExt cx="1665" cy="532"/>
          </a:xfrm>
        </p:grpSpPr>
        <p:sp>
          <p:nvSpPr>
            <p:cNvPr id="62473" name="Line 11"/>
            <p:cNvSpPr>
              <a:spLocks noChangeShapeType="1"/>
            </p:cNvSpPr>
            <p:nvPr/>
          </p:nvSpPr>
          <p:spPr bwMode="auto">
            <a:xfrm rot="1360119" flipV="1">
              <a:off x="1859" y="1070"/>
              <a:ext cx="818" cy="13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2474" name="Line 12"/>
            <p:cNvSpPr>
              <a:spLocks noChangeShapeType="1"/>
            </p:cNvSpPr>
            <p:nvPr/>
          </p:nvSpPr>
          <p:spPr bwMode="auto">
            <a:xfrm rot="1360119" flipH="1">
              <a:off x="2262" y="1151"/>
              <a:ext cx="372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2475" name="Line 13"/>
            <p:cNvSpPr>
              <a:spLocks noChangeShapeType="1"/>
            </p:cNvSpPr>
            <p:nvPr/>
          </p:nvSpPr>
          <p:spPr bwMode="auto">
            <a:xfrm rot="1360119" flipV="1">
              <a:off x="2185" y="1534"/>
              <a:ext cx="1339" cy="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Selectric, </a:t>
            </a:r>
            <a:r>
              <a:rPr lang="de-DE" sz="800" dirty="0" err="1"/>
              <a:t>Novatel</a:t>
            </a:r>
            <a:endParaRPr lang="de-DE" sz="800" dirty="0"/>
          </a:p>
        </p:txBody>
      </p:sp>
      <p:pic>
        <p:nvPicPr>
          <p:cNvPr id="13" name="Picture 9" descr="gps2rart">
            <a:extLst>
              <a:ext uri="{FF2B5EF4-FFF2-40B4-BE49-F238E27FC236}">
                <a16:creationId xmlns:a16="http://schemas.microsoft.com/office/drawing/2014/main" id="{A71AE328-2420-40C3-B2BC-71838265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8682"/>
            <a:ext cx="1584198" cy="158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5968504-A28E-4F5E-87E9-589931060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9210"/>
            <a:ext cx="2830640" cy="4388358"/>
          </a:xfrm>
          <a:prstGeom prst="rect">
            <a:avLst/>
          </a:prstGeom>
        </p:spPr>
      </p:pic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GPS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</a:t>
            </a:r>
            <a:r>
              <a:rPr lang="de-DE" altLang="de-DE" sz="2200" b="1" u="sng" dirty="0" smtClean="0"/>
              <a:t>der Endgeräte SC20 / SC21</a:t>
            </a:r>
            <a:endParaRPr lang="de-DE" altLang="de-DE" sz="2200" b="1" u="sng" dirty="0"/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3149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Menü </a:t>
            </a:r>
            <a:r>
              <a:rPr lang="de-DE" altLang="de-DE" sz="2000" dirty="0" smtClean="0">
                <a:solidFill>
                  <a:srgbClr val="0000FF"/>
                </a:solidFill>
              </a:rPr>
              <a:t>&gt; 4 GPS &gt; </a:t>
            </a:r>
            <a:r>
              <a:rPr lang="de-DE" altLang="de-DE" sz="2000" dirty="0">
                <a:solidFill>
                  <a:srgbClr val="0000FF"/>
                </a:solidFill>
              </a:rPr>
              <a:t>GPS </a:t>
            </a: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 smtClean="0">
                <a:solidFill>
                  <a:srgbClr val="0000FF"/>
                </a:solidFill>
              </a:rPr>
              <a:t>Linke Kontexttaste „Position“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Bestimmung des Standortes in			 Grad – Minuten mit Dezimalstellen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419475" y="3651250"/>
            <a:ext cx="54006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Freier Blick zum Himmel notwendig</a:t>
            </a:r>
          </a:p>
        </p:txBody>
      </p:sp>
      <p:pic>
        <p:nvPicPr>
          <p:cNvPr id="62471" name="Picture 9" descr="gps2r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73370"/>
            <a:ext cx="1584198" cy="158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72" name="Group 10"/>
          <p:cNvGrpSpPr>
            <a:grpSpLocks/>
          </p:cNvGrpSpPr>
          <p:nvPr/>
        </p:nvGrpSpPr>
        <p:grpSpPr bwMode="auto">
          <a:xfrm rot="-9517401">
            <a:off x="1104614" y="3576277"/>
            <a:ext cx="3821994" cy="1314534"/>
            <a:chOff x="1972" y="1113"/>
            <a:chExt cx="1552" cy="489"/>
          </a:xfrm>
        </p:grpSpPr>
        <p:sp>
          <p:nvSpPr>
            <p:cNvPr id="62473" name="Line 11"/>
            <p:cNvSpPr>
              <a:spLocks noChangeShapeType="1"/>
            </p:cNvSpPr>
            <p:nvPr/>
          </p:nvSpPr>
          <p:spPr bwMode="auto">
            <a:xfrm rot="1360119" flipV="1">
              <a:off x="1972" y="1113"/>
              <a:ext cx="696" cy="1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2474" name="Line 12"/>
            <p:cNvSpPr>
              <a:spLocks noChangeShapeType="1"/>
            </p:cNvSpPr>
            <p:nvPr/>
          </p:nvSpPr>
          <p:spPr bwMode="auto">
            <a:xfrm rot="1360119" flipH="1">
              <a:off x="2267" y="1170"/>
              <a:ext cx="372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2475" name="Line 13"/>
            <p:cNvSpPr>
              <a:spLocks noChangeShapeType="1"/>
            </p:cNvSpPr>
            <p:nvPr/>
          </p:nvSpPr>
          <p:spPr bwMode="auto">
            <a:xfrm rot="1360119" flipV="1">
              <a:off x="2185" y="1534"/>
              <a:ext cx="1339" cy="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Selectric, </a:t>
            </a:r>
            <a:r>
              <a:rPr lang="de-DE" sz="800" dirty="0" err="1"/>
              <a:t>Novatel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59661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1" descr="IMGP247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3A8BE"/>
              </a:clrFrom>
              <a:clrTo>
                <a:srgbClr val="A3A8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7" y="1268416"/>
            <a:ext cx="3239171" cy="450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Line 6"/>
          <p:cNvSpPr>
            <a:spLocks noChangeShapeType="1"/>
          </p:cNvSpPr>
          <p:nvPr/>
        </p:nvSpPr>
        <p:spPr bwMode="auto">
          <a:xfrm flipH="1">
            <a:off x="1811074" y="4674569"/>
            <a:ext cx="1464682" cy="5057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66564" name="Text Box 10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Verwendung der BOS-Sicherheitskarte</a:t>
            </a:r>
          </a:p>
        </p:txBody>
      </p:sp>
      <p:pic>
        <p:nvPicPr>
          <p:cNvPr id="66566" name="Picture 13" descr="IMGP24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416"/>
            <a:ext cx="2732405" cy="444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NABK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74F8D2D-F265-45A1-9B5A-8C725C00B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23" y="4388813"/>
            <a:ext cx="1066800" cy="67341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5" descr="IMG_0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982913"/>
            <a:ext cx="559593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14" descr="IMGP2480"/>
          <p:cNvPicPr>
            <a:picLocks noChangeAspect="1" noChangeArrowheads="1"/>
          </p:cNvPicPr>
          <p:nvPr/>
        </p:nvPicPr>
        <p:blipFill>
          <a:blip r:embed="rId3">
            <a:lum bright="3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141663"/>
            <a:ext cx="19462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Line 5"/>
          <p:cNvSpPr>
            <a:spLocks noChangeShapeType="1"/>
          </p:cNvSpPr>
          <p:nvPr/>
        </p:nvSpPr>
        <p:spPr bwMode="auto">
          <a:xfrm>
            <a:off x="4140200" y="3644900"/>
            <a:ext cx="2879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68613" name="Text Box 12"/>
          <p:cNvSpPr txBox="1">
            <a:spLocks noChangeArrowheads="1"/>
          </p:cNvSpPr>
          <p:nvPr/>
        </p:nvSpPr>
        <p:spPr bwMode="auto">
          <a:xfrm>
            <a:off x="0" y="1341438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BOS-Sicherheitskarte MRT (S/E abgesetzt vom Bedienteil)</a:t>
            </a:r>
          </a:p>
        </p:txBody>
      </p:sp>
      <p:sp>
        <p:nvSpPr>
          <p:cNvPr id="68614" name="Text Box 13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Verwendung der BOS-Sicherheitskarte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NABK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68313" y="2636912"/>
            <a:ext cx="741605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b="1" dirty="0">
                <a:sym typeface="Symbol" panose="05050102010706020507" pitchFamily="18" charset="2"/>
              </a:rPr>
              <a:t>Auf der BOS–Sicherheitskarte sind folgende Informationen hinterlegt:</a:t>
            </a:r>
          </a:p>
          <a:p>
            <a:pPr>
              <a:defRPr/>
            </a:pPr>
            <a:endParaRPr lang="de-DE" altLang="de-DE" sz="2000" b="1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ym typeface="Symbol" panose="05050102010706020507" pitchFamily="18" charset="2"/>
              </a:rPr>
              <a:t>Netzzugangsdaten 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ym typeface="Symbol" panose="05050102010706020507" pitchFamily="18" charset="2"/>
              </a:rPr>
              <a:t>operativ taktische Adresse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000" dirty="0" err="1">
                <a:sym typeface="Symbol" panose="05050102010706020507" pitchFamily="18" charset="2"/>
              </a:rPr>
              <a:t>Kryptozertifikat</a:t>
            </a:r>
            <a:r>
              <a:rPr lang="de-DE" altLang="de-DE" sz="2000" dirty="0">
                <a:sym typeface="Symbol" panose="05050102010706020507" pitchFamily="18" charset="2"/>
              </a:rPr>
              <a:t> und </a:t>
            </a:r>
            <a:r>
              <a:rPr lang="de-DE" altLang="de-DE" sz="2000" dirty="0" err="1">
                <a:sym typeface="Symbol" panose="05050102010706020507" pitchFamily="18" charset="2"/>
              </a:rPr>
              <a:t>Kryptoschlüssel</a:t>
            </a:r>
            <a:endParaRPr lang="de-DE" altLang="de-DE" sz="2000" dirty="0">
              <a:sym typeface="Symbol" panose="05050102010706020507" pitchFamily="18" charset="2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ym typeface="Symbol" panose="05050102010706020507" pitchFamily="18" charset="2"/>
              </a:rPr>
              <a:t>Berechtigungen</a:t>
            </a:r>
          </a:p>
        </p:txBody>
      </p:sp>
      <p:sp>
        <p:nvSpPr>
          <p:cNvPr id="69635" name="Text Box 9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Verwendung der BOS-Sicherheitskarte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68313" y="1471613"/>
            <a:ext cx="8305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>
                <a:sym typeface="Symbol" panose="05050102010706020507" pitchFamily="18" charset="2"/>
              </a:rPr>
              <a:t>Um einen hohen Sicherheitsstandard zu erreichen, ist die Inbetriebnahme des Endgerätes nur mit der BOS–Sicherheitskarte möglich.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3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1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6387" name="Text Box 93"/>
          <p:cNvSpPr txBox="1">
            <a:spLocks noChangeArrowheads="1"/>
          </p:cNvSpPr>
          <p:nvPr/>
        </p:nvSpPr>
        <p:spPr bwMode="auto">
          <a:xfrm>
            <a:off x="-108520" y="1261834"/>
            <a:ext cx="9144000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smtClean="0"/>
              <a:t>Farb-Bedienteil für SRG 3900 / SCG2229</a:t>
            </a:r>
            <a:endParaRPr lang="de-DE" altLang="de-DE" sz="2000" b="1" dirty="0"/>
          </a:p>
        </p:txBody>
      </p:sp>
      <p:sp>
        <p:nvSpPr>
          <p:cNvPr id="16388" name="Text Box 94"/>
          <p:cNvSpPr txBox="1">
            <a:spLocks noChangeArrowheads="1"/>
          </p:cNvSpPr>
          <p:nvPr/>
        </p:nvSpPr>
        <p:spPr bwMode="auto">
          <a:xfrm>
            <a:off x="4281145" y="2150199"/>
            <a:ext cx="4786313" cy="298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TFT-Farbdisplay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integrierter GPS-Empfänger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3 Watt Sendeleistung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Schnittstelle für BOS-Sicherheitskarte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für das SCC3 ist mindestens der Konfigurationsstand P/K16 notwendig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ein Mischbetrieb SCC3 mit der Color-</a:t>
            </a:r>
            <a:r>
              <a:rPr lang="de-DE" altLang="de-DE" sz="2000" dirty="0" err="1"/>
              <a:t>Console</a:t>
            </a:r>
            <a:r>
              <a:rPr lang="de-DE" altLang="de-DE" sz="2000" dirty="0"/>
              <a:t> </a:t>
            </a:r>
            <a:r>
              <a:rPr lang="de-DE" altLang="de-DE" sz="2000" dirty="0" smtClean="0"/>
              <a:t>oder HBC2 </a:t>
            </a:r>
            <a:r>
              <a:rPr lang="de-DE" altLang="de-DE" sz="2000" dirty="0"/>
              <a:t>ist nicht </a:t>
            </a:r>
            <a:r>
              <a:rPr lang="de-DE" altLang="de-DE" sz="2000" dirty="0" smtClean="0"/>
              <a:t>möglich</a:t>
            </a:r>
          </a:p>
        </p:txBody>
      </p:sp>
      <p:pic>
        <p:nvPicPr>
          <p:cNvPr id="16389" name="Picture 95" descr="MRT3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5321"/>
            <a:ext cx="38877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65A679-EC46-442C-9C5E-2234C27D16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9" y="3660875"/>
            <a:ext cx="3882009" cy="12333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23528" y="2276872"/>
            <a:ext cx="7488238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>
                <a:sym typeface="Symbol" panose="05050102010706020507" pitchFamily="18" charset="2"/>
              </a:rPr>
              <a:t>Der Verlust der Karte ist sofort der Autorisierten Stelle Digitalfunk Niedersachsen zu melden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>
                <a:sym typeface="Symbol" panose="05050102010706020507" pitchFamily="18" charset="2"/>
              </a:rPr>
              <a:t>Häufiger Kartenwechsel führt zum vorzeitigen Verschleiß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>
                <a:sym typeface="Symbol" panose="05050102010706020507" pitchFamily="18" charset="2"/>
              </a:rPr>
              <a:t>Endgeräte sind ohne oder mit einer temporär gesperrten BOS-Sicherheitskarte dem autorisierten Service zu übergeben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>
                <a:sym typeface="Symbol" panose="05050102010706020507" pitchFamily="18" charset="2"/>
              </a:rPr>
              <a:t>Detaillierte Informationen dazu unter </a:t>
            </a:r>
            <a:r>
              <a:rPr lang="de-DE" altLang="de-DE" sz="2000" dirty="0">
                <a:sym typeface="Symbol" panose="05050102010706020507" pitchFamily="18" charset="2"/>
                <a:hlinkClick r:id="rId3"/>
              </a:rPr>
              <a:t>https://www.digitalfunk.niedersachsen.de/index.php/digitalfunk-fuer-den-nutzer/bsi-sicherheitskarten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Verwendung der BOS-Sicherheitskarte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68313" y="1781175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>
                <a:sym typeface="Symbol" panose="05050102010706020507" pitchFamily="18" charset="2"/>
              </a:rPr>
              <a:t>Weitere Informationen zur BOS–Sicherheitskarte: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utoUpdateAnimBg="0"/>
      <p:bldP spid="128004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696913" y="1609725"/>
            <a:ext cx="72580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Der Akku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95325" y="2282825"/>
            <a:ext cx="4381500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Lithium-Polymer-Akku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- geringer Memoryeffekt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- geringe Selbstentladung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- Temperaturbereich ca. 0°C - 60°C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	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endParaRPr lang="de-DE" altLang="de-DE" sz="2000" dirty="0"/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Gerätepflege</a:t>
            </a:r>
          </a:p>
        </p:txBody>
      </p:sp>
      <p:pic>
        <p:nvPicPr>
          <p:cNvPr id="73733" name="Picture 7" descr="IMGP2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1341438"/>
            <a:ext cx="2820987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NABK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23528" y="1484784"/>
            <a:ext cx="8208912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Für </a:t>
            </a:r>
            <a:r>
              <a:rPr lang="de-DE" sz="2000" dirty="0" smtClean="0"/>
              <a:t>die SRG3900 </a:t>
            </a:r>
            <a:r>
              <a:rPr lang="de-DE" sz="2000" dirty="0"/>
              <a:t>mit farbigen Bedienkonsolen </a:t>
            </a:r>
            <a:r>
              <a:rPr lang="de-DE" sz="2000" dirty="0" smtClean="0"/>
              <a:t>und den Funkendgeräten </a:t>
            </a:r>
            <a:r>
              <a:rPr lang="de-DE" sz="2000" dirty="0"/>
              <a:t>aus den Serien STP8xxx und STP9xxx sowie SCG22 wird die Firmware SALT 3 (V10.26-004) eingesetzt.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Für die </a:t>
            </a:r>
            <a:r>
              <a:rPr lang="de-DE" sz="2000" dirty="0"/>
              <a:t>SRG3900 mit monochromen Bedienkonsolen wird weiterhin die Firmware SALT 1 (V10.20-003) eingesetzt, um die Einsatzfähigkeit weiterhin gewährleisten zu können. Details siehe Newsletter 02/2020 der ASDN.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Funkendgeräte der Serien SC2x20 werden mit der Firmware SALT 3 </a:t>
            </a:r>
            <a:r>
              <a:rPr lang="de-DE" sz="2000" dirty="0" smtClean="0"/>
              <a:t>(SC3.1-004) </a:t>
            </a:r>
            <a:r>
              <a:rPr lang="de-DE" sz="2000" dirty="0"/>
              <a:t>ausgerollt.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-144016" y="332656"/>
            <a:ext cx="91440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b="1" dirty="0" smtClean="0"/>
              <a:t>           </a:t>
            </a:r>
            <a:r>
              <a:rPr lang="de-DE" sz="2200" b="1" u="sng" dirty="0" smtClean="0"/>
              <a:t>Release </a:t>
            </a:r>
            <a:r>
              <a:rPr lang="de-DE" sz="2200" b="1" u="sng" dirty="0"/>
              <a:t>Notes Funkendgerätekonfiguration </a:t>
            </a:r>
            <a:r>
              <a:rPr lang="de-DE" sz="2200" b="1" u="sng" dirty="0" err="1"/>
              <a:t>Sepura</a:t>
            </a:r>
            <a:r>
              <a:rPr lang="de-DE" sz="2200" b="1" u="sng" dirty="0"/>
              <a:t> K/P22</a:t>
            </a:r>
            <a:endParaRPr lang="de-DE" sz="2200" b="1" dirty="0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67544" y="1046900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 smtClean="0">
                <a:sym typeface="Symbol" panose="05050102010706020507" pitchFamily="18" charset="2"/>
              </a:rPr>
              <a:t>Firmware: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512" y="4509120"/>
            <a:ext cx="859383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lvl="1" indent="0"/>
            <a:r>
              <a:rPr lang="de-DE" dirty="0" smtClean="0"/>
              <a:t>Die </a:t>
            </a:r>
            <a:r>
              <a:rPr lang="de-DE" dirty="0"/>
              <a:t>zur Programmierung der Funkendgeräte benötigte „Radio Manager Client“-Version lautet 2.33.8.0 und steht im geschützten Bereich der ASDN-Homepage zum Download bereit (https://www.digitalfunk.niedersachsen.de/index.php/geschuetzter-bereich</a:t>
            </a:r>
            <a:r>
              <a:rPr lang="de-DE" dirty="0" smtClean="0"/>
              <a:t>).</a:t>
            </a:r>
            <a:endParaRPr lang="de-DE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33906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utoUpdateAnimBg="0"/>
      <p:bldP spid="128004" grpId="0" autoUpdateAnimBg="0"/>
      <p:bldP spid="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8444" y="332656"/>
            <a:ext cx="91440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b="1" dirty="0" smtClean="0"/>
              <a:t>           </a:t>
            </a:r>
            <a:r>
              <a:rPr lang="de-DE" sz="2200" b="1" u="sng" dirty="0" smtClean="0"/>
              <a:t>Release </a:t>
            </a:r>
            <a:r>
              <a:rPr lang="de-DE" sz="2200" b="1" u="sng" dirty="0"/>
              <a:t>Notes Funkendgerätekonfiguration </a:t>
            </a:r>
            <a:r>
              <a:rPr lang="de-DE" sz="2200" b="1" u="sng" dirty="0" err="1"/>
              <a:t>Sepura</a:t>
            </a:r>
            <a:r>
              <a:rPr lang="de-DE" sz="2200" b="1" u="sng" dirty="0"/>
              <a:t> K/P22</a:t>
            </a:r>
            <a:endParaRPr lang="de-DE" sz="2200" b="1" dirty="0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67544" y="1052736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 smtClean="0">
                <a:sym typeface="Symbol" panose="05050102010706020507" pitchFamily="18" charset="2"/>
              </a:rPr>
              <a:t>Hinweise: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7544" y="1700808"/>
            <a:ext cx="8208912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Aufgrund von Nutzeranforderungen, wurde die Benennung der Konfiguration verändert. Diese orientiert sich nun an der jeweiligen Jahreszahl (Jahr 2022 = K/P22).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Die für das Release K/P16und K/P 17 veröffentlichten Hinweise zum Verhalten der Firmware SALT1 behalten ihre Gültigkeit. </a:t>
            </a:r>
          </a:p>
          <a:p>
            <a:pPr marL="0" indent="0"/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Nach Neuprogrammierungen sind, wie in den Vorjahren, an allen Funkendgeräten die Audioeinstellungen auf minimale Lautstärke gesetzt, daher müsse diese neu </a:t>
            </a:r>
            <a:r>
              <a:rPr lang="de-DE" sz="2000" dirty="0" err="1" smtClean="0"/>
              <a:t>gepegelt</a:t>
            </a:r>
            <a:r>
              <a:rPr lang="de-DE" sz="2000" dirty="0" smtClean="0"/>
              <a:t> werden.</a:t>
            </a:r>
          </a:p>
        </p:txBody>
      </p:sp>
    </p:spTree>
    <p:extLst>
      <p:ext uri="{BB962C8B-B14F-4D97-AF65-F5344CB8AC3E}">
        <p14:creationId xmlns:p14="http://schemas.microsoft.com/office/powerpoint/2010/main" val="1711570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utoUpdateAnimBg="0"/>
      <p:bldP spid="6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8444" y="332656"/>
            <a:ext cx="91440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b="1" dirty="0" smtClean="0"/>
              <a:t>           </a:t>
            </a:r>
            <a:r>
              <a:rPr lang="de-DE" sz="2200" b="1" u="sng" dirty="0" smtClean="0"/>
              <a:t>Release </a:t>
            </a:r>
            <a:r>
              <a:rPr lang="de-DE" sz="2200" b="1" u="sng" dirty="0"/>
              <a:t>Notes Funkendgerätekonfiguration </a:t>
            </a:r>
            <a:r>
              <a:rPr lang="de-DE" sz="2200" b="1" u="sng" dirty="0" err="1"/>
              <a:t>Sepura</a:t>
            </a:r>
            <a:r>
              <a:rPr lang="de-DE" sz="2200" b="1" u="sng" dirty="0"/>
              <a:t> K/P22</a:t>
            </a:r>
            <a:endParaRPr lang="de-DE" sz="22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8291" y="1135849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 smtClean="0">
                <a:sym typeface="Symbol" panose="05050102010706020507" pitchFamily="18" charset="2"/>
              </a:rPr>
              <a:t>Hinweise: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6735" y="1810774"/>
            <a:ext cx="8208912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Bei </a:t>
            </a:r>
            <a:r>
              <a:rPr lang="de-DE" sz="2000" dirty="0"/>
              <a:t>allen Funkendgeräten mit der Firmware SALT3 erscheint nicht, wie gewohnt, der Willkommensbildschirm (sog. </a:t>
            </a:r>
            <a:r>
              <a:rPr lang="de-DE" sz="2000" dirty="0" err="1"/>
              <a:t>Splash</a:t>
            </a:r>
            <a:r>
              <a:rPr lang="de-DE" sz="2000" dirty="0"/>
              <a:t>-Screen) während der Einschaltphase. Es wurde festgestellt, dass der </a:t>
            </a:r>
            <a:r>
              <a:rPr lang="de-DE" sz="2000" dirty="0" smtClean="0"/>
              <a:t>Willkommensbildschirm </a:t>
            </a:r>
            <a:r>
              <a:rPr lang="de-DE" sz="2000" dirty="0"/>
              <a:t>eine Fehlfunktion des Funkendgerätes verursachen kann, die zur Nichtnutzbarkeit des Funkendgerätes führt.</a:t>
            </a:r>
            <a:br>
              <a:rPr lang="de-DE" sz="2000" dirty="0"/>
            </a:br>
            <a:r>
              <a:rPr lang="de-DE" sz="2000" dirty="0"/>
              <a:t>Diese Fehlfunktion wird durch einen Fehler in der Firmware SALT 3 verursacht. An der Behebung des Fehlers wird gearbeitet. Aktuell wird davon ausgegangen, dass mit Release 23 die Funktion wieder zur Verfügung steht. Eine Rückkehr zur Firmware SALT 2 kam aus verschiedenen Gründen nicht in Frage</a:t>
            </a:r>
            <a:r>
              <a:rPr lang="de-DE" sz="2000" dirty="0" smtClean="0"/>
              <a:t>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8309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2158" y="908720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 smtClean="0">
                <a:sym typeface="Symbol" panose="05050102010706020507" pitchFamily="18" charset="2"/>
              </a:rPr>
              <a:t>Neue Funktionen: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80602" y="1325736"/>
            <a:ext cx="8208912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2000" b="1" dirty="0" smtClean="0"/>
              <a:t>Tag- / Nachtmodus </a:t>
            </a:r>
          </a:p>
          <a:p>
            <a:pPr marL="400050" lvl="1" indent="0"/>
            <a:r>
              <a:rPr lang="de-DE" dirty="0"/>
              <a:t>Der Tag/Nachtmodus ist über die Menüführung aktivier-, bzw. </a:t>
            </a:r>
            <a:r>
              <a:rPr lang="de-DE" dirty="0" err="1" smtClean="0"/>
              <a:t>deaktivierbar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Diese Funktion ist in allen Konfigurationen und bei sämtlichen Funkendgerätetypen nutzbar, außer bei den STP8xxx und STP9xxx.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1" dirty="0" smtClean="0"/>
              <a:t>Automatische Tastensperre </a:t>
            </a:r>
            <a:r>
              <a:rPr lang="de-DE" sz="2000" dirty="0" smtClean="0"/>
              <a:t>(Siehe Folie 18)</a:t>
            </a:r>
          </a:p>
          <a:p>
            <a:pPr marL="400050" lvl="1" indent="0"/>
            <a:r>
              <a:rPr lang="de-DE" dirty="0"/>
              <a:t>Nach 45 Sekunden Inaktivität wird die Tastensperre aktiv. Diese Funktion muss der Anwender jedoch zuvor über die Menüführung </a:t>
            </a:r>
            <a:r>
              <a:rPr lang="de-DE" dirty="0" smtClean="0"/>
              <a:t>aktivieren.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Die Lautstärkeregelung, die Sprechtaste (PTT) und die Taste A (Status 5) </a:t>
            </a:r>
            <a:r>
              <a:rPr lang="de-DE" dirty="0" smtClean="0"/>
              <a:t>und die Notruftaste werden </a:t>
            </a:r>
            <a:r>
              <a:rPr lang="de-DE" dirty="0"/>
              <a:t>nicht gesperrt.</a:t>
            </a:r>
            <a:br>
              <a:rPr lang="de-DE" dirty="0"/>
            </a:br>
            <a:r>
              <a:rPr lang="de-DE" dirty="0"/>
              <a:t>Für alle weiteren Bedienungen muss das HRT über die </a:t>
            </a:r>
            <a:r>
              <a:rPr lang="de-DE" dirty="0" smtClean="0"/>
              <a:t>Stern-Taste (Langzeitdruck) </a:t>
            </a:r>
            <a:r>
              <a:rPr lang="de-DE" dirty="0"/>
              <a:t>wieder entsperrt werden.</a:t>
            </a:r>
            <a:br>
              <a:rPr lang="de-DE" dirty="0"/>
            </a:br>
            <a:r>
              <a:rPr lang="de-DE" dirty="0"/>
              <a:t>Zu beachten ist, dass eine aktivierte automatische Tastensperre auch nach einem Neustart des Funkendgerätes aktiviert bleibt.  </a:t>
            </a:r>
            <a:br>
              <a:rPr lang="de-DE" dirty="0"/>
            </a:br>
            <a:r>
              <a:rPr lang="de-DE" dirty="0"/>
              <a:t>Diese Option gilt für alle Funkendgeräte in allen Konfigurationen</a:t>
            </a:r>
            <a:r>
              <a:rPr lang="de-DE" dirty="0" smtClean="0"/>
              <a:t>.</a:t>
            </a:r>
            <a:endParaRPr lang="de-DE" sz="2000" dirty="0" smtClean="0"/>
          </a:p>
          <a:p>
            <a:pPr marL="0" indent="0"/>
            <a:endParaRPr lang="de-DE" sz="20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8444" y="332656"/>
            <a:ext cx="91440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b="1" dirty="0" smtClean="0"/>
              <a:t>           </a:t>
            </a:r>
            <a:r>
              <a:rPr lang="de-DE" sz="2200" b="1" u="sng" dirty="0" smtClean="0"/>
              <a:t>Release </a:t>
            </a:r>
            <a:r>
              <a:rPr lang="de-DE" sz="2200" b="1" u="sng" dirty="0"/>
              <a:t>Notes Funkendgerätekonfiguration </a:t>
            </a:r>
            <a:r>
              <a:rPr lang="de-DE" sz="2200" b="1" u="sng" dirty="0" err="1"/>
              <a:t>Sepura</a:t>
            </a:r>
            <a:r>
              <a:rPr lang="de-DE" sz="2200" b="1" u="sng" dirty="0"/>
              <a:t> K/P22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383154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-108520" y="692696"/>
            <a:ext cx="91440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b="1" dirty="0" smtClean="0"/>
              <a:t>           </a:t>
            </a:r>
            <a:r>
              <a:rPr lang="de-DE" sz="2200" b="1" u="sng" dirty="0" smtClean="0"/>
              <a:t>Release </a:t>
            </a:r>
            <a:r>
              <a:rPr lang="de-DE" sz="2200" b="1" u="sng" dirty="0"/>
              <a:t>Notes Funkendgerätekonfiguration </a:t>
            </a:r>
            <a:r>
              <a:rPr lang="de-DE" sz="2200" b="1" u="sng" dirty="0" err="1"/>
              <a:t>Sepura</a:t>
            </a:r>
            <a:r>
              <a:rPr lang="de-DE" sz="2200" b="1" u="sng" dirty="0"/>
              <a:t> K/P22</a:t>
            </a:r>
            <a:endParaRPr lang="de-DE" sz="2200" b="1" dirty="0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67544" y="1484784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 smtClean="0">
                <a:sym typeface="Symbol" panose="05050102010706020507" pitchFamily="18" charset="2"/>
              </a:rPr>
              <a:t>Geänderte Funktionen: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9024" y="1988840"/>
            <a:ext cx="8208912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2000" b="1" dirty="0" smtClean="0"/>
              <a:t>Ordnerwechsel</a:t>
            </a:r>
            <a:r>
              <a:rPr lang="de-DE" sz="2000" dirty="0" smtClean="0"/>
              <a:t> bei Rufgruppenwahl über Index.</a:t>
            </a:r>
          </a:p>
          <a:p>
            <a:pPr marL="400050" lvl="1" indent="0"/>
            <a:r>
              <a:rPr lang="de-DE" dirty="0"/>
              <a:t>Bei einem Rufgruppenwechsel per Indexzahl wird der erste Rufgruppenordner im Display des Funkendgerätes angezeigt, in dem die Rufgruppe enthalten ist.</a:t>
            </a:r>
            <a:br>
              <a:rPr lang="de-DE" dirty="0"/>
            </a:br>
            <a:r>
              <a:rPr lang="de-DE" dirty="0"/>
              <a:t>Diese Funktion erfolgt in allen Konfigurationen und bei sämtlichen Funkendgerätetypen</a:t>
            </a:r>
            <a:r>
              <a:rPr lang="de-DE" dirty="0" smtClean="0"/>
              <a:t>.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619681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utoUpdateAnimBg="0"/>
      <p:bldP spid="6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5988" y="1057672"/>
            <a:ext cx="83058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 smtClean="0">
                <a:sym typeface="Symbol" panose="05050102010706020507" pitchFamily="18" charset="2"/>
              </a:rPr>
              <a:t>Menüstruktur: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b="1" dirty="0"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1" dirty="0" smtClean="0"/>
              <a:t>Tag- </a:t>
            </a:r>
            <a:r>
              <a:rPr lang="de-DE" sz="2000" b="1" dirty="0"/>
              <a:t>/ Nachtmodus </a:t>
            </a:r>
            <a:r>
              <a:rPr lang="de-DE" sz="2000" dirty="0"/>
              <a:t>- Einstellungen - Lautsprecher/Display - Display </a:t>
            </a:r>
            <a:r>
              <a:rPr lang="de-DE" sz="2000" dirty="0" smtClean="0"/>
              <a:t>– Tag/Nacht Modus </a:t>
            </a:r>
          </a:p>
          <a:p>
            <a:pPr lvl="1"/>
            <a:r>
              <a:rPr lang="de-DE" dirty="0"/>
              <a:t>Der Tag/Nachtmodus ist über das Menü </a:t>
            </a:r>
            <a:r>
              <a:rPr lang="de-DE" dirty="0" smtClean="0"/>
              <a:t>wie oben beschrieben </a:t>
            </a:r>
            <a:r>
              <a:rPr lang="de-DE" dirty="0"/>
              <a:t>einstellbar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Diese </a:t>
            </a:r>
            <a:r>
              <a:rPr lang="de-DE" dirty="0"/>
              <a:t>Funktion ist in allen Konfigurationen und bei </a:t>
            </a:r>
            <a:r>
              <a:rPr lang="de-DE" dirty="0" smtClean="0"/>
              <a:t>fast allen</a:t>
            </a:r>
          </a:p>
          <a:p>
            <a:pPr lvl="1"/>
            <a:r>
              <a:rPr lang="de-DE" dirty="0" smtClean="0"/>
              <a:t>Funkendgerätetypen </a:t>
            </a:r>
            <a:r>
              <a:rPr lang="de-DE" dirty="0"/>
              <a:t>nutzbar, </a:t>
            </a:r>
            <a:r>
              <a:rPr lang="de-DE" dirty="0" smtClean="0"/>
              <a:t>Ausnahmen sind die </a:t>
            </a:r>
            <a:r>
              <a:rPr lang="de-DE" dirty="0"/>
              <a:t>STP8xxx und STP9xxx</a:t>
            </a:r>
            <a:r>
              <a:rPr lang="de-DE" dirty="0" smtClean="0"/>
              <a:t>.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1" dirty="0"/>
              <a:t>Automatische Tastensperre </a:t>
            </a:r>
            <a:r>
              <a:rPr lang="de-DE" sz="2000" dirty="0"/>
              <a:t>– Einstellungen – Lautsprecher / Display – </a:t>
            </a:r>
            <a:r>
              <a:rPr lang="de-DE" sz="2000" dirty="0" err="1"/>
              <a:t>Zeitgest</a:t>
            </a:r>
            <a:r>
              <a:rPr lang="de-DE" sz="2000" dirty="0"/>
              <a:t>. </a:t>
            </a:r>
            <a:r>
              <a:rPr lang="de-DE" sz="2000" dirty="0" smtClean="0"/>
              <a:t>Tastensperre (Siehe Folie 18)</a:t>
            </a:r>
          </a:p>
          <a:p>
            <a:pPr lvl="1"/>
            <a:r>
              <a:rPr lang="de-DE" dirty="0"/>
              <a:t>Bei den Funkendgerätetypen SCG22, SC2020 und SC2120 ist die </a:t>
            </a:r>
            <a:endParaRPr lang="de-DE" dirty="0" smtClean="0"/>
          </a:p>
          <a:p>
            <a:pPr lvl="1"/>
            <a:r>
              <a:rPr lang="de-DE" dirty="0" smtClean="0"/>
              <a:t>automatische </a:t>
            </a:r>
            <a:r>
              <a:rPr lang="de-DE" dirty="0"/>
              <a:t>Tastensperre im Menü </a:t>
            </a:r>
            <a:r>
              <a:rPr lang="de-DE" dirty="0" smtClean="0"/>
              <a:t>wie oben beschrieben aktivier-</a:t>
            </a:r>
            <a:r>
              <a:rPr lang="de-DE" dirty="0"/>
              <a:t>, </a:t>
            </a:r>
            <a:r>
              <a:rPr lang="de-DE" dirty="0" smtClean="0"/>
              <a:t>bzw.</a:t>
            </a:r>
          </a:p>
          <a:p>
            <a:pPr lvl="1"/>
            <a:r>
              <a:rPr lang="de-DE" dirty="0" err="1" smtClean="0"/>
              <a:t>deaktivierbar</a:t>
            </a:r>
            <a:r>
              <a:rPr lang="de-DE" dirty="0"/>
              <a:t>. </a:t>
            </a:r>
            <a:endParaRPr lang="de-DE" dirty="0" smtClean="0"/>
          </a:p>
          <a:p>
            <a:pPr lvl="1"/>
            <a:r>
              <a:rPr lang="de-DE" dirty="0" smtClean="0"/>
              <a:t>Die </a:t>
            </a:r>
            <a:r>
              <a:rPr lang="de-DE" dirty="0"/>
              <a:t>Funkendgeräte SRG3900, STP8038 und STP9038 ermöglichen </a:t>
            </a:r>
            <a:r>
              <a:rPr lang="de-DE" dirty="0" smtClean="0"/>
              <a:t>die</a:t>
            </a:r>
          </a:p>
          <a:p>
            <a:pPr lvl="1"/>
            <a:r>
              <a:rPr lang="de-DE" dirty="0" smtClean="0"/>
              <a:t>Auswahl </a:t>
            </a:r>
            <a:r>
              <a:rPr lang="de-DE" dirty="0"/>
              <a:t>der automatischen Tastensperre über die </a:t>
            </a:r>
            <a:r>
              <a:rPr lang="de-DE" dirty="0" smtClean="0"/>
              <a:t>Menüpunkte</a:t>
            </a:r>
          </a:p>
          <a:p>
            <a:pPr lvl="1"/>
            <a:r>
              <a:rPr lang="de-DE" dirty="0" smtClean="0"/>
              <a:t>„</a:t>
            </a:r>
            <a:r>
              <a:rPr lang="de-DE" dirty="0"/>
              <a:t>Einstellungen“, </a:t>
            </a:r>
            <a:r>
              <a:rPr lang="de-DE" dirty="0" smtClean="0"/>
              <a:t>„</a:t>
            </a:r>
            <a:r>
              <a:rPr lang="de-DE" dirty="0" err="1"/>
              <a:t>Zeitgest</a:t>
            </a:r>
            <a:r>
              <a:rPr lang="de-DE" dirty="0"/>
              <a:t>. </a:t>
            </a:r>
            <a:r>
              <a:rPr lang="de-DE" dirty="0" err="1"/>
              <a:t>Tastensp</a:t>
            </a:r>
            <a:r>
              <a:rPr lang="de-DE" dirty="0"/>
              <a:t>.“ </a:t>
            </a:r>
            <a:endParaRPr lang="de-DE" altLang="de-DE" sz="2000" dirty="0">
              <a:sym typeface="Symbol" panose="05050102010706020507" pitchFamily="18" charset="2"/>
            </a:endParaRPr>
          </a:p>
          <a:p>
            <a:pPr marL="457200" lvl="1" indent="0"/>
            <a:r>
              <a:rPr lang="de-DE" altLang="de-DE" dirty="0" smtClean="0">
                <a:sym typeface="Symbol" panose="05050102010706020507" pitchFamily="18" charset="2"/>
              </a:rPr>
              <a:t>Diese Option ist in allen Konfigurationen vorhanden</a:t>
            </a:r>
            <a:endParaRPr lang="de-DE" altLang="de-DE" dirty="0">
              <a:sym typeface="Symbol" panose="05050102010706020507" pitchFamily="18" charset="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6888" y="260648"/>
            <a:ext cx="91440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b="1" dirty="0" smtClean="0"/>
              <a:t>           </a:t>
            </a:r>
            <a:r>
              <a:rPr lang="de-DE" sz="2200" b="1" u="sng" dirty="0" smtClean="0"/>
              <a:t>Release </a:t>
            </a:r>
            <a:r>
              <a:rPr lang="de-DE" sz="2200" b="1" u="sng" dirty="0"/>
              <a:t>Notes Funkendgerätekonfiguration </a:t>
            </a:r>
            <a:r>
              <a:rPr lang="de-DE" sz="2200" b="1" u="sng" dirty="0" err="1"/>
              <a:t>Sepura</a:t>
            </a:r>
            <a:r>
              <a:rPr lang="de-DE" sz="2200" b="1" u="sng" dirty="0"/>
              <a:t> K/P22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6660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5988" y="1381999"/>
            <a:ext cx="83058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 smtClean="0">
                <a:sym typeface="Symbol" panose="05050102010706020507" pitchFamily="18" charset="2"/>
              </a:rPr>
              <a:t>Tastenbelegung:</a:t>
            </a:r>
          </a:p>
          <a:p>
            <a:endParaRPr lang="de-DE" altLang="de-DE" sz="2000" b="1" dirty="0" smtClean="0"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Tag- </a:t>
            </a:r>
            <a:r>
              <a:rPr lang="de-DE" sz="2000" dirty="0"/>
              <a:t>/ Nachtmodus auf Taste C (SC20/21)</a:t>
            </a:r>
          </a:p>
          <a:p>
            <a:r>
              <a:rPr lang="de-DE" altLang="de-DE" sz="2000" dirty="0" smtClean="0">
                <a:sym typeface="Symbol" panose="05050102010706020507" pitchFamily="18" charset="2"/>
              </a:rPr>
              <a:t>Diese Option ist in sämtlichen Konfigurationen umgesetzt. 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6888" y="459902"/>
            <a:ext cx="91440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b="1" dirty="0" smtClean="0"/>
              <a:t>           </a:t>
            </a:r>
            <a:r>
              <a:rPr lang="de-DE" sz="2200" b="1" u="sng" dirty="0" smtClean="0"/>
              <a:t>Release </a:t>
            </a:r>
            <a:r>
              <a:rPr lang="de-DE" sz="2200" b="1" u="sng" dirty="0"/>
              <a:t>Notes Funkendgerätekonfiguration </a:t>
            </a:r>
            <a:r>
              <a:rPr lang="de-DE" sz="2200" b="1" u="sng" dirty="0" err="1"/>
              <a:t>Sepura</a:t>
            </a:r>
            <a:r>
              <a:rPr lang="de-DE" sz="2200" b="1" u="sng" dirty="0"/>
              <a:t> K/P22</a:t>
            </a:r>
            <a:endParaRPr lang="de-DE" sz="22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5988" y="3437275"/>
            <a:ext cx="8305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 err="1" smtClean="0">
                <a:sym typeface="Symbol" panose="05050102010706020507" pitchFamily="18" charset="2"/>
              </a:rPr>
              <a:t>Fleetmapping</a:t>
            </a:r>
            <a:r>
              <a:rPr lang="de-DE" altLang="de-DE" sz="2000" b="1" dirty="0" smtClean="0">
                <a:sym typeface="Symbol" panose="05050102010706020507" pitchFamily="18" charset="2"/>
              </a:rPr>
              <a:t>:</a:t>
            </a:r>
          </a:p>
          <a:p>
            <a:endParaRPr lang="de-DE" altLang="de-DE" sz="2000" b="1" dirty="0" smtClean="0">
              <a:sym typeface="Symbol" panose="05050102010706020507" pitchFamily="18" charset="2"/>
            </a:endParaRPr>
          </a:p>
          <a:p>
            <a:r>
              <a:rPr lang="de-DE" sz="2000" dirty="0" smtClean="0"/>
              <a:t>Neue </a:t>
            </a:r>
            <a:r>
              <a:rPr lang="de-DE" sz="2000" dirty="0"/>
              <a:t>Gruppenordner und Rufgruppen gem. Anlagen: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K22_Releasenotes_Fleetmapping</a:t>
            </a:r>
            <a:endParaRPr lang="de-D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P22_Releasenotes_Fleetmapping</a:t>
            </a:r>
            <a:endParaRPr lang="de-DE" sz="2000" dirty="0"/>
          </a:p>
          <a:p>
            <a:r>
              <a:rPr lang="de-DE" sz="2000" b="1" i="1" dirty="0"/>
              <a:t>Siehe auch</a:t>
            </a:r>
            <a:br>
              <a:rPr lang="de-DE" sz="2000" b="1" i="1" dirty="0"/>
            </a:br>
            <a:r>
              <a:rPr lang="de-DE" sz="2000" b="1" i="1" u="sng" dirty="0">
                <a:hlinkClick r:id="rId3"/>
              </a:rPr>
              <a:t>https://</a:t>
            </a:r>
            <a:r>
              <a:rPr lang="de-DE" sz="2000" b="1" i="1" u="sng" dirty="0" smtClean="0">
                <a:hlinkClick r:id="rId3"/>
              </a:rPr>
              <a:t>www.digitalfunk.niedersachsen.de/index.php/digitalfunk-fuer-den-nutzer/endgeraete/geraeteinformationen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2512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5988" y="1412776"/>
            <a:ext cx="8305800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 smtClean="0">
                <a:sym typeface="Symbol" panose="05050102010706020507" pitchFamily="18" charset="2"/>
              </a:rPr>
              <a:t>Sonstiges:</a:t>
            </a:r>
          </a:p>
          <a:p>
            <a:endParaRPr lang="de-DE" altLang="de-DE" sz="2000" b="1" dirty="0" smtClean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Beim neuen MRT SCG22 besteht die Möglichkeit einen weiteren, zweiten externen Lautsprecher anzuschließen</a:t>
            </a:r>
            <a:r>
              <a:rPr lang="de-DE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sz="2000" b="1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Die Anschlussbelegung der digitalen Ein- und Ausgänge des neuen SCG22 unterscheidet sich mit der vom bisherigen SRG3900.</a:t>
            </a:r>
            <a:br>
              <a:rPr lang="de-DE" sz="2000" dirty="0"/>
            </a:br>
            <a:r>
              <a:rPr lang="de-DE" sz="2000" dirty="0"/>
              <a:t>Weitere Informationen dazu sind zu finden im Bereich der </a:t>
            </a:r>
            <a:r>
              <a:rPr lang="de-DE" sz="2000" dirty="0" smtClean="0"/>
              <a:t>ASDN-Homepage unter: </a:t>
            </a:r>
            <a:r>
              <a:rPr lang="de-DE" sz="2000" b="1" dirty="0" smtClean="0">
                <a:hlinkClick r:id="rId3"/>
              </a:rPr>
              <a:t>https://www.digitalfunk.niedersachsen.de/index.php/digitalfunk-fuer-den-nutzer/endgeraete/geraeteinformation/748-release-notes-kp-22</a:t>
            </a:r>
            <a:endParaRPr lang="de-DE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6888" y="459902"/>
            <a:ext cx="91440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b="1" dirty="0" smtClean="0"/>
              <a:t>           </a:t>
            </a:r>
            <a:r>
              <a:rPr lang="de-DE" sz="2200" b="1" u="sng" dirty="0" smtClean="0"/>
              <a:t>Release </a:t>
            </a:r>
            <a:r>
              <a:rPr lang="de-DE" sz="2200" b="1" u="sng" dirty="0"/>
              <a:t>Notes Funkendgerätekonfiguration </a:t>
            </a:r>
            <a:r>
              <a:rPr lang="de-DE" sz="2200" b="1" u="sng" dirty="0" err="1"/>
              <a:t>Sepura</a:t>
            </a:r>
            <a:r>
              <a:rPr lang="de-DE" sz="2200" b="1" u="sng" dirty="0"/>
              <a:t> K/P22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50745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95500"/>
            <a:ext cx="117951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95500"/>
            <a:ext cx="1322388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Bedienhandapparate</a:t>
            </a:r>
          </a:p>
        </p:txBody>
      </p:sp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19250" y="2308225"/>
            <a:ext cx="3097213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/>
              <a:t>Bedienhandapparat   HBC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 Navi-Drehknopf, dafür + und – Taste an der Oberseite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Keine Kontexttasten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Auswahl / Bestätigung über „grüne“ Taste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Abbruch / Löschen über „rote“ Taste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26151" y="2303463"/>
            <a:ext cx="3011488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/>
              <a:t>Bedienhandapparat </a:t>
            </a:r>
            <a:br>
              <a:rPr lang="de-DE" altLang="de-DE" sz="2000" dirty="0"/>
            </a:br>
            <a:r>
              <a:rPr lang="de-DE" altLang="de-DE" sz="2000" dirty="0"/>
              <a:t>HBC 2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 Navi-Drehknopf, dafür + und – Taste an der Oberseite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Bedienhandapparat HBC3</a:t>
            </a:r>
          </a:p>
        </p:txBody>
      </p:sp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87824" y="2035572"/>
            <a:ext cx="5184576" cy="351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 Navi-Drehknopf, dafür + und – Taste an der Oberseite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keine Ein-/Aus-/Modustaste und Softkeytaste über dem Display 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zusätzliche mittlere Kontext-/Modustaste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für das HBC3 ist mindestens der Konfigurationsstand P/K 16 notwendig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ein Mischbetrieb mit der Color-Console oder HBC2 ist nicht möglich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alt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88C9BAD-AB41-4A9F-960E-6B4662210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09940"/>
            <a:ext cx="1219581" cy="37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8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96975"/>
            <a:ext cx="168751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406" name="Group 86"/>
          <p:cNvGrpSpPr>
            <a:grpSpLocks/>
          </p:cNvGrpSpPr>
          <p:nvPr/>
        </p:nvGrpSpPr>
        <p:grpSpPr bwMode="auto">
          <a:xfrm>
            <a:off x="358775" y="2781300"/>
            <a:ext cx="3852863" cy="503238"/>
            <a:chOff x="226" y="1752"/>
            <a:chExt cx="2427" cy="317"/>
          </a:xfrm>
        </p:grpSpPr>
        <p:sp>
          <p:nvSpPr>
            <p:cNvPr id="18487" name="Text Box 13"/>
            <p:cNvSpPr txBox="1">
              <a:spLocks noChangeArrowheads="1"/>
            </p:cNvSpPr>
            <p:nvPr/>
          </p:nvSpPr>
          <p:spPr bwMode="auto">
            <a:xfrm>
              <a:off x="226" y="1752"/>
              <a:ext cx="132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Status-LED</a:t>
              </a:r>
            </a:p>
          </p:txBody>
        </p:sp>
        <p:sp>
          <p:nvSpPr>
            <p:cNvPr id="18488" name="Line 27"/>
            <p:cNvSpPr>
              <a:spLocks noChangeShapeType="1"/>
            </p:cNvSpPr>
            <p:nvPr/>
          </p:nvSpPr>
          <p:spPr bwMode="auto">
            <a:xfrm>
              <a:off x="1247" y="1842"/>
              <a:ext cx="1406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8436" name="Text Box 28"/>
          <p:cNvSpPr txBox="1">
            <a:spLocks noChangeArrowheads="1"/>
          </p:cNvSpPr>
          <p:nvPr/>
        </p:nvSpPr>
        <p:spPr bwMode="auto">
          <a:xfrm>
            <a:off x="252413" y="1268413"/>
            <a:ext cx="3382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u="sng"/>
              <a:t>Allgemeine Elemente</a:t>
            </a:r>
          </a:p>
        </p:txBody>
      </p:sp>
      <p:grpSp>
        <p:nvGrpSpPr>
          <p:cNvPr id="56393" name="Group 73"/>
          <p:cNvGrpSpPr>
            <a:grpSpLocks/>
          </p:cNvGrpSpPr>
          <p:nvPr/>
        </p:nvGrpSpPr>
        <p:grpSpPr bwMode="auto">
          <a:xfrm>
            <a:off x="4932363" y="1844675"/>
            <a:ext cx="3816350" cy="355600"/>
            <a:chOff x="3107" y="1389"/>
            <a:chExt cx="2404" cy="224"/>
          </a:xfrm>
        </p:grpSpPr>
        <p:sp>
          <p:nvSpPr>
            <p:cNvPr id="18485" name="Text Box 5"/>
            <p:cNvSpPr txBox="1">
              <a:spLocks noChangeArrowheads="1"/>
            </p:cNvSpPr>
            <p:nvPr/>
          </p:nvSpPr>
          <p:spPr bwMode="auto">
            <a:xfrm>
              <a:off x="4242" y="1389"/>
              <a:ext cx="1269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Antenne </a:t>
              </a:r>
            </a:p>
          </p:txBody>
        </p:sp>
        <p:sp>
          <p:nvSpPr>
            <p:cNvPr id="18486" name="Line 21"/>
            <p:cNvSpPr>
              <a:spLocks noChangeShapeType="1"/>
            </p:cNvSpPr>
            <p:nvPr/>
          </p:nvSpPr>
          <p:spPr bwMode="auto">
            <a:xfrm flipV="1">
              <a:off x="3107" y="1480"/>
              <a:ext cx="172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7" name="Group 87"/>
          <p:cNvGrpSpPr>
            <a:grpSpLocks/>
          </p:cNvGrpSpPr>
          <p:nvPr/>
        </p:nvGrpSpPr>
        <p:grpSpPr bwMode="auto">
          <a:xfrm>
            <a:off x="358775" y="2276475"/>
            <a:ext cx="3783013" cy="647700"/>
            <a:chOff x="226" y="1434"/>
            <a:chExt cx="2383" cy="408"/>
          </a:xfrm>
        </p:grpSpPr>
        <p:sp>
          <p:nvSpPr>
            <p:cNvPr id="18483" name="Line 7"/>
            <p:cNvSpPr>
              <a:spLocks noChangeShapeType="1"/>
            </p:cNvSpPr>
            <p:nvPr/>
          </p:nvSpPr>
          <p:spPr bwMode="auto">
            <a:xfrm>
              <a:off x="1429" y="1547"/>
              <a:ext cx="1180" cy="2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84" name="Text Box 18"/>
            <p:cNvSpPr txBox="1">
              <a:spLocks noChangeArrowheads="1"/>
            </p:cNvSpPr>
            <p:nvPr/>
          </p:nvSpPr>
          <p:spPr bwMode="auto">
            <a:xfrm>
              <a:off x="226" y="1434"/>
              <a:ext cx="178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Navi-Drehknopf</a:t>
              </a:r>
            </a:p>
          </p:txBody>
        </p:sp>
      </p:grpSp>
      <p:grpSp>
        <p:nvGrpSpPr>
          <p:cNvPr id="56411" name="Group 91"/>
          <p:cNvGrpSpPr>
            <a:grpSpLocks/>
          </p:cNvGrpSpPr>
          <p:nvPr/>
        </p:nvGrpSpPr>
        <p:grpSpPr bwMode="auto">
          <a:xfrm>
            <a:off x="358775" y="5734050"/>
            <a:ext cx="3997325" cy="358775"/>
            <a:chOff x="226" y="3612"/>
            <a:chExt cx="2518" cy="226"/>
          </a:xfrm>
        </p:grpSpPr>
        <p:sp>
          <p:nvSpPr>
            <p:cNvPr id="18481" name="Text Box 26"/>
            <p:cNvSpPr txBox="1">
              <a:spLocks noChangeArrowheads="1"/>
            </p:cNvSpPr>
            <p:nvPr/>
          </p:nvSpPr>
          <p:spPr bwMode="auto">
            <a:xfrm>
              <a:off x="226" y="3612"/>
              <a:ext cx="147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Vollduplexmikrofon</a:t>
              </a:r>
            </a:p>
          </p:txBody>
        </p:sp>
        <p:sp>
          <p:nvSpPr>
            <p:cNvPr id="18482" name="Line 19"/>
            <p:cNvSpPr>
              <a:spLocks noChangeShapeType="1"/>
            </p:cNvSpPr>
            <p:nvPr/>
          </p:nvSpPr>
          <p:spPr bwMode="auto">
            <a:xfrm>
              <a:off x="1701" y="3748"/>
              <a:ext cx="1043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9" name="Group 89"/>
          <p:cNvGrpSpPr>
            <a:grpSpLocks/>
          </p:cNvGrpSpPr>
          <p:nvPr/>
        </p:nvGrpSpPr>
        <p:grpSpPr bwMode="auto">
          <a:xfrm>
            <a:off x="358775" y="3284538"/>
            <a:ext cx="3768725" cy="354012"/>
            <a:chOff x="226" y="2069"/>
            <a:chExt cx="2374" cy="223"/>
          </a:xfrm>
        </p:grpSpPr>
        <p:sp>
          <p:nvSpPr>
            <p:cNvPr id="18479" name="Text Box 6"/>
            <p:cNvSpPr txBox="1">
              <a:spLocks noChangeArrowheads="1"/>
            </p:cNvSpPr>
            <p:nvPr/>
          </p:nvSpPr>
          <p:spPr bwMode="auto">
            <a:xfrm>
              <a:off x="226" y="2069"/>
              <a:ext cx="183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Ein-/Aus-/Modus-Taste </a:t>
              </a:r>
            </a:p>
          </p:txBody>
        </p:sp>
        <p:sp>
          <p:nvSpPr>
            <p:cNvPr id="18480" name="Line 31"/>
            <p:cNvSpPr>
              <a:spLocks noChangeShapeType="1"/>
            </p:cNvSpPr>
            <p:nvPr/>
          </p:nvSpPr>
          <p:spPr bwMode="auto">
            <a:xfrm>
              <a:off x="1973" y="2160"/>
              <a:ext cx="627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13" name="Group 93"/>
          <p:cNvGrpSpPr>
            <a:grpSpLocks/>
          </p:cNvGrpSpPr>
          <p:nvPr/>
        </p:nvGrpSpPr>
        <p:grpSpPr bwMode="auto">
          <a:xfrm>
            <a:off x="4500563" y="2781300"/>
            <a:ext cx="4248150" cy="576263"/>
            <a:chOff x="2835" y="1752"/>
            <a:chExt cx="2676" cy="363"/>
          </a:xfrm>
        </p:grpSpPr>
        <p:sp>
          <p:nvSpPr>
            <p:cNvPr id="18477" name="Line 25"/>
            <p:cNvSpPr>
              <a:spLocks noChangeShapeType="1"/>
            </p:cNvSpPr>
            <p:nvPr/>
          </p:nvSpPr>
          <p:spPr bwMode="auto">
            <a:xfrm flipV="1">
              <a:off x="2835" y="1860"/>
              <a:ext cx="1179" cy="2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8" name="Text Box 34"/>
            <p:cNvSpPr txBox="1">
              <a:spLocks noChangeArrowheads="1"/>
            </p:cNvSpPr>
            <p:nvPr/>
          </p:nvSpPr>
          <p:spPr bwMode="auto">
            <a:xfrm>
              <a:off x="3942" y="1752"/>
              <a:ext cx="156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Halbduplexmikrofon</a:t>
              </a:r>
            </a:p>
          </p:txBody>
        </p:sp>
      </p:grpSp>
      <p:sp>
        <p:nvSpPr>
          <p:cNvPr id="18442" name="Text Box 4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Bedienelemente und Anschlüsse des ST8038 / ST9038</a:t>
            </a:r>
          </a:p>
        </p:txBody>
      </p:sp>
      <p:grpSp>
        <p:nvGrpSpPr>
          <p:cNvPr id="56396" name="Group 76"/>
          <p:cNvGrpSpPr>
            <a:grpSpLocks/>
          </p:cNvGrpSpPr>
          <p:nvPr/>
        </p:nvGrpSpPr>
        <p:grpSpPr bwMode="auto">
          <a:xfrm>
            <a:off x="5149850" y="3722688"/>
            <a:ext cx="3598863" cy="354012"/>
            <a:chOff x="3244" y="2345"/>
            <a:chExt cx="2267" cy="223"/>
          </a:xfrm>
        </p:grpSpPr>
        <p:sp>
          <p:nvSpPr>
            <p:cNvPr id="18475" name="Line 4"/>
            <p:cNvSpPr>
              <a:spLocks noChangeShapeType="1"/>
            </p:cNvSpPr>
            <p:nvPr/>
          </p:nvSpPr>
          <p:spPr bwMode="auto">
            <a:xfrm flipH="1" flipV="1">
              <a:off x="3244" y="2432"/>
              <a:ext cx="81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6" name="Text Box 45"/>
            <p:cNvSpPr txBox="1">
              <a:spLocks noChangeArrowheads="1"/>
            </p:cNvSpPr>
            <p:nvPr/>
          </p:nvSpPr>
          <p:spPr bwMode="auto">
            <a:xfrm>
              <a:off x="3787" y="2345"/>
              <a:ext cx="172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Zubehöranschluss</a:t>
              </a:r>
            </a:p>
          </p:txBody>
        </p:sp>
      </p:grpSp>
      <p:grpSp>
        <p:nvGrpSpPr>
          <p:cNvPr id="56397" name="Group 77"/>
          <p:cNvGrpSpPr>
            <a:grpSpLocks/>
          </p:cNvGrpSpPr>
          <p:nvPr/>
        </p:nvGrpSpPr>
        <p:grpSpPr bwMode="auto">
          <a:xfrm>
            <a:off x="4427538" y="4221163"/>
            <a:ext cx="4349750" cy="647700"/>
            <a:chOff x="2789" y="2659"/>
            <a:chExt cx="2740" cy="408"/>
          </a:xfrm>
        </p:grpSpPr>
        <p:sp>
          <p:nvSpPr>
            <p:cNvPr id="18473" name="Text Box 20"/>
            <p:cNvSpPr txBox="1">
              <a:spLocks noChangeArrowheads="1"/>
            </p:cNvSpPr>
            <p:nvPr/>
          </p:nvSpPr>
          <p:spPr bwMode="auto">
            <a:xfrm>
              <a:off x="3742" y="2659"/>
              <a:ext cx="178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Navigationstasten</a:t>
              </a:r>
            </a:p>
          </p:txBody>
        </p:sp>
        <p:sp>
          <p:nvSpPr>
            <p:cNvPr id="18474" name="Line 46"/>
            <p:cNvSpPr>
              <a:spLocks noChangeShapeType="1"/>
            </p:cNvSpPr>
            <p:nvPr/>
          </p:nvSpPr>
          <p:spPr bwMode="auto">
            <a:xfrm flipV="1">
              <a:off x="2789" y="2795"/>
              <a:ext cx="1361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1" name="Group 81"/>
          <p:cNvGrpSpPr>
            <a:grpSpLocks/>
          </p:cNvGrpSpPr>
          <p:nvPr/>
        </p:nvGrpSpPr>
        <p:grpSpPr bwMode="auto">
          <a:xfrm>
            <a:off x="358775" y="5013325"/>
            <a:ext cx="3708400" cy="574675"/>
            <a:chOff x="226" y="3158"/>
            <a:chExt cx="2336" cy="362"/>
          </a:xfrm>
        </p:grpSpPr>
        <p:sp>
          <p:nvSpPr>
            <p:cNvPr id="18471" name="Line 17"/>
            <p:cNvSpPr>
              <a:spLocks noChangeShapeType="1"/>
            </p:cNvSpPr>
            <p:nvPr/>
          </p:nvSpPr>
          <p:spPr bwMode="auto">
            <a:xfrm flipV="1">
              <a:off x="1746" y="3158"/>
              <a:ext cx="816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2" name="Text Box 54"/>
            <p:cNvSpPr txBox="1">
              <a:spLocks noChangeArrowheads="1"/>
            </p:cNvSpPr>
            <p:nvPr/>
          </p:nvSpPr>
          <p:spPr bwMode="auto">
            <a:xfrm>
              <a:off x="226" y="3294"/>
              <a:ext cx="157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Grüne Telefontaste</a:t>
              </a:r>
            </a:p>
          </p:txBody>
        </p:sp>
      </p:grpSp>
      <p:grpSp>
        <p:nvGrpSpPr>
          <p:cNvPr id="56404" name="Group 84"/>
          <p:cNvGrpSpPr>
            <a:grpSpLocks/>
          </p:cNvGrpSpPr>
          <p:nvPr/>
        </p:nvGrpSpPr>
        <p:grpSpPr bwMode="auto">
          <a:xfrm>
            <a:off x="358775" y="3573463"/>
            <a:ext cx="3349625" cy="574675"/>
            <a:chOff x="226" y="2251"/>
            <a:chExt cx="2110" cy="362"/>
          </a:xfrm>
        </p:grpSpPr>
        <p:sp>
          <p:nvSpPr>
            <p:cNvPr id="18469" name="Text Box 16"/>
            <p:cNvSpPr txBox="1">
              <a:spLocks noChangeArrowheads="1"/>
            </p:cNvSpPr>
            <p:nvPr/>
          </p:nvSpPr>
          <p:spPr bwMode="auto">
            <a:xfrm>
              <a:off x="226" y="2387"/>
              <a:ext cx="169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err="1"/>
                <a:t>Sidekey</a:t>
              </a:r>
              <a:r>
                <a:rPr lang="de-DE" altLang="de-DE" sz="2000" dirty="0"/>
                <a:t>-Taste</a:t>
              </a:r>
            </a:p>
          </p:txBody>
        </p:sp>
        <p:sp>
          <p:nvSpPr>
            <p:cNvPr id="18470" name="Line 55"/>
            <p:cNvSpPr>
              <a:spLocks noChangeShapeType="1"/>
            </p:cNvSpPr>
            <p:nvPr/>
          </p:nvSpPr>
          <p:spPr bwMode="auto">
            <a:xfrm flipV="1">
              <a:off x="1474" y="2251"/>
              <a:ext cx="862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3" name="Group 83"/>
          <p:cNvGrpSpPr>
            <a:grpSpLocks/>
          </p:cNvGrpSpPr>
          <p:nvPr/>
        </p:nvGrpSpPr>
        <p:grpSpPr bwMode="auto">
          <a:xfrm>
            <a:off x="358775" y="4149725"/>
            <a:ext cx="3349625" cy="501650"/>
            <a:chOff x="226" y="2614"/>
            <a:chExt cx="2110" cy="316"/>
          </a:xfrm>
        </p:grpSpPr>
        <p:sp>
          <p:nvSpPr>
            <p:cNvPr id="18467" name="Text Box 14"/>
            <p:cNvSpPr txBox="1">
              <a:spLocks noChangeArrowheads="1"/>
            </p:cNvSpPr>
            <p:nvPr/>
          </p:nvSpPr>
          <p:spPr bwMode="auto">
            <a:xfrm>
              <a:off x="226" y="2704"/>
              <a:ext cx="169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Sendetaste (PTT)</a:t>
              </a:r>
            </a:p>
          </p:txBody>
        </p:sp>
        <p:sp>
          <p:nvSpPr>
            <p:cNvPr id="18468" name="Line 60"/>
            <p:cNvSpPr>
              <a:spLocks noChangeShapeType="1"/>
            </p:cNvSpPr>
            <p:nvPr/>
          </p:nvSpPr>
          <p:spPr bwMode="auto">
            <a:xfrm flipV="1">
              <a:off x="1610" y="2614"/>
              <a:ext cx="726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399" name="Group 79"/>
          <p:cNvGrpSpPr>
            <a:grpSpLocks/>
          </p:cNvGrpSpPr>
          <p:nvPr/>
        </p:nvGrpSpPr>
        <p:grpSpPr bwMode="auto">
          <a:xfrm>
            <a:off x="3995738" y="5157788"/>
            <a:ext cx="4781550" cy="949325"/>
            <a:chOff x="2517" y="3249"/>
            <a:chExt cx="3012" cy="598"/>
          </a:xfrm>
        </p:grpSpPr>
        <p:sp>
          <p:nvSpPr>
            <p:cNvPr id="18464" name="Text Box 61"/>
            <p:cNvSpPr txBox="1">
              <a:spLocks noChangeArrowheads="1"/>
            </p:cNvSpPr>
            <p:nvPr/>
          </p:nvSpPr>
          <p:spPr bwMode="auto">
            <a:xfrm>
              <a:off x="4014" y="3294"/>
              <a:ext cx="1515" cy="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Tastenfeld für alphanumerische Eingabe</a:t>
              </a:r>
            </a:p>
          </p:txBody>
        </p:sp>
        <p:sp>
          <p:nvSpPr>
            <p:cNvPr id="18465" name="Rectangle 62"/>
            <p:cNvSpPr>
              <a:spLocks noChangeArrowheads="1"/>
            </p:cNvSpPr>
            <p:nvPr/>
          </p:nvSpPr>
          <p:spPr bwMode="auto">
            <a:xfrm>
              <a:off x="2517" y="3249"/>
              <a:ext cx="590" cy="4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8466" name="Line 65"/>
            <p:cNvSpPr>
              <a:spLocks noChangeShapeType="1"/>
            </p:cNvSpPr>
            <p:nvPr/>
          </p:nvSpPr>
          <p:spPr bwMode="auto">
            <a:xfrm>
              <a:off x="3107" y="3566"/>
              <a:ext cx="10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398" name="Group 78"/>
          <p:cNvGrpSpPr>
            <a:grpSpLocks/>
          </p:cNvGrpSpPr>
          <p:nvPr/>
        </p:nvGrpSpPr>
        <p:grpSpPr bwMode="auto">
          <a:xfrm>
            <a:off x="4859338" y="4724400"/>
            <a:ext cx="3919537" cy="358775"/>
            <a:chOff x="3061" y="2976"/>
            <a:chExt cx="2469" cy="226"/>
          </a:xfrm>
        </p:grpSpPr>
        <p:sp>
          <p:nvSpPr>
            <p:cNvPr id="18462" name="Line 15"/>
            <p:cNvSpPr>
              <a:spLocks noChangeShapeType="1"/>
            </p:cNvSpPr>
            <p:nvPr/>
          </p:nvSpPr>
          <p:spPr bwMode="auto">
            <a:xfrm flipV="1">
              <a:off x="3061" y="3068"/>
              <a:ext cx="1134" cy="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63" name="Text Box 66"/>
            <p:cNvSpPr txBox="1">
              <a:spLocks noChangeArrowheads="1"/>
            </p:cNvSpPr>
            <p:nvPr/>
          </p:nvSpPr>
          <p:spPr bwMode="auto">
            <a:xfrm>
              <a:off x="3878" y="2976"/>
              <a:ext cx="165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Rote Telefontaste</a:t>
              </a:r>
            </a:p>
          </p:txBody>
        </p:sp>
      </p:grpSp>
      <p:grpSp>
        <p:nvGrpSpPr>
          <p:cNvPr id="56412" name="Group 92"/>
          <p:cNvGrpSpPr>
            <a:grpSpLocks/>
          </p:cNvGrpSpPr>
          <p:nvPr/>
        </p:nvGrpSpPr>
        <p:grpSpPr bwMode="auto">
          <a:xfrm>
            <a:off x="4643438" y="2349500"/>
            <a:ext cx="4122737" cy="863600"/>
            <a:chOff x="2925" y="1480"/>
            <a:chExt cx="2597" cy="544"/>
          </a:xfrm>
        </p:grpSpPr>
        <p:sp>
          <p:nvSpPr>
            <p:cNvPr id="18460" name="Line 29"/>
            <p:cNvSpPr>
              <a:spLocks noChangeShapeType="1"/>
            </p:cNvSpPr>
            <p:nvPr/>
          </p:nvSpPr>
          <p:spPr bwMode="auto">
            <a:xfrm flipV="1">
              <a:off x="2925" y="1571"/>
              <a:ext cx="1180" cy="4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1" name="Text Box 70"/>
            <p:cNvSpPr txBox="1">
              <a:spLocks noChangeArrowheads="1"/>
            </p:cNvSpPr>
            <p:nvPr/>
          </p:nvSpPr>
          <p:spPr bwMode="auto">
            <a:xfrm>
              <a:off x="4059" y="1480"/>
              <a:ext cx="14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Nachrichten-LED</a:t>
              </a:r>
            </a:p>
          </p:txBody>
        </p:sp>
      </p:grpSp>
      <p:grpSp>
        <p:nvGrpSpPr>
          <p:cNvPr id="56408" name="Group 88"/>
          <p:cNvGrpSpPr>
            <a:grpSpLocks/>
          </p:cNvGrpSpPr>
          <p:nvPr/>
        </p:nvGrpSpPr>
        <p:grpSpPr bwMode="auto">
          <a:xfrm>
            <a:off x="3079750" y="1779588"/>
            <a:ext cx="1420813" cy="1289050"/>
            <a:chOff x="1940" y="1121"/>
            <a:chExt cx="895" cy="812"/>
          </a:xfrm>
        </p:grpSpPr>
        <p:sp>
          <p:nvSpPr>
            <p:cNvPr id="18458" name="Line 35"/>
            <p:cNvSpPr>
              <a:spLocks noChangeShapeType="1"/>
            </p:cNvSpPr>
            <p:nvPr/>
          </p:nvSpPr>
          <p:spPr bwMode="auto">
            <a:xfrm>
              <a:off x="2381" y="1344"/>
              <a:ext cx="454" cy="5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59" name="Text Box 71"/>
            <p:cNvSpPr txBox="1">
              <a:spLocks noChangeArrowheads="1"/>
            </p:cNvSpPr>
            <p:nvPr/>
          </p:nvSpPr>
          <p:spPr bwMode="auto">
            <a:xfrm>
              <a:off x="1940" y="1121"/>
              <a:ext cx="89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Notruftaste</a:t>
              </a:r>
            </a:p>
          </p:txBody>
        </p:sp>
      </p:grpSp>
      <p:grpSp>
        <p:nvGrpSpPr>
          <p:cNvPr id="56402" name="Group 82"/>
          <p:cNvGrpSpPr>
            <a:grpSpLocks/>
          </p:cNvGrpSpPr>
          <p:nvPr/>
        </p:nvGrpSpPr>
        <p:grpSpPr bwMode="auto">
          <a:xfrm>
            <a:off x="358775" y="4724400"/>
            <a:ext cx="3708400" cy="354013"/>
            <a:chOff x="226" y="2976"/>
            <a:chExt cx="2336" cy="223"/>
          </a:xfrm>
        </p:grpSpPr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226" y="2976"/>
              <a:ext cx="169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Kontexttasten</a:t>
              </a:r>
            </a:p>
          </p:txBody>
        </p:sp>
        <p:sp>
          <p:nvSpPr>
            <p:cNvPr id="18457" name="Line 72"/>
            <p:cNvSpPr>
              <a:spLocks noChangeShapeType="1"/>
            </p:cNvSpPr>
            <p:nvPr/>
          </p:nvSpPr>
          <p:spPr bwMode="auto">
            <a:xfrm flipH="1">
              <a:off x="1338" y="2976"/>
              <a:ext cx="1224" cy="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6417" name="Group 97"/>
          <p:cNvGrpSpPr>
            <a:grpSpLocks/>
          </p:cNvGrpSpPr>
          <p:nvPr/>
        </p:nvGrpSpPr>
        <p:grpSpPr bwMode="auto">
          <a:xfrm>
            <a:off x="4787900" y="3284538"/>
            <a:ext cx="4105275" cy="358775"/>
            <a:chOff x="3016" y="2069"/>
            <a:chExt cx="2586" cy="226"/>
          </a:xfrm>
        </p:grpSpPr>
        <p:sp>
          <p:nvSpPr>
            <p:cNvPr id="18454" name="Line 95"/>
            <p:cNvSpPr>
              <a:spLocks noChangeShapeType="1"/>
            </p:cNvSpPr>
            <p:nvPr/>
          </p:nvSpPr>
          <p:spPr bwMode="auto">
            <a:xfrm flipV="1">
              <a:off x="3016" y="2205"/>
              <a:ext cx="140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55" name="Text Box 96"/>
            <p:cNvSpPr txBox="1">
              <a:spLocks noChangeArrowheads="1"/>
            </p:cNvSpPr>
            <p:nvPr/>
          </p:nvSpPr>
          <p:spPr bwMode="auto">
            <a:xfrm>
              <a:off x="4256" y="2069"/>
              <a:ext cx="134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err="1"/>
                <a:t>Softkey</a:t>
              </a:r>
              <a:r>
                <a:rPr lang="de-DE" altLang="de-DE" sz="2000" dirty="0"/>
                <a:t>-Taste</a:t>
              </a:r>
            </a:p>
          </p:txBody>
        </p:sp>
      </p:grpSp>
      <p:sp>
        <p:nvSpPr>
          <p:cNvPr id="57" name="Textfeld 5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">
  <a:themeElements>
    <a:clrScheme name="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</Template>
  <TotalTime>0</TotalTime>
  <Words>4447</Words>
  <Application>Microsoft Office PowerPoint</Application>
  <PresentationFormat>Bildschirmpräsentation (4:3)</PresentationFormat>
  <Paragraphs>737</Paragraphs>
  <Slides>69</Slides>
  <Notes>54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69</vt:i4>
      </vt:variant>
    </vt:vector>
  </HeadingPairs>
  <TitlesOfParts>
    <vt:vector size="74" baseType="lpstr">
      <vt:lpstr>Arial</vt:lpstr>
      <vt:lpstr>Symbol</vt:lpstr>
      <vt:lpstr>Times New Roman</vt:lpstr>
      <vt:lpstr>Wingdings</vt:lpstr>
      <vt:lpstr>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/>
  <cp:lastModifiedBy/>
  <cp:revision>271</cp:revision>
  <dcterms:created xsi:type="dcterms:W3CDTF">2008-05-15T16:03:34Z</dcterms:created>
  <dcterms:modified xsi:type="dcterms:W3CDTF">2022-07-05T07:21:47Z</dcterms:modified>
</cp:coreProperties>
</file>