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2" r:id="rId1"/>
  </p:sldMasterIdLst>
  <p:notesMasterIdLst>
    <p:notesMasterId r:id="rId63"/>
  </p:notesMasterIdLst>
  <p:handoutMasterIdLst>
    <p:handoutMasterId r:id="rId64"/>
  </p:handoutMasterIdLst>
  <p:sldIdLst>
    <p:sldId id="301" r:id="rId2"/>
    <p:sldId id="302" r:id="rId3"/>
    <p:sldId id="289" r:id="rId4"/>
    <p:sldId id="357" r:id="rId5"/>
    <p:sldId id="280" r:id="rId6"/>
    <p:sldId id="373" r:id="rId7"/>
    <p:sldId id="343" r:id="rId8"/>
    <p:sldId id="372" r:id="rId9"/>
    <p:sldId id="284" r:id="rId10"/>
    <p:sldId id="296" r:id="rId11"/>
    <p:sldId id="324" r:id="rId12"/>
    <p:sldId id="285" r:id="rId13"/>
    <p:sldId id="358" r:id="rId14"/>
    <p:sldId id="346" r:id="rId15"/>
    <p:sldId id="322" r:id="rId16"/>
    <p:sldId id="323" r:id="rId17"/>
    <p:sldId id="374" r:id="rId18"/>
    <p:sldId id="321" r:id="rId19"/>
    <p:sldId id="325" r:id="rId20"/>
    <p:sldId id="306" r:id="rId21"/>
    <p:sldId id="307" r:id="rId22"/>
    <p:sldId id="292" r:id="rId23"/>
    <p:sldId id="330" r:id="rId24"/>
    <p:sldId id="354" r:id="rId25"/>
    <p:sldId id="356" r:id="rId26"/>
    <p:sldId id="331" r:id="rId27"/>
    <p:sldId id="294" r:id="rId28"/>
    <p:sldId id="347" r:id="rId29"/>
    <p:sldId id="348" r:id="rId30"/>
    <p:sldId id="286" r:id="rId31"/>
    <p:sldId id="293" r:id="rId32"/>
    <p:sldId id="368" r:id="rId33"/>
    <p:sldId id="363" r:id="rId34"/>
    <p:sldId id="267" r:id="rId35"/>
    <p:sldId id="268" r:id="rId36"/>
    <p:sldId id="326" r:id="rId37"/>
    <p:sldId id="349" r:id="rId38"/>
    <p:sldId id="350" r:id="rId39"/>
    <p:sldId id="327" r:id="rId40"/>
    <p:sldId id="355" r:id="rId41"/>
    <p:sldId id="328" r:id="rId42"/>
    <p:sldId id="335" r:id="rId43"/>
    <p:sldId id="332" r:id="rId44"/>
    <p:sldId id="334" r:id="rId45"/>
    <p:sldId id="337" r:id="rId46"/>
    <p:sldId id="342" r:id="rId47"/>
    <p:sldId id="339" r:id="rId48"/>
    <p:sldId id="351" r:id="rId49"/>
    <p:sldId id="344" r:id="rId50"/>
    <p:sldId id="359" r:id="rId51"/>
    <p:sldId id="352" r:id="rId52"/>
    <p:sldId id="364" r:id="rId53"/>
    <p:sldId id="365" r:id="rId54"/>
    <p:sldId id="366" r:id="rId55"/>
    <p:sldId id="341" r:id="rId56"/>
    <p:sldId id="345" r:id="rId57"/>
    <p:sldId id="258" r:id="rId58"/>
    <p:sldId id="288" r:id="rId59"/>
    <p:sldId id="371" r:id="rId60"/>
    <p:sldId id="370" r:id="rId61"/>
    <p:sldId id="300" r:id="rId62"/>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CC00"/>
    <a:srgbClr val="FFFF00"/>
    <a:srgbClr val="FFFF66"/>
    <a:srgbClr val="DFEDD3"/>
    <a:srgbClr val="927D6E"/>
    <a:srgbClr val="FF0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4" autoAdjust="0"/>
    <p:restoredTop sz="92296" autoAdjust="0"/>
  </p:normalViewPr>
  <p:slideViewPr>
    <p:cSldViewPr>
      <p:cViewPr varScale="1">
        <p:scale>
          <a:sx n="102" d="100"/>
          <a:sy n="102" d="100"/>
        </p:scale>
        <p:origin x="33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de-DE"/>
          </a:p>
        </p:txBody>
      </p:sp>
      <p:sp>
        <p:nvSpPr>
          <p:cNvPr id="66563" name="Rectangle 3"/>
          <p:cNvSpPr>
            <a:spLocks noGrp="1" noChangeArrowheads="1"/>
          </p:cNvSpPr>
          <p:nvPr>
            <p:ph type="dt" sz="quarter"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endParaRPr lang="de-DE"/>
          </a:p>
        </p:txBody>
      </p:sp>
      <p:sp>
        <p:nvSpPr>
          <p:cNvPr id="66564" name="Rectangle 4"/>
          <p:cNvSpPr>
            <a:spLocks noGrp="1" noChangeArrowheads="1"/>
          </p:cNvSpPr>
          <p:nvPr>
            <p:ph type="ftr" sz="quarter" idx="2"/>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de-DE"/>
          </a:p>
        </p:txBody>
      </p:sp>
      <p:sp>
        <p:nvSpPr>
          <p:cNvPr id="66565" name="Rectangle 5"/>
          <p:cNvSpPr>
            <a:spLocks noGrp="1" noChangeArrowheads="1"/>
          </p:cNvSpPr>
          <p:nvPr>
            <p:ph type="sldNum" sz="quarter" idx="3"/>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a:lvl1pPr>
          </a:lstStyle>
          <a:p>
            <a:fld id="{A51246DE-33EC-42AC-98F0-2B1F17A5576B}" type="slidenum">
              <a:rPr lang="de-DE" altLang="de-DE"/>
              <a:pPr/>
              <a:t>‹Nr.›</a:t>
            </a:fld>
            <a:endParaRPr lang="de-DE" altLang="de-DE"/>
          </a:p>
        </p:txBody>
      </p:sp>
    </p:spTree>
    <p:extLst>
      <p:ext uri="{BB962C8B-B14F-4D97-AF65-F5344CB8AC3E}">
        <p14:creationId xmlns:p14="http://schemas.microsoft.com/office/powerpoint/2010/main" val="151562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a:latin typeface="Arial" charset="0"/>
              </a:defRPr>
            </a:lvl1pPr>
          </a:lstStyle>
          <a:p>
            <a:pPr>
              <a:defRPr/>
            </a:pPr>
            <a:endParaRPr lang="de-DE"/>
          </a:p>
        </p:txBody>
      </p:sp>
      <p:sp>
        <p:nvSpPr>
          <p:cNvPr id="33795"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a:latin typeface="Arial" charset="0"/>
              </a:defRPr>
            </a:lvl1pPr>
          </a:lstStyle>
          <a:p>
            <a:pPr>
              <a:defRPr/>
            </a:pPr>
            <a:endParaRPr lang="de-DE"/>
          </a:p>
        </p:txBody>
      </p:sp>
      <p:sp>
        <p:nvSpPr>
          <p:cNvPr id="634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3798"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a:latin typeface="Arial" charset="0"/>
              </a:defRPr>
            </a:lvl1pPr>
          </a:lstStyle>
          <a:p>
            <a:pPr>
              <a:defRPr/>
            </a:pPr>
            <a:endParaRPr lang="de-DE"/>
          </a:p>
        </p:txBody>
      </p:sp>
      <p:sp>
        <p:nvSpPr>
          <p:cNvPr id="33799"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a:lvl1pPr>
          </a:lstStyle>
          <a:p>
            <a:fld id="{BA91E779-A8C7-4BFC-A468-536F42E0FB9A}" type="slidenum">
              <a:rPr lang="de-DE" altLang="de-DE"/>
              <a:pPr/>
              <a:t>‹Nr.›</a:t>
            </a:fld>
            <a:endParaRPr lang="de-DE" altLang="de-DE"/>
          </a:p>
        </p:txBody>
      </p:sp>
    </p:spTree>
    <p:extLst>
      <p:ext uri="{BB962C8B-B14F-4D97-AF65-F5344CB8AC3E}">
        <p14:creationId xmlns:p14="http://schemas.microsoft.com/office/powerpoint/2010/main" val="3392186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C487DE-A40D-4F14-8479-F54C7218BF31}" type="slidenum">
              <a:rPr lang="de-DE" altLang="de-DE"/>
              <a:pPr eaLnBrk="1" hangingPunct="1"/>
              <a:t>1</a:t>
            </a:fld>
            <a:endParaRPr lang="de-DE" altLang="de-DE"/>
          </a:p>
        </p:txBody>
      </p:sp>
      <p:sp>
        <p:nvSpPr>
          <p:cNvPr id="64515" name="Rectangle 2"/>
          <p:cNvSpPr>
            <a:spLocks noGrp="1" noRot="1" noChangeAspect="1" noChangeArrowheads="1" noTextEdit="1"/>
          </p:cNvSpPr>
          <p:nvPr>
            <p:ph type="sldImg"/>
          </p:nvPr>
        </p:nvSpPr>
        <p:spPr>
          <a:xfrm>
            <a:off x="917575" y="744538"/>
            <a:ext cx="4962525" cy="3722687"/>
          </a:xfrm>
          <a:ln/>
        </p:spPr>
      </p:sp>
      <p:sp>
        <p:nvSpPr>
          <p:cNvPr id="64516"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39366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917575" y="744538"/>
            <a:ext cx="4962525" cy="3722687"/>
          </a:xfrm>
          <a:ln/>
        </p:spPr>
      </p:sp>
      <p:sp>
        <p:nvSpPr>
          <p:cNvPr id="98307" name="Rectangle 3"/>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82955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r>
              <a:rPr lang="de-DE" dirty="0"/>
              <a:t>20200323-MG: Text optimiert/angepasst</a:t>
            </a:r>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15</a:t>
            </a:fld>
            <a:endParaRPr lang="de-DE" altLang="de-DE"/>
          </a:p>
        </p:txBody>
      </p:sp>
    </p:spTree>
    <p:extLst>
      <p:ext uri="{BB962C8B-B14F-4D97-AF65-F5344CB8AC3E}">
        <p14:creationId xmlns:p14="http://schemas.microsoft.com/office/powerpoint/2010/main" val="68625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17575" y="744538"/>
            <a:ext cx="4962525" cy="3722687"/>
          </a:xfrm>
          <a:ln/>
        </p:spPr>
      </p:sp>
      <p:sp>
        <p:nvSpPr>
          <p:cNvPr id="7065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066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8F0664-2A26-4EE6-9353-38A1783AE622}" type="slidenum">
              <a:rPr lang="de-DE" altLang="de-DE"/>
              <a:pPr eaLnBrk="1" hangingPunct="1"/>
              <a:t>16</a:t>
            </a:fld>
            <a:endParaRPr lang="de-DE" altLang="de-DE"/>
          </a:p>
        </p:txBody>
      </p:sp>
    </p:spTree>
    <p:extLst>
      <p:ext uri="{BB962C8B-B14F-4D97-AF65-F5344CB8AC3E}">
        <p14:creationId xmlns:p14="http://schemas.microsoft.com/office/powerpoint/2010/main" val="177992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17575" y="744538"/>
            <a:ext cx="4962525" cy="3722687"/>
          </a:xfrm>
          <a:ln/>
        </p:spPr>
      </p:sp>
      <p:sp>
        <p:nvSpPr>
          <p:cNvPr id="7065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066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8F0664-2A26-4EE6-9353-38A1783AE622}" type="slidenum">
              <a:rPr lang="de-DE" altLang="de-DE"/>
              <a:pPr eaLnBrk="1" hangingPunct="1"/>
              <a:t>17</a:t>
            </a:fld>
            <a:endParaRPr lang="de-DE" altLang="de-DE"/>
          </a:p>
        </p:txBody>
      </p:sp>
    </p:spTree>
    <p:extLst>
      <p:ext uri="{BB962C8B-B14F-4D97-AF65-F5344CB8AC3E}">
        <p14:creationId xmlns:p14="http://schemas.microsoft.com/office/powerpoint/2010/main" val="287959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917575" y="744538"/>
            <a:ext cx="4962525" cy="3722687"/>
          </a:xfrm>
          <a:ln/>
        </p:spPr>
      </p:sp>
      <p:sp>
        <p:nvSpPr>
          <p:cNvPr id="71683"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168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74C07D-A3CE-453B-A83C-091842F4C66F}" type="slidenum">
              <a:rPr lang="de-DE" altLang="de-DE"/>
              <a:pPr eaLnBrk="1" hangingPunct="1"/>
              <a:t>19</a:t>
            </a:fld>
            <a:endParaRPr lang="de-DE" altLang="de-DE"/>
          </a:p>
        </p:txBody>
      </p:sp>
    </p:spTree>
    <p:extLst>
      <p:ext uri="{BB962C8B-B14F-4D97-AF65-F5344CB8AC3E}">
        <p14:creationId xmlns:p14="http://schemas.microsoft.com/office/powerpoint/2010/main" val="1999254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F192C96-F72E-47B7-88FD-B31ABF90BFFB}" type="slidenum">
              <a:rPr lang="de-DE" altLang="de-DE"/>
              <a:pPr eaLnBrk="1" hangingPunct="1"/>
              <a:t>20</a:t>
            </a:fld>
            <a:endParaRPr lang="de-DE" altLang="de-DE"/>
          </a:p>
        </p:txBody>
      </p:sp>
      <p:sp>
        <p:nvSpPr>
          <p:cNvPr id="72707" name="Rectangle 2"/>
          <p:cNvSpPr>
            <a:spLocks noGrp="1" noRot="1" noChangeAspect="1" noChangeArrowheads="1" noTextEdit="1"/>
          </p:cNvSpPr>
          <p:nvPr>
            <p:ph type="sldImg"/>
          </p:nvPr>
        </p:nvSpPr>
        <p:spPr>
          <a:xfrm>
            <a:off x="917575" y="744538"/>
            <a:ext cx="4962525" cy="3722687"/>
          </a:xfrm>
          <a:ln/>
        </p:spPr>
      </p:sp>
      <p:sp>
        <p:nvSpPr>
          <p:cNvPr id="72708"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4030611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481A8F-3C0C-4989-892B-9FCA5E880473}" type="slidenum">
              <a:rPr lang="de-DE" altLang="de-DE"/>
              <a:pPr eaLnBrk="1" hangingPunct="1"/>
              <a:t>27</a:t>
            </a:fld>
            <a:endParaRPr lang="de-DE" altLang="de-DE"/>
          </a:p>
        </p:txBody>
      </p:sp>
      <p:sp>
        <p:nvSpPr>
          <p:cNvPr id="73731" name="Rectangle 2"/>
          <p:cNvSpPr>
            <a:spLocks noGrp="1" noRot="1" noChangeAspect="1" noChangeArrowheads="1" noTextEdit="1"/>
          </p:cNvSpPr>
          <p:nvPr>
            <p:ph type="sldImg"/>
          </p:nvPr>
        </p:nvSpPr>
        <p:spPr>
          <a:xfrm>
            <a:off x="917575" y="744538"/>
            <a:ext cx="4962525" cy="3722687"/>
          </a:xfrm>
          <a:ln/>
        </p:spPr>
      </p:sp>
      <p:sp>
        <p:nvSpPr>
          <p:cNvPr id="7373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518736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DBA986-93CA-4059-A5E6-88FE0364A327}" type="slidenum">
              <a:rPr lang="de-DE" altLang="de-DE"/>
              <a:pPr eaLnBrk="1" hangingPunct="1"/>
              <a:t>28</a:t>
            </a:fld>
            <a:endParaRPr lang="de-DE" altLang="de-DE"/>
          </a:p>
        </p:txBody>
      </p:sp>
      <p:sp>
        <p:nvSpPr>
          <p:cNvPr id="74755" name="Rectangle 2"/>
          <p:cNvSpPr>
            <a:spLocks noGrp="1" noRot="1" noChangeAspect="1" noChangeArrowheads="1" noTextEdit="1"/>
          </p:cNvSpPr>
          <p:nvPr>
            <p:ph type="sldImg"/>
          </p:nvPr>
        </p:nvSpPr>
        <p:spPr>
          <a:xfrm>
            <a:off x="917575" y="744538"/>
            <a:ext cx="4962525" cy="3722687"/>
          </a:xfrm>
          <a:ln/>
        </p:spPr>
      </p:sp>
      <p:sp>
        <p:nvSpPr>
          <p:cNvPr id="74756"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761027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D561B-EFF4-445F-A37E-8EAA80603F16}" type="slidenum">
              <a:rPr lang="de-DE" altLang="de-DE"/>
              <a:pPr eaLnBrk="1" hangingPunct="1"/>
              <a:t>29</a:t>
            </a:fld>
            <a:endParaRPr lang="de-DE" altLang="de-DE"/>
          </a:p>
        </p:txBody>
      </p:sp>
      <p:sp>
        <p:nvSpPr>
          <p:cNvPr id="75779" name="Rectangle 2"/>
          <p:cNvSpPr>
            <a:spLocks noGrp="1" noRot="1" noChangeAspect="1" noChangeArrowheads="1" noTextEdit="1"/>
          </p:cNvSpPr>
          <p:nvPr>
            <p:ph type="sldImg"/>
          </p:nvPr>
        </p:nvSpPr>
        <p:spPr>
          <a:xfrm>
            <a:off x="917575" y="744538"/>
            <a:ext cx="4962525" cy="3722687"/>
          </a:xfrm>
          <a:ln/>
        </p:spPr>
      </p:sp>
      <p:sp>
        <p:nvSpPr>
          <p:cNvPr id="75780"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11228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xfrm>
            <a:off x="917575" y="744538"/>
            <a:ext cx="4962525" cy="3722687"/>
          </a:xfrm>
          <a:ln/>
        </p:spPr>
      </p:sp>
      <p:sp>
        <p:nvSpPr>
          <p:cNvPr id="76803"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7680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D3EB3F-1BD8-4A5C-9D48-C068DD624C49}" type="slidenum">
              <a:rPr lang="de-DE" altLang="de-DE"/>
              <a:pPr eaLnBrk="1" hangingPunct="1"/>
              <a:t>30</a:t>
            </a:fld>
            <a:endParaRPr lang="de-DE" altLang="de-DE"/>
          </a:p>
        </p:txBody>
      </p:sp>
    </p:spTree>
    <p:extLst>
      <p:ext uri="{BB962C8B-B14F-4D97-AF65-F5344CB8AC3E}">
        <p14:creationId xmlns:p14="http://schemas.microsoft.com/office/powerpoint/2010/main" val="37837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DB0A75-D7CF-4244-889B-B714F87EFF24}" type="slidenum">
              <a:rPr lang="de-DE" altLang="de-DE"/>
              <a:pPr eaLnBrk="1" hangingPunct="1"/>
              <a:t>2</a:t>
            </a:fld>
            <a:endParaRPr lang="de-DE" altLang="de-DE"/>
          </a:p>
        </p:txBody>
      </p:sp>
      <p:sp>
        <p:nvSpPr>
          <p:cNvPr id="65539" name="Rectangle 2"/>
          <p:cNvSpPr>
            <a:spLocks noGrp="1" noRot="1" noChangeAspect="1" noChangeArrowheads="1" noTextEdit="1"/>
          </p:cNvSpPr>
          <p:nvPr>
            <p:ph type="sldImg"/>
          </p:nvPr>
        </p:nvSpPr>
        <p:spPr>
          <a:xfrm>
            <a:off x="917575" y="744538"/>
            <a:ext cx="4962525" cy="3722687"/>
          </a:xfrm>
          <a:ln/>
        </p:spPr>
      </p:sp>
      <p:sp>
        <p:nvSpPr>
          <p:cNvPr id="65540"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5695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17575" y="744538"/>
            <a:ext cx="4962525" cy="3722687"/>
          </a:xfrm>
          <a:ln/>
        </p:spPr>
      </p:sp>
      <p:sp>
        <p:nvSpPr>
          <p:cNvPr id="7782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782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EAA6A-9129-4F62-80EA-D34EF4D52E21}" type="slidenum">
              <a:rPr lang="de-DE" altLang="de-DE"/>
              <a:pPr eaLnBrk="1" hangingPunct="1"/>
              <a:t>31</a:t>
            </a:fld>
            <a:endParaRPr lang="de-DE" altLang="de-DE"/>
          </a:p>
        </p:txBody>
      </p:sp>
    </p:spTree>
    <p:extLst>
      <p:ext uri="{BB962C8B-B14F-4D97-AF65-F5344CB8AC3E}">
        <p14:creationId xmlns:p14="http://schemas.microsoft.com/office/powerpoint/2010/main" val="3261247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17575" y="744538"/>
            <a:ext cx="4962525" cy="3722687"/>
          </a:xfrm>
          <a:ln/>
        </p:spPr>
      </p:sp>
      <p:sp>
        <p:nvSpPr>
          <p:cNvPr id="7782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7782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FEAA6A-9129-4F62-80EA-D34EF4D52E21}" type="slidenum">
              <a:rPr lang="de-DE" altLang="de-DE"/>
              <a:pPr eaLnBrk="1" hangingPunct="1"/>
              <a:t>32</a:t>
            </a:fld>
            <a:endParaRPr lang="de-DE" altLang="de-DE"/>
          </a:p>
        </p:txBody>
      </p:sp>
    </p:spTree>
    <p:extLst>
      <p:ext uri="{BB962C8B-B14F-4D97-AF65-F5344CB8AC3E}">
        <p14:creationId xmlns:p14="http://schemas.microsoft.com/office/powerpoint/2010/main" val="77159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3870F8-F6FD-4289-9EA2-D16C764DA15F}" type="slidenum">
              <a:rPr lang="de-DE" altLang="de-DE"/>
              <a:pPr eaLnBrk="1" hangingPunct="1"/>
              <a:t>35</a:t>
            </a:fld>
            <a:endParaRPr lang="de-DE" altLang="de-DE"/>
          </a:p>
        </p:txBody>
      </p:sp>
      <p:sp>
        <p:nvSpPr>
          <p:cNvPr id="78851" name="Rectangle 2"/>
          <p:cNvSpPr>
            <a:spLocks noGrp="1" noRot="1" noChangeAspect="1" noChangeArrowheads="1" noTextEdit="1"/>
          </p:cNvSpPr>
          <p:nvPr>
            <p:ph type="sldImg"/>
          </p:nvPr>
        </p:nvSpPr>
        <p:spPr>
          <a:xfrm>
            <a:off x="917575" y="744538"/>
            <a:ext cx="4962525" cy="3722687"/>
          </a:xfrm>
          <a:ln/>
        </p:spPr>
      </p:sp>
      <p:sp>
        <p:nvSpPr>
          <p:cNvPr id="78852" name="Rectangle 3"/>
          <p:cNvSpPr>
            <a:spLocks noGrp="1" noChangeArrowheads="1"/>
          </p:cNvSpPr>
          <p:nvPr>
            <p:ph type="body" idx="1"/>
          </p:nvPr>
        </p:nvSpPr>
        <p:spPr>
          <a:noFill/>
        </p:spPr>
        <p:txBody>
          <a:bodyPr/>
          <a:lstStyle/>
          <a:p>
            <a:pPr eaLnBrk="1" hangingPunct="1">
              <a:buFontTx/>
              <a:buNone/>
            </a:pPr>
            <a:endParaRPr lang="de-DE" altLang="de-DE" dirty="0">
              <a:latin typeface="Arial" panose="020B0604020202020204" pitchFamily="34" charset="0"/>
            </a:endParaRPr>
          </a:p>
        </p:txBody>
      </p:sp>
    </p:spTree>
    <p:extLst>
      <p:ext uri="{BB962C8B-B14F-4D97-AF65-F5344CB8AC3E}">
        <p14:creationId xmlns:p14="http://schemas.microsoft.com/office/powerpoint/2010/main" val="178932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917575" y="744538"/>
            <a:ext cx="4962525" cy="3722687"/>
          </a:xfrm>
          <a:ln/>
        </p:spPr>
      </p:sp>
      <p:sp>
        <p:nvSpPr>
          <p:cNvPr id="80899"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090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677277-CE6A-4B63-BFF5-77D278F2CB76}" type="slidenum">
              <a:rPr lang="de-DE" altLang="de-DE"/>
              <a:pPr eaLnBrk="1" hangingPunct="1"/>
              <a:t>36</a:t>
            </a:fld>
            <a:endParaRPr lang="de-DE" altLang="de-DE"/>
          </a:p>
        </p:txBody>
      </p:sp>
    </p:spTree>
    <p:extLst>
      <p:ext uri="{BB962C8B-B14F-4D97-AF65-F5344CB8AC3E}">
        <p14:creationId xmlns:p14="http://schemas.microsoft.com/office/powerpoint/2010/main" val="142606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xfrm>
            <a:off x="917575" y="744538"/>
            <a:ext cx="4962525" cy="3722687"/>
          </a:xfrm>
          <a:ln/>
        </p:spPr>
      </p:sp>
      <p:sp>
        <p:nvSpPr>
          <p:cNvPr id="81923"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1924"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C91927-6B53-475D-901D-C6F3421A8D7B}" type="slidenum">
              <a:rPr lang="de-DE" altLang="de-DE"/>
              <a:pPr eaLnBrk="1" hangingPunct="1"/>
              <a:t>37</a:t>
            </a:fld>
            <a:endParaRPr lang="de-DE" altLang="de-DE"/>
          </a:p>
        </p:txBody>
      </p:sp>
    </p:spTree>
    <p:extLst>
      <p:ext uri="{BB962C8B-B14F-4D97-AF65-F5344CB8AC3E}">
        <p14:creationId xmlns:p14="http://schemas.microsoft.com/office/powerpoint/2010/main" val="1863559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xfrm>
            <a:off x="917575" y="744538"/>
            <a:ext cx="4962525" cy="3722687"/>
          </a:xfrm>
          <a:ln/>
        </p:spPr>
      </p:sp>
      <p:sp>
        <p:nvSpPr>
          <p:cNvPr id="82947" name="Notizenplatzhalter 2"/>
          <p:cNvSpPr>
            <a:spLocks noGrp="1"/>
          </p:cNvSpPr>
          <p:nvPr>
            <p:ph type="body" idx="1"/>
          </p:nvPr>
        </p:nvSpPr>
        <p:spPr>
          <a:noFill/>
        </p:spPr>
        <p:txBody>
          <a:bodyPr/>
          <a:lstStyle/>
          <a:p>
            <a:endParaRPr lang="de-DE" altLang="de-DE" dirty="0">
              <a:latin typeface="Arial" panose="020B0604020202020204" pitchFamily="34" charset="0"/>
            </a:endParaRPr>
          </a:p>
        </p:txBody>
      </p:sp>
      <p:sp>
        <p:nvSpPr>
          <p:cNvPr id="82948"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709A33-1653-445B-8E84-BE152F89163F}" type="slidenum">
              <a:rPr lang="de-DE" altLang="de-DE"/>
              <a:pPr eaLnBrk="1" hangingPunct="1"/>
              <a:t>38</a:t>
            </a:fld>
            <a:endParaRPr lang="de-DE" altLang="de-DE"/>
          </a:p>
        </p:txBody>
      </p:sp>
    </p:spTree>
    <p:extLst>
      <p:ext uri="{BB962C8B-B14F-4D97-AF65-F5344CB8AC3E}">
        <p14:creationId xmlns:p14="http://schemas.microsoft.com/office/powerpoint/2010/main" val="2461834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xfrm>
            <a:off x="917575" y="744538"/>
            <a:ext cx="4962525" cy="3722687"/>
          </a:xfrm>
          <a:ln/>
        </p:spPr>
      </p:sp>
      <p:sp>
        <p:nvSpPr>
          <p:cNvPr id="83971" name="Notizenplatzhalter 2"/>
          <p:cNvSpPr>
            <a:spLocks noGrp="1"/>
          </p:cNvSpPr>
          <p:nvPr>
            <p:ph type="body" idx="1"/>
          </p:nvPr>
        </p:nvSpPr>
        <p:spPr>
          <a:noFill/>
        </p:spPr>
        <p:txBody>
          <a:bodyPr/>
          <a:lstStyle/>
          <a:p>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
        <p:nvSpPr>
          <p:cNvPr id="83972"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3A0EF6-95F2-4507-94B5-A3CB4A757B55}" type="slidenum">
              <a:rPr lang="de-DE" altLang="de-DE"/>
              <a:pPr eaLnBrk="1" hangingPunct="1"/>
              <a:t>39</a:t>
            </a:fld>
            <a:endParaRPr lang="de-DE" altLang="de-DE"/>
          </a:p>
        </p:txBody>
      </p:sp>
    </p:spTree>
    <p:extLst>
      <p:ext uri="{BB962C8B-B14F-4D97-AF65-F5344CB8AC3E}">
        <p14:creationId xmlns:p14="http://schemas.microsoft.com/office/powerpoint/2010/main" val="776774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17575" y="744538"/>
            <a:ext cx="4962525" cy="3722687"/>
          </a:xfrm>
          <a:ln/>
        </p:spPr>
      </p:sp>
      <p:sp>
        <p:nvSpPr>
          <p:cNvPr id="103427" name="Notizenplatzhalter 2"/>
          <p:cNvSpPr>
            <a:spLocks noGrp="1"/>
          </p:cNvSpPr>
          <p:nvPr>
            <p:ph type="body" idx="1"/>
          </p:nvPr>
        </p:nvSpPr>
        <p:spPr>
          <a:noFill/>
        </p:spPr>
        <p:txBody>
          <a:bodyPr/>
          <a:lstStyle/>
          <a:p>
            <a:r>
              <a:rPr lang="de-DE" altLang="de-DE">
                <a:latin typeface="Arial" panose="020B0604020202020204" pitchFamily="34" charset="0"/>
              </a:rPr>
              <a:t>Auf folgende Variante hinweisen:</a:t>
            </a:r>
          </a:p>
          <a:p>
            <a:endParaRPr lang="de-DE" altLang="de-DE">
              <a:latin typeface="Arial" panose="020B0604020202020204" pitchFamily="34" charset="0"/>
            </a:endParaRPr>
          </a:p>
          <a:p>
            <a:r>
              <a:rPr lang="de-DE" altLang="de-DE">
                <a:latin typeface="Arial" panose="020B0604020202020204" pitchFamily="34" charset="0"/>
              </a:rPr>
              <a:t>Anstelle der Auswahl durch die Navigationstasten hoch/runter kann auch der Navigationsdrehknopf 1x gedrückt werden und dann durch drehen die Auswahl erfolgen.</a:t>
            </a:r>
          </a:p>
          <a:p>
            <a:endParaRPr lang="de-DE" altLang="de-DE">
              <a:latin typeface="Arial" panose="020B0604020202020204" pitchFamily="34" charset="0"/>
            </a:endParaRPr>
          </a:p>
          <a:p>
            <a:pPr eaLnBrk="1" hangingPunct="1"/>
            <a:endParaRPr lang="de-DE" altLang="de-DE">
              <a:latin typeface="Arial" panose="020B0604020202020204" pitchFamily="34" charset="0"/>
            </a:endParaRPr>
          </a:p>
        </p:txBody>
      </p:sp>
      <p:sp>
        <p:nvSpPr>
          <p:cNvPr id="103428" name="Foliennummernplatzhalter 3"/>
          <p:cNvSpPr txBox="1">
            <a:spLocks noGrp="1"/>
          </p:cNvSpPr>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562" tIns="47781" rIns="95562" bIns="47781" anchor="b"/>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7CF3FAC-2C27-4FEC-894C-CE43120E6052}" type="slidenum">
              <a:rPr lang="de-DE" altLang="de-DE" sz="1300"/>
              <a:pPr algn="r" eaLnBrk="1" hangingPunct="1"/>
              <a:t>40</a:t>
            </a:fld>
            <a:endParaRPr lang="de-DE" altLang="de-DE" sz="1300"/>
          </a:p>
        </p:txBody>
      </p:sp>
    </p:spTree>
    <p:extLst>
      <p:ext uri="{BB962C8B-B14F-4D97-AF65-F5344CB8AC3E}">
        <p14:creationId xmlns:p14="http://schemas.microsoft.com/office/powerpoint/2010/main" val="42889200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917575" y="744538"/>
            <a:ext cx="4962525" cy="3722687"/>
          </a:xfrm>
          <a:ln/>
        </p:spPr>
      </p:sp>
      <p:sp>
        <p:nvSpPr>
          <p:cNvPr id="99331" name="Rectangle 3"/>
          <p:cNvSpPr>
            <a:spLocks noGrp="1" noChangeArrowheads="1"/>
          </p:cNvSpPr>
          <p:nvPr>
            <p:ph type="body" idx="1"/>
          </p:nvPr>
        </p:nvSpPr>
        <p:spPr>
          <a:noFill/>
        </p:spPr>
        <p:txBody>
          <a:bodyPr/>
          <a:lstStyle/>
          <a:p>
            <a:endParaRPr lang="de-DE" altLang="de-DE" dirty="0">
              <a:latin typeface="Arial" panose="020B0604020202020204" pitchFamily="34" charset="0"/>
            </a:endParaRPr>
          </a:p>
        </p:txBody>
      </p:sp>
    </p:spTree>
    <p:extLst>
      <p:ext uri="{BB962C8B-B14F-4D97-AF65-F5344CB8AC3E}">
        <p14:creationId xmlns:p14="http://schemas.microsoft.com/office/powerpoint/2010/main" val="3897844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42</a:t>
            </a:fld>
            <a:endParaRPr lang="de-DE" altLang="de-DE"/>
          </a:p>
        </p:txBody>
      </p:sp>
    </p:spTree>
    <p:extLst>
      <p:ext uri="{BB962C8B-B14F-4D97-AF65-F5344CB8AC3E}">
        <p14:creationId xmlns:p14="http://schemas.microsoft.com/office/powerpoint/2010/main" val="426955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975743-D2BF-4705-BCCF-A8A0A3231210}" type="slidenum">
              <a:rPr lang="de-DE" altLang="de-DE"/>
              <a:pPr eaLnBrk="1" hangingPunct="1"/>
              <a:t>3</a:t>
            </a:fld>
            <a:endParaRPr lang="de-DE" altLang="de-DE"/>
          </a:p>
        </p:txBody>
      </p:sp>
      <p:sp>
        <p:nvSpPr>
          <p:cNvPr id="66563" name="Rectangle 2"/>
          <p:cNvSpPr>
            <a:spLocks noGrp="1" noRot="1" noChangeAspect="1" noChangeArrowheads="1" noTextEdit="1"/>
          </p:cNvSpPr>
          <p:nvPr>
            <p:ph type="sldImg"/>
          </p:nvPr>
        </p:nvSpPr>
        <p:spPr>
          <a:xfrm>
            <a:off x="917575" y="744538"/>
            <a:ext cx="4962525" cy="3722687"/>
          </a:xfrm>
          <a:ln/>
        </p:spPr>
      </p:sp>
      <p:sp>
        <p:nvSpPr>
          <p:cNvPr id="66564"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430372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917575" y="744538"/>
            <a:ext cx="4962525" cy="3722687"/>
          </a:xfrm>
          <a:ln/>
        </p:spPr>
      </p:sp>
      <p:sp>
        <p:nvSpPr>
          <p:cNvPr id="86019"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86020"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E13DAD-FED4-4E47-A99E-9DDD2E55B950}" type="slidenum">
              <a:rPr lang="de-DE" altLang="de-DE"/>
              <a:pPr eaLnBrk="1" hangingPunct="1"/>
              <a:t>44</a:t>
            </a:fld>
            <a:endParaRPr lang="de-DE" altLang="de-DE"/>
          </a:p>
        </p:txBody>
      </p:sp>
    </p:spTree>
    <p:extLst>
      <p:ext uri="{BB962C8B-B14F-4D97-AF65-F5344CB8AC3E}">
        <p14:creationId xmlns:p14="http://schemas.microsoft.com/office/powerpoint/2010/main" val="4131870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BCC3D2A-F017-44EA-9079-18D1E1C993C2}" type="slidenum">
              <a:rPr lang="de-DE" altLang="de-DE"/>
              <a:pPr eaLnBrk="1" hangingPunct="1"/>
              <a:t>45</a:t>
            </a:fld>
            <a:endParaRPr lang="de-DE" altLang="de-DE"/>
          </a:p>
        </p:txBody>
      </p:sp>
      <p:sp>
        <p:nvSpPr>
          <p:cNvPr id="87043" name="Rectangle 2"/>
          <p:cNvSpPr>
            <a:spLocks noGrp="1" noRot="1" noChangeAspect="1" noChangeArrowheads="1" noTextEdit="1"/>
          </p:cNvSpPr>
          <p:nvPr>
            <p:ph type="sldImg"/>
          </p:nvPr>
        </p:nvSpPr>
        <p:spPr>
          <a:xfrm>
            <a:off x="917575" y="744538"/>
            <a:ext cx="4962525" cy="3722687"/>
          </a:xfrm>
          <a:ln/>
        </p:spPr>
      </p:sp>
      <p:sp>
        <p:nvSpPr>
          <p:cNvPr id="87044"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572039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11769-73B7-4535-97D1-A4CFF47E6176}" type="slidenum">
              <a:rPr lang="de-DE" altLang="de-DE"/>
              <a:pPr eaLnBrk="1" hangingPunct="1"/>
              <a:t>46</a:t>
            </a:fld>
            <a:endParaRPr lang="de-DE" altLang="de-DE"/>
          </a:p>
        </p:txBody>
      </p:sp>
      <p:sp>
        <p:nvSpPr>
          <p:cNvPr id="88067" name="Rectangle 2"/>
          <p:cNvSpPr>
            <a:spLocks noGrp="1" noRot="1" noChangeAspect="1" noChangeArrowheads="1" noTextEdit="1"/>
          </p:cNvSpPr>
          <p:nvPr>
            <p:ph type="sldImg"/>
          </p:nvPr>
        </p:nvSpPr>
        <p:spPr>
          <a:xfrm>
            <a:off x="917575" y="744538"/>
            <a:ext cx="4962525" cy="3722687"/>
          </a:xfrm>
          <a:ln/>
        </p:spPr>
      </p:sp>
      <p:sp>
        <p:nvSpPr>
          <p:cNvPr id="88068"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2015122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209159-C313-44B4-BF31-1C07E2406656}" type="slidenum">
              <a:rPr lang="de-DE" altLang="de-DE"/>
              <a:pPr eaLnBrk="1" hangingPunct="1"/>
              <a:t>47</a:t>
            </a:fld>
            <a:endParaRPr lang="de-DE" altLang="de-DE"/>
          </a:p>
        </p:txBody>
      </p:sp>
      <p:sp>
        <p:nvSpPr>
          <p:cNvPr id="89091" name="Rectangle 2"/>
          <p:cNvSpPr>
            <a:spLocks noGrp="1" noRot="1" noChangeAspect="1" noChangeArrowheads="1" noTextEdit="1"/>
          </p:cNvSpPr>
          <p:nvPr>
            <p:ph type="sldImg"/>
          </p:nvPr>
        </p:nvSpPr>
        <p:spPr>
          <a:xfrm>
            <a:off x="917575" y="744538"/>
            <a:ext cx="4962525" cy="3722687"/>
          </a:xfrm>
          <a:ln/>
        </p:spPr>
      </p:sp>
      <p:sp>
        <p:nvSpPr>
          <p:cNvPr id="89092"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2097837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48</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Tree>
    <p:extLst>
      <p:ext uri="{BB962C8B-B14F-4D97-AF65-F5344CB8AC3E}">
        <p14:creationId xmlns:p14="http://schemas.microsoft.com/office/powerpoint/2010/main" val="11195024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DC89A-C719-4694-91A4-BBDF2E69558F}" type="slidenum">
              <a:rPr lang="de-DE" altLang="de-DE"/>
              <a:pPr eaLnBrk="1" hangingPunct="1"/>
              <a:t>49</a:t>
            </a:fld>
            <a:endParaRPr lang="de-DE" altLang="de-DE"/>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p:spPr>
        <p:txBody>
          <a:bodyPr/>
          <a:lstStyle/>
          <a:p>
            <a:pPr eaLnBrk="1" hangingPunct="1">
              <a:buFontTx/>
              <a:buChar char="-"/>
            </a:pPr>
            <a:endParaRPr lang="de-DE" altLang="de-DE" b="1" dirty="0">
              <a:latin typeface="Arial" panose="020B0604020202020204" pitchFamily="34" charset="0"/>
            </a:endParaRPr>
          </a:p>
        </p:txBody>
      </p:sp>
    </p:spTree>
    <p:extLst>
      <p:ext uri="{BB962C8B-B14F-4D97-AF65-F5344CB8AC3E}">
        <p14:creationId xmlns:p14="http://schemas.microsoft.com/office/powerpoint/2010/main" val="4073745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ADC89A-C719-4694-91A4-BBDF2E69558F}" type="slidenum">
              <a:rPr lang="de-DE" altLang="de-DE"/>
              <a:pPr eaLnBrk="1" hangingPunct="1"/>
              <a:t>50</a:t>
            </a:fld>
            <a:endParaRPr lang="de-DE" altLang="de-DE"/>
          </a:p>
        </p:txBody>
      </p:sp>
      <p:sp>
        <p:nvSpPr>
          <p:cNvPr id="91139" name="Rectangle 2"/>
          <p:cNvSpPr>
            <a:spLocks noGrp="1" noRot="1" noChangeAspect="1" noChangeArrowheads="1" noTextEdit="1"/>
          </p:cNvSpPr>
          <p:nvPr>
            <p:ph type="sldImg"/>
          </p:nvPr>
        </p:nvSpPr>
        <p:spPr>
          <a:xfrm>
            <a:off x="917575" y="744538"/>
            <a:ext cx="4962525" cy="3722687"/>
          </a:xfrm>
          <a:ln/>
        </p:spPr>
      </p:sp>
      <p:sp>
        <p:nvSpPr>
          <p:cNvPr id="91140"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32730805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688B2B5-B0E7-4FB9-B69D-5FE2F0B59022}" type="slidenum">
              <a:rPr lang="de-DE" altLang="de-DE"/>
              <a:pPr eaLnBrk="1" hangingPunct="1"/>
              <a:t>51</a:t>
            </a:fld>
            <a:endParaRPr lang="de-DE" altLang="de-DE"/>
          </a:p>
        </p:txBody>
      </p:sp>
      <p:sp>
        <p:nvSpPr>
          <p:cNvPr id="92163" name="Rectangle 2"/>
          <p:cNvSpPr>
            <a:spLocks noGrp="1" noRot="1" noChangeAspect="1" noChangeArrowheads="1" noTextEdit="1"/>
          </p:cNvSpPr>
          <p:nvPr>
            <p:ph type="sldImg"/>
          </p:nvPr>
        </p:nvSpPr>
        <p:spPr>
          <a:xfrm>
            <a:off x="917575" y="744538"/>
            <a:ext cx="4962525" cy="3722687"/>
          </a:xfrm>
          <a:ln/>
        </p:spPr>
      </p:sp>
      <p:sp>
        <p:nvSpPr>
          <p:cNvPr id="92164"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2368054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52</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1336849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53</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Tree>
    <p:extLst>
      <p:ext uri="{BB962C8B-B14F-4D97-AF65-F5344CB8AC3E}">
        <p14:creationId xmlns:p14="http://schemas.microsoft.com/office/powerpoint/2010/main" val="157515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4</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40228587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2A6777-2674-4E0E-8B65-18FC246DFD18}" type="slidenum">
              <a:rPr lang="de-DE" altLang="de-DE"/>
              <a:pPr eaLnBrk="1" hangingPunct="1"/>
              <a:t>54</a:t>
            </a:fld>
            <a:endParaRPr lang="de-DE" altLang="de-DE"/>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p:spPr>
        <p:txBody>
          <a:bodyPr/>
          <a:lstStyle/>
          <a:p>
            <a:pPr eaLnBrk="1" hangingPunct="1"/>
            <a:r>
              <a:rPr lang="de-DE" altLang="de-DE" dirty="0">
                <a:latin typeface="Arial" panose="020B0604020202020204" pitchFamily="34" charset="0"/>
              </a:rPr>
              <a:t> </a:t>
            </a:r>
          </a:p>
        </p:txBody>
      </p:sp>
    </p:spTree>
    <p:extLst>
      <p:ext uri="{BB962C8B-B14F-4D97-AF65-F5344CB8AC3E}">
        <p14:creationId xmlns:p14="http://schemas.microsoft.com/office/powerpoint/2010/main" val="3567942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1DDA59-4FC3-4A59-B5D2-FD8CB2011D0F}" type="slidenum">
              <a:rPr lang="de-DE" altLang="de-DE"/>
              <a:pPr eaLnBrk="1" hangingPunct="1"/>
              <a:t>55</a:t>
            </a:fld>
            <a:endParaRPr lang="de-DE" altLang="de-DE"/>
          </a:p>
        </p:txBody>
      </p:sp>
      <p:sp>
        <p:nvSpPr>
          <p:cNvPr id="93187" name="Rectangle 2"/>
          <p:cNvSpPr>
            <a:spLocks noGrp="1" noRot="1" noChangeAspect="1" noChangeArrowheads="1" noTextEdit="1"/>
          </p:cNvSpPr>
          <p:nvPr>
            <p:ph type="sldImg"/>
          </p:nvPr>
        </p:nvSpPr>
        <p:spPr>
          <a:xfrm>
            <a:off x="917575" y="744538"/>
            <a:ext cx="4962525" cy="3722687"/>
          </a:xfrm>
          <a:ln/>
        </p:spPr>
      </p:sp>
      <p:sp>
        <p:nvSpPr>
          <p:cNvPr id="93188" name="Rectangle 3"/>
          <p:cNvSpPr>
            <a:spLocks noGrp="1" noChangeArrowheads="1"/>
          </p:cNvSpPr>
          <p:nvPr>
            <p:ph type="body" idx="1"/>
          </p:nvPr>
        </p:nvSpPr>
        <p:spPr>
          <a:noFill/>
        </p:spPr>
        <p:txBody>
          <a:bodyPr/>
          <a:lstStyle/>
          <a:p>
            <a:pPr eaLnBrk="1" hangingPunct="1">
              <a:buFontTx/>
              <a:buChar char="-"/>
            </a:pPr>
            <a:endParaRPr lang="de-DE" altLang="de-DE" dirty="0">
              <a:latin typeface="Arial" panose="020B0604020202020204" pitchFamily="34" charset="0"/>
            </a:endParaRPr>
          </a:p>
        </p:txBody>
      </p:sp>
    </p:spTree>
    <p:extLst>
      <p:ext uri="{BB962C8B-B14F-4D97-AF65-F5344CB8AC3E}">
        <p14:creationId xmlns:p14="http://schemas.microsoft.com/office/powerpoint/2010/main" val="1472036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56</a:t>
            </a:fld>
            <a:endParaRPr lang="de-DE" altLang="de-DE"/>
          </a:p>
        </p:txBody>
      </p:sp>
    </p:spTree>
    <p:extLst>
      <p:ext uri="{BB962C8B-B14F-4D97-AF65-F5344CB8AC3E}">
        <p14:creationId xmlns:p14="http://schemas.microsoft.com/office/powerpoint/2010/main" val="30475905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DB4441-DAB8-4DD9-91A7-784F18FFD2F1}" type="slidenum">
              <a:rPr lang="de-DE" altLang="de-DE"/>
              <a:pPr eaLnBrk="1" hangingPunct="1"/>
              <a:t>57</a:t>
            </a:fld>
            <a:endParaRPr lang="de-DE" altLang="de-DE"/>
          </a:p>
        </p:txBody>
      </p:sp>
      <p:sp>
        <p:nvSpPr>
          <p:cNvPr id="94211" name="Rectangle 2"/>
          <p:cNvSpPr>
            <a:spLocks noGrp="1" noRot="1" noChangeAspect="1" noChangeArrowheads="1" noTextEdit="1"/>
          </p:cNvSpPr>
          <p:nvPr>
            <p:ph type="sldImg"/>
          </p:nvPr>
        </p:nvSpPr>
        <p:spPr>
          <a:xfrm>
            <a:off x="917575" y="744538"/>
            <a:ext cx="4962525" cy="3722687"/>
          </a:xfrm>
          <a:ln/>
        </p:spPr>
      </p:sp>
      <p:sp>
        <p:nvSpPr>
          <p:cNvPr id="942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3661169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5052DB-FC67-49D0-9FB6-F262014033F5}" type="slidenum">
              <a:rPr lang="de-DE" altLang="de-DE" sz="1300" smtClean="0"/>
              <a:pPr>
                <a:spcBef>
                  <a:spcPct val="0"/>
                </a:spcBef>
              </a:pPr>
              <a:t>59</a:t>
            </a:fld>
            <a:endParaRPr lang="de-DE" altLang="de-DE" sz="1300"/>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3388111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3E3245-6458-47AE-9753-FAAFCB785DBD}" type="slidenum">
              <a:rPr lang="de-DE" altLang="de-DE" sz="1300" smtClean="0"/>
              <a:pPr>
                <a:spcBef>
                  <a:spcPct val="0"/>
                </a:spcBef>
              </a:pPr>
              <a:t>60</a:t>
            </a:fld>
            <a:endParaRPr lang="de-DE" altLang="de-DE" sz="1300"/>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0824443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A91E779-A8C7-4BFC-A468-536F42E0FB9A}" type="slidenum">
              <a:rPr lang="de-DE" altLang="de-DE" smtClean="0"/>
              <a:pPr/>
              <a:t>61</a:t>
            </a:fld>
            <a:endParaRPr lang="de-DE" altLang="de-DE"/>
          </a:p>
        </p:txBody>
      </p:sp>
    </p:spTree>
    <p:extLst>
      <p:ext uri="{BB962C8B-B14F-4D97-AF65-F5344CB8AC3E}">
        <p14:creationId xmlns:p14="http://schemas.microsoft.com/office/powerpoint/2010/main" val="366249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5</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pPr eaLnBrk="1" hangingPunct="1"/>
            <a:endParaRPr lang="de-DE" altLang="de-DE">
              <a:latin typeface="Arial" panose="020B0604020202020204" pitchFamily="34" charset="0"/>
            </a:endParaRPr>
          </a:p>
        </p:txBody>
      </p:sp>
    </p:spTree>
    <p:extLst>
      <p:ext uri="{BB962C8B-B14F-4D97-AF65-F5344CB8AC3E}">
        <p14:creationId xmlns:p14="http://schemas.microsoft.com/office/powerpoint/2010/main" val="277109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993AF3-3CCF-4288-9B71-1306CA533765}" type="slidenum">
              <a:rPr lang="de-DE" altLang="de-DE"/>
              <a:pPr eaLnBrk="1" hangingPunct="1"/>
              <a:t>6</a:t>
            </a:fld>
            <a:endParaRPr lang="de-DE" altLang="de-DE"/>
          </a:p>
        </p:txBody>
      </p:sp>
      <p:sp>
        <p:nvSpPr>
          <p:cNvPr id="67587" name="Rectangle 2"/>
          <p:cNvSpPr>
            <a:spLocks noGrp="1" noRot="1" noChangeAspect="1" noChangeArrowheads="1" noTextEdit="1"/>
          </p:cNvSpPr>
          <p:nvPr>
            <p:ph type="sldImg"/>
          </p:nvPr>
        </p:nvSpPr>
        <p:spPr>
          <a:xfrm>
            <a:off x="917575" y="744538"/>
            <a:ext cx="4962525" cy="3722687"/>
          </a:xfrm>
          <a:ln/>
        </p:spPr>
      </p:sp>
      <p:sp>
        <p:nvSpPr>
          <p:cNvPr id="67588" name="Rectangle 3"/>
          <p:cNvSpPr>
            <a:spLocks noGrp="1" noChangeArrowheads="1"/>
          </p:cNvSpPr>
          <p:nvPr>
            <p:ph type="body" idx="1"/>
          </p:nvPr>
        </p:nvSpPr>
        <p:spPr>
          <a:noFill/>
        </p:spPr>
        <p:txBody>
          <a:bodyPr/>
          <a:lstStyle/>
          <a:p>
            <a:r>
              <a:rPr lang="de-DE" sz="800" b="0" i="0" u="none" strike="noStrike" kern="1200" baseline="0" dirty="0">
                <a:solidFill>
                  <a:schemeClr val="tx1"/>
                </a:solidFill>
                <a:latin typeface="Arial" charset="0"/>
                <a:ea typeface="+mn-ea"/>
                <a:cs typeface="+mn-cs"/>
              </a:rPr>
              <a:t>2W Audioausgang sowie verbesserte Geräuschunterdrückungstechnologie und stellt sicher, dass selbst bei einer sehr lauten Geräuschkulisse immer hören und gehört werden können. Der neue Hochleistungslautsprecher sorgt für eine gleichmäßige Geräuschverteilung, egal wo das Funkgerät getragen wird. Hören Sie bei voller Lautstärke über den Lautsprecher oder das Audiozubehör und erleben Sie stets klare Audioqualität. Ein intelligentes Mikrofon macht spezielle Audioprofile überflüssig und sorgt für eine große dynamische Reichweite.</a:t>
            </a:r>
            <a:endParaRPr lang="de-DE" altLang="de-DE" sz="800" baseline="0" dirty="0">
              <a:latin typeface="Arial" panose="020B0604020202020204" pitchFamily="34" charset="0"/>
            </a:endParaRPr>
          </a:p>
        </p:txBody>
      </p:sp>
    </p:spTree>
    <p:extLst>
      <p:ext uri="{BB962C8B-B14F-4D97-AF65-F5344CB8AC3E}">
        <p14:creationId xmlns:p14="http://schemas.microsoft.com/office/powerpoint/2010/main" val="427689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250462-3E31-4DFA-84A9-850372FF1B3E}" type="slidenum">
              <a:rPr lang="de-DE" altLang="de-DE"/>
              <a:pPr eaLnBrk="1" hangingPunct="1"/>
              <a:t>7</a:t>
            </a:fld>
            <a:endParaRPr lang="de-DE" altLang="de-DE"/>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309489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250462-3E31-4DFA-84A9-850372FF1B3E}" type="slidenum">
              <a:rPr lang="de-DE" altLang="de-DE"/>
              <a:pPr eaLnBrk="1" hangingPunct="1"/>
              <a:t>8</a:t>
            </a:fld>
            <a:endParaRPr lang="de-DE" altLang="de-DE"/>
          </a:p>
        </p:txBody>
      </p:sp>
      <p:sp>
        <p:nvSpPr>
          <p:cNvPr id="68611" name="Rectangle 2"/>
          <p:cNvSpPr>
            <a:spLocks noGrp="1" noRot="1" noChangeAspect="1" noChangeArrowheads="1" noTextEdit="1"/>
          </p:cNvSpPr>
          <p:nvPr>
            <p:ph type="sldImg"/>
          </p:nvPr>
        </p:nvSpPr>
        <p:spPr>
          <a:xfrm>
            <a:off x="917575" y="744538"/>
            <a:ext cx="4962525" cy="3722687"/>
          </a:xfrm>
          <a:ln/>
        </p:spPr>
      </p:sp>
      <p:sp>
        <p:nvSpPr>
          <p:cNvPr id="68612" name="Rectangle 3"/>
          <p:cNvSpPr>
            <a:spLocks noGrp="1" noChangeArrowheads="1"/>
          </p:cNvSpPr>
          <p:nvPr>
            <p:ph type="body" idx="1"/>
          </p:nvPr>
        </p:nvSpPr>
        <p:spPr>
          <a:noFill/>
        </p:spPr>
        <p:txBody>
          <a:bodyPr/>
          <a:lstStyle/>
          <a:p>
            <a:pPr eaLnBrk="1" hangingPunct="1"/>
            <a:endParaRPr lang="de-DE" altLang="de-DE" dirty="0">
              <a:latin typeface="Arial" panose="020B0604020202020204" pitchFamily="34" charset="0"/>
            </a:endParaRPr>
          </a:p>
        </p:txBody>
      </p:sp>
    </p:spTree>
    <p:extLst>
      <p:ext uri="{BB962C8B-B14F-4D97-AF65-F5344CB8AC3E}">
        <p14:creationId xmlns:p14="http://schemas.microsoft.com/office/powerpoint/2010/main" val="179631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xfrm>
            <a:off x="917575" y="744538"/>
            <a:ext cx="4962525" cy="3722687"/>
          </a:xfrm>
          <a:ln/>
        </p:spPr>
      </p:sp>
      <p:sp>
        <p:nvSpPr>
          <p:cNvPr id="69635" name="Notizenplatzhalter 2"/>
          <p:cNvSpPr>
            <a:spLocks noGrp="1"/>
          </p:cNvSpPr>
          <p:nvPr>
            <p:ph type="body" idx="1"/>
          </p:nvPr>
        </p:nvSpPr>
        <p:spPr>
          <a:noFill/>
        </p:spPr>
        <p:txBody>
          <a:bodyPr/>
          <a:lstStyle/>
          <a:p>
            <a:pPr eaLnBrk="1" hangingPunct="1"/>
            <a:endParaRPr lang="de-DE" altLang="de-DE" dirty="0">
              <a:latin typeface="Arial" panose="020B0604020202020204" pitchFamily="34" charset="0"/>
            </a:endParaRPr>
          </a:p>
        </p:txBody>
      </p:sp>
      <p:sp>
        <p:nvSpPr>
          <p:cNvPr id="69636" name="Foliennummernplatzhalter 3"/>
          <p:cNvSpPr>
            <a:spLocks noGrp="1"/>
          </p:cNvSpPr>
          <p:nvPr>
            <p:ph type="sldNum" sz="quarter" idx="5"/>
          </p:nvPr>
        </p:nvSpPr>
        <p:spPr>
          <a:noFill/>
        </p:spPr>
        <p:txBody>
          <a:bodyPr/>
          <a:lstStyle>
            <a:lvl1pPr defTabSz="955731" eaLnBrk="0" hangingPunct="0">
              <a:defRPr>
                <a:solidFill>
                  <a:schemeClr val="tx1"/>
                </a:solidFill>
                <a:latin typeface="Arial" panose="020B0604020202020204" pitchFamily="34" charset="0"/>
              </a:defRPr>
            </a:lvl1pPr>
            <a:lvl2pPr marL="716798" indent="-275692" defTabSz="955731" eaLnBrk="0" hangingPunct="0">
              <a:defRPr>
                <a:solidFill>
                  <a:schemeClr val="tx1"/>
                </a:solidFill>
                <a:latin typeface="Arial" panose="020B0604020202020204" pitchFamily="34" charset="0"/>
              </a:defRPr>
            </a:lvl2pPr>
            <a:lvl3pPr marL="1102766" indent="-220553" defTabSz="955731" eaLnBrk="0" hangingPunct="0">
              <a:defRPr>
                <a:solidFill>
                  <a:schemeClr val="tx1"/>
                </a:solidFill>
                <a:latin typeface="Arial" panose="020B0604020202020204" pitchFamily="34" charset="0"/>
              </a:defRPr>
            </a:lvl3pPr>
            <a:lvl4pPr marL="1543873" indent="-220553" defTabSz="955731" eaLnBrk="0" hangingPunct="0">
              <a:defRPr>
                <a:solidFill>
                  <a:schemeClr val="tx1"/>
                </a:solidFill>
                <a:latin typeface="Arial" panose="020B0604020202020204" pitchFamily="34" charset="0"/>
              </a:defRPr>
            </a:lvl4pPr>
            <a:lvl5pPr marL="1984980" indent="-220553" defTabSz="955731" eaLnBrk="0" hangingPunct="0">
              <a:defRPr>
                <a:solidFill>
                  <a:schemeClr val="tx1"/>
                </a:solidFill>
                <a:latin typeface="Arial" panose="020B0604020202020204" pitchFamily="34" charset="0"/>
              </a:defRPr>
            </a:lvl5pPr>
            <a:lvl6pPr marL="2426086" indent="-220553" defTabSz="955731" eaLnBrk="0" fontAlgn="base" hangingPunct="0">
              <a:spcBef>
                <a:spcPct val="0"/>
              </a:spcBef>
              <a:spcAft>
                <a:spcPct val="0"/>
              </a:spcAft>
              <a:defRPr>
                <a:solidFill>
                  <a:schemeClr val="tx1"/>
                </a:solidFill>
                <a:latin typeface="Arial" panose="020B0604020202020204" pitchFamily="34" charset="0"/>
              </a:defRPr>
            </a:lvl6pPr>
            <a:lvl7pPr marL="2867193" indent="-220553" defTabSz="955731" eaLnBrk="0" fontAlgn="base" hangingPunct="0">
              <a:spcBef>
                <a:spcPct val="0"/>
              </a:spcBef>
              <a:spcAft>
                <a:spcPct val="0"/>
              </a:spcAft>
              <a:defRPr>
                <a:solidFill>
                  <a:schemeClr val="tx1"/>
                </a:solidFill>
                <a:latin typeface="Arial" panose="020B0604020202020204" pitchFamily="34" charset="0"/>
              </a:defRPr>
            </a:lvl7pPr>
            <a:lvl8pPr marL="3308299" indent="-220553" defTabSz="955731" eaLnBrk="0" fontAlgn="base" hangingPunct="0">
              <a:spcBef>
                <a:spcPct val="0"/>
              </a:spcBef>
              <a:spcAft>
                <a:spcPct val="0"/>
              </a:spcAft>
              <a:defRPr>
                <a:solidFill>
                  <a:schemeClr val="tx1"/>
                </a:solidFill>
                <a:latin typeface="Arial" panose="020B0604020202020204" pitchFamily="34" charset="0"/>
              </a:defRPr>
            </a:lvl8pPr>
            <a:lvl9pPr marL="3749406" indent="-220553" defTabSz="95573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428706-398E-4756-8DC4-A2FA63FD249E}" type="slidenum">
              <a:rPr lang="de-DE" altLang="de-DE"/>
              <a:pPr eaLnBrk="1" hangingPunct="1"/>
              <a:t>10</a:t>
            </a:fld>
            <a:endParaRPr lang="de-DE" altLang="de-DE"/>
          </a:p>
        </p:txBody>
      </p:sp>
    </p:spTree>
    <p:extLst>
      <p:ext uri="{BB962C8B-B14F-4D97-AF65-F5344CB8AC3E}">
        <p14:creationId xmlns:p14="http://schemas.microsoft.com/office/powerpoint/2010/main" val="887016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039614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357234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8" descr="Grafik1"/>
          <p:cNvPicPr>
            <a:picLocks noChangeAspect="1" noChangeArrowheads="1"/>
          </p:cNvPicPr>
          <p:nvPr userDrawn="1"/>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764" t="-2" r="764" b="1241"/>
          <a:stretch/>
        </p:blipFill>
        <p:spPr bwMode="auto">
          <a:xfrm>
            <a:off x="1" y="6258564"/>
            <a:ext cx="9144000" cy="619075"/>
          </a:xfrm>
          <a:prstGeom prst="rect">
            <a:avLst/>
          </a:prstGeom>
          <a:solidFill>
            <a:schemeClr val="bg1">
              <a:lumMod val="50000"/>
            </a:schemeClr>
          </a:solidFill>
          <a:ln>
            <a:solidFill>
              <a:srgbClr val="FFFFFF"/>
            </a:solidFill>
          </a:ln>
          <a:effectLst>
            <a:innerShdw blurRad="63500" dist="50800" dir="13500000">
              <a:schemeClr val="bg1">
                <a:lumMod val="85000"/>
                <a:alpha val="50000"/>
              </a:schemeClr>
            </a:innerShdw>
          </a:effectLst>
          <a:extLst/>
        </p:spPr>
      </p:pic>
      <p:sp>
        <p:nvSpPr>
          <p:cNvPr id="2" name="Text Box 27"/>
          <p:cNvSpPr txBox="1">
            <a:spLocks noChangeArrowheads="1"/>
          </p:cNvSpPr>
          <p:nvPr userDrawn="1"/>
        </p:nvSpPr>
        <p:spPr bwMode="auto">
          <a:xfrm>
            <a:off x="3599893" y="6344325"/>
            <a:ext cx="1944216" cy="477054"/>
          </a:xfrm>
          <a:prstGeom prst="rect">
            <a:avLst/>
          </a:prstGeom>
          <a:solidFill>
            <a:srgbClr val="F1F5F5"/>
          </a:solidFill>
          <a:ln>
            <a:noFill/>
          </a:ln>
          <a:effectLs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de-DE" altLang="de-DE" sz="1000" dirty="0"/>
              <a:t>Folie: </a:t>
            </a:r>
            <a:fld id="{B6144B89-AE64-4222-B897-2D3EDE9C7008}" type="slidenum">
              <a:rPr lang="de-DE" altLang="de-DE" sz="1000" smtClean="0"/>
              <a:pPr algn="ctr" eaLnBrk="1" hangingPunct="1">
                <a:spcBef>
                  <a:spcPct val="50000"/>
                </a:spcBef>
                <a:defRPr/>
              </a:pPr>
              <a:t>‹Nr.›</a:t>
            </a:fld>
            <a:endParaRPr lang="de-DE" altLang="de-DE" sz="1000" dirty="0"/>
          </a:p>
          <a:p>
            <a:pPr algn="ctr" eaLnBrk="1" hangingPunct="1">
              <a:spcBef>
                <a:spcPct val="50000"/>
              </a:spcBef>
              <a:defRPr/>
            </a:pPr>
            <a:r>
              <a:rPr lang="de-DE" altLang="de-DE" sz="1000" dirty="0"/>
              <a:t>Stand: </a:t>
            </a:r>
            <a:r>
              <a:rPr lang="de-DE" altLang="de-DE" sz="1000" dirty="0" smtClean="0"/>
              <a:t>Juni 2021</a:t>
            </a:r>
            <a:endParaRPr lang="de-DE" altLang="de-DE" sz="1000" dirty="0"/>
          </a:p>
        </p:txBody>
      </p:sp>
      <p:grpSp>
        <p:nvGrpSpPr>
          <p:cNvPr id="3" name="Group 22"/>
          <p:cNvGrpSpPr>
            <a:grpSpLocks/>
          </p:cNvGrpSpPr>
          <p:nvPr userDrawn="1"/>
        </p:nvGrpSpPr>
        <p:grpSpPr bwMode="auto">
          <a:xfrm>
            <a:off x="87673" y="6344325"/>
            <a:ext cx="2231134" cy="473162"/>
            <a:chOff x="53" y="3209"/>
            <a:chExt cx="8010" cy="1006"/>
          </a:xfrm>
        </p:grpSpPr>
        <p:pic>
          <p:nvPicPr>
            <p:cNvPr id="4" name="Picture 23" descr="Wappen_farb_18m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 y="3209"/>
              <a:ext cx="1551"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 Box 24"/>
            <p:cNvSpPr txBox="1">
              <a:spLocks noChangeArrowheads="1"/>
            </p:cNvSpPr>
            <p:nvPr/>
          </p:nvSpPr>
          <p:spPr bwMode="auto">
            <a:xfrm>
              <a:off x="1919" y="3387"/>
              <a:ext cx="6144" cy="595"/>
            </a:xfrm>
            <a:prstGeom prst="rect">
              <a:avLst/>
            </a:prstGeom>
            <a:solidFill>
              <a:srgbClr val="F1F5F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de-DE" altLang="de-DE" sz="1400" b="1" dirty="0">
                  <a:solidFill>
                    <a:srgbClr val="000000"/>
                  </a:solidFill>
                </a:rPr>
                <a:t>Niedersachsen</a:t>
              </a:r>
            </a:p>
            <a:p>
              <a:pPr eaLnBrk="1" hangingPunct="1">
                <a:defRPr/>
              </a:pPr>
              <a:endParaRPr lang="de-DE" altLang="de-DE" dirty="0"/>
            </a:p>
          </p:txBody>
        </p:sp>
      </p:grpSp>
      <p:sp>
        <p:nvSpPr>
          <p:cNvPr id="9" name="Textfeld 2"/>
          <p:cNvSpPr txBox="1">
            <a:spLocks noChangeArrowheads="1"/>
          </p:cNvSpPr>
          <p:nvPr userDrawn="1"/>
        </p:nvSpPr>
        <p:spPr bwMode="auto">
          <a:xfrm>
            <a:off x="7004099" y="6313690"/>
            <a:ext cx="2114128" cy="544310"/>
          </a:xfrm>
          <a:prstGeom prst="rect">
            <a:avLst/>
          </a:prstGeom>
          <a:solidFill>
            <a:srgbClr val="F1F5F5"/>
          </a:solidFill>
          <a:ln w="9525">
            <a:noFill/>
            <a:miter lim="800000"/>
            <a:headEnd/>
            <a:tailEnd/>
          </a:ln>
        </p:spPr>
        <p:txBody>
          <a:bodyPr rot="0" vert="horz" wrap="square" lIns="91440" tIns="45720" rIns="91440" bIns="45720" anchor="t" anchorCtr="0">
            <a:noAutofit/>
          </a:bodyPr>
          <a:lstStyle/>
          <a:p>
            <a:pPr algn="r">
              <a:spcBef>
                <a:spcPts val="600"/>
              </a:spcBef>
              <a:spcAft>
                <a:spcPts val="600"/>
              </a:spcAft>
            </a:pPr>
            <a:r>
              <a:rPr lang="de-DE" sz="1200" b="1" cap="all" spc="110" baseline="0" dirty="0">
                <a:effectLst/>
                <a:latin typeface="Arial" panose="020B0604020202020204" pitchFamily="34" charset="0"/>
                <a:ea typeface="Times New Roman" panose="02020603050405020304" pitchFamily="18" charset="0"/>
                <a:cs typeface="Arial" panose="020B0604020202020204" pitchFamily="34" charset="0"/>
              </a:rPr>
              <a:t>Digitalfunk</a:t>
            </a:r>
            <a:r>
              <a:rPr lang="de-DE" sz="1200" b="1" spc="110" baseline="0" dirty="0">
                <a:effectLst/>
                <a:latin typeface="Arial" panose="020B0604020202020204" pitchFamily="34" charset="0"/>
                <a:ea typeface="Times New Roman" panose="02020603050405020304" pitchFamily="18" charset="0"/>
                <a:cs typeface="Arial" panose="020B0604020202020204" pitchFamily="34" charset="0"/>
              </a:rPr>
              <a:t> BOS</a:t>
            </a:r>
            <a:endParaRPr lang="de-DE" sz="1200" spc="110" baseline="0" dirty="0">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de-DE" sz="1200" b="1" spc="300" dirty="0">
                <a:ln>
                  <a:noFill/>
                </a:ln>
                <a:solidFill>
                  <a:srgbClr val="A6A6A6"/>
                </a:solidFill>
                <a:effectLst/>
                <a:latin typeface="Arial" panose="020B0604020202020204" pitchFamily="34" charset="0"/>
                <a:ea typeface="Times New Roman" panose="02020603050405020304" pitchFamily="18" charset="0"/>
                <a:cs typeface="Arial" panose="020B0604020202020204" pitchFamily="34" charset="0"/>
              </a:rPr>
              <a:t>NIEDERSACHSEN</a:t>
            </a:r>
            <a:endParaRPr lang="de-DE" sz="1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00734040"/>
      </p:ext>
    </p:extLst>
  </p:cSld>
  <p:clrMap bg1="lt1" tx1="dk1" bg2="lt2" tx2="dk2" accent1="accent1" accent2="accent2" accent3="accent3" accent4="accent4" accent5="accent5" accent6="accent6" hlink="hlink" folHlink="folHlink"/>
  <p:sldLayoutIdLst>
    <p:sldLayoutId id="2147483773" r:id="rId1"/>
    <p:sldLayoutId id="2147483774"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www.digitalfunk.niedersachsen.de/index.php/digitalfunk-fuer-den-nutzer/bsi-sicherheitskarten"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TIM_4154_BO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8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0" y="74613"/>
            <a:ext cx="91440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4400" b="1" dirty="0">
                <a:effectLst>
                  <a:outerShdw blurRad="38100" dist="38100" dir="2700000" algn="tl">
                    <a:srgbClr val="C0C0C0"/>
                  </a:outerShdw>
                </a:effectLst>
                <a:latin typeface="Arial" charset="0"/>
              </a:rPr>
              <a:t>Bedienung von </a:t>
            </a:r>
            <a:br>
              <a:rPr lang="de-DE" sz="4400" b="1" dirty="0">
                <a:effectLst>
                  <a:outerShdw blurRad="38100" dist="38100" dir="2700000" algn="tl">
                    <a:srgbClr val="C0C0C0"/>
                  </a:outerShdw>
                </a:effectLst>
                <a:latin typeface="Arial" charset="0"/>
              </a:rPr>
            </a:br>
            <a:r>
              <a:rPr lang="de-DE" sz="4400" b="1" dirty="0">
                <a:effectLst>
                  <a:outerShdw blurRad="38100" dist="38100" dir="2700000" algn="tl">
                    <a:srgbClr val="C0C0C0"/>
                  </a:outerShdw>
                </a:effectLst>
                <a:latin typeface="Arial" charset="0"/>
              </a:rPr>
              <a:t>Motorola </a:t>
            </a:r>
            <a:r>
              <a:rPr lang="de-DE" sz="4400" b="1" dirty="0" smtClean="0">
                <a:effectLst>
                  <a:outerShdw blurRad="38100" dist="38100" dir="2700000" algn="tl">
                    <a:srgbClr val="C0C0C0"/>
                  </a:outerShdw>
                </a:effectLst>
                <a:latin typeface="Arial" charset="0"/>
              </a:rPr>
              <a:t>Endgeräten </a:t>
            </a:r>
            <a:endParaRPr lang="de-DE" sz="4400" b="1" dirty="0">
              <a:effectLst>
                <a:outerShdw blurRad="38100" dist="38100" dir="2700000" algn="tl">
                  <a:srgbClr val="C0C0C0"/>
                </a:outerShdw>
              </a:effectLst>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rafik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6043" y="630238"/>
            <a:ext cx="3729037"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28"/>
          <p:cNvSpPr txBox="1">
            <a:spLocks noChangeArrowheads="1"/>
          </p:cNvSpPr>
          <p:nvPr/>
        </p:nvSpPr>
        <p:spPr bwMode="auto">
          <a:xfrm>
            <a:off x="252413" y="1268413"/>
            <a:ext cx="3382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b="1" u="sng"/>
              <a:t>Allgemeine Elemente</a:t>
            </a:r>
          </a:p>
        </p:txBody>
      </p:sp>
      <p:grpSp>
        <p:nvGrpSpPr>
          <p:cNvPr id="56393" name="Group 73"/>
          <p:cNvGrpSpPr>
            <a:grpSpLocks/>
          </p:cNvGrpSpPr>
          <p:nvPr/>
        </p:nvGrpSpPr>
        <p:grpSpPr bwMode="auto">
          <a:xfrm>
            <a:off x="5003800" y="2133600"/>
            <a:ext cx="4033838" cy="358775"/>
            <a:chOff x="3152" y="1344"/>
            <a:chExt cx="2541" cy="226"/>
          </a:xfrm>
        </p:grpSpPr>
        <p:sp>
          <p:nvSpPr>
            <p:cNvPr id="19507" name="Text Box 5"/>
            <p:cNvSpPr txBox="1">
              <a:spLocks noChangeArrowheads="1"/>
            </p:cNvSpPr>
            <p:nvPr/>
          </p:nvSpPr>
          <p:spPr bwMode="auto">
            <a:xfrm>
              <a:off x="4242" y="1344"/>
              <a:ext cx="1451"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Antenne </a:t>
              </a:r>
            </a:p>
          </p:txBody>
        </p:sp>
        <p:sp>
          <p:nvSpPr>
            <p:cNvPr id="19508" name="Line 21"/>
            <p:cNvSpPr>
              <a:spLocks noChangeShapeType="1"/>
            </p:cNvSpPr>
            <p:nvPr/>
          </p:nvSpPr>
          <p:spPr bwMode="auto">
            <a:xfrm flipV="1">
              <a:off x="3152" y="1480"/>
              <a:ext cx="186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407" name="Group 87"/>
          <p:cNvGrpSpPr>
            <a:grpSpLocks/>
          </p:cNvGrpSpPr>
          <p:nvPr/>
        </p:nvGrpSpPr>
        <p:grpSpPr bwMode="auto">
          <a:xfrm>
            <a:off x="107950" y="2235200"/>
            <a:ext cx="4032250" cy="688975"/>
            <a:chOff x="68" y="1408"/>
            <a:chExt cx="2540" cy="434"/>
          </a:xfrm>
        </p:grpSpPr>
        <p:sp>
          <p:nvSpPr>
            <p:cNvPr id="19505" name="Line 7"/>
            <p:cNvSpPr>
              <a:spLocks noChangeShapeType="1"/>
            </p:cNvSpPr>
            <p:nvPr/>
          </p:nvSpPr>
          <p:spPr bwMode="auto">
            <a:xfrm>
              <a:off x="1759" y="1525"/>
              <a:ext cx="849" cy="31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6" name="Text Box 18"/>
            <p:cNvSpPr txBox="1">
              <a:spLocks noChangeArrowheads="1"/>
            </p:cNvSpPr>
            <p:nvPr/>
          </p:nvSpPr>
          <p:spPr bwMode="auto">
            <a:xfrm>
              <a:off x="68" y="1408"/>
              <a:ext cx="17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Navigationsdrehknopf</a:t>
              </a:r>
            </a:p>
          </p:txBody>
        </p:sp>
      </p:grpSp>
      <p:grpSp>
        <p:nvGrpSpPr>
          <p:cNvPr id="56411" name="Group 91"/>
          <p:cNvGrpSpPr>
            <a:grpSpLocks/>
          </p:cNvGrpSpPr>
          <p:nvPr/>
        </p:nvGrpSpPr>
        <p:grpSpPr bwMode="auto">
          <a:xfrm>
            <a:off x="107950" y="5937250"/>
            <a:ext cx="4144963" cy="790575"/>
            <a:chOff x="68" y="3658"/>
            <a:chExt cx="2611" cy="498"/>
          </a:xfrm>
        </p:grpSpPr>
        <p:sp>
          <p:nvSpPr>
            <p:cNvPr id="19503" name="Text Box 26"/>
            <p:cNvSpPr txBox="1">
              <a:spLocks noChangeArrowheads="1"/>
            </p:cNvSpPr>
            <p:nvPr/>
          </p:nvSpPr>
          <p:spPr bwMode="auto">
            <a:xfrm>
              <a:off x="68" y="3666"/>
              <a:ext cx="2222" cy="4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Lautsprechersteuerungstaste</a:t>
              </a:r>
            </a:p>
            <a:p>
              <a:pPr>
                <a:lnSpc>
                  <a:spcPct val="86000"/>
                </a:lnSpc>
                <a:spcBef>
                  <a:spcPct val="50000"/>
                </a:spcBef>
                <a:buClr>
                  <a:srgbClr val="000000"/>
                </a:buClr>
                <a:buSzPct val="100000"/>
                <a:buFont typeface="Times New Roman" panose="02020603050405020304" pitchFamily="18" charset="0"/>
                <a:buNone/>
              </a:pPr>
              <a:endParaRPr lang="de-DE" altLang="de-DE" sz="2000" dirty="0"/>
            </a:p>
          </p:txBody>
        </p:sp>
        <p:sp>
          <p:nvSpPr>
            <p:cNvPr id="19504" name="Line 19"/>
            <p:cNvSpPr>
              <a:spLocks noChangeShapeType="1"/>
            </p:cNvSpPr>
            <p:nvPr/>
          </p:nvSpPr>
          <p:spPr bwMode="auto">
            <a:xfrm flipV="1">
              <a:off x="1759" y="3658"/>
              <a:ext cx="920" cy="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56410" name="Group 90"/>
          <p:cNvGrpSpPr>
            <a:grpSpLocks/>
          </p:cNvGrpSpPr>
          <p:nvPr/>
        </p:nvGrpSpPr>
        <p:grpSpPr bwMode="auto">
          <a:xfrm>
            <a:off x="4656138" y="5949950"/>
            <a:ext cx="4379912" cy="436563"/>
            <a:chOff x="2797" y="1975"/>
            <a:chExt cx="2759" cy="275"/>
          </a:xfrm>
        </p:grpSpPr>
        <p:sp>
          <p:nvSpPr>
            <p:cNvPr id="19501" name="Line 25"/>
            <p:cNvSpPr>
              <a:spLocks noChangeShapeType="1"/>
            </p:cNvSpPr>
            <p:nvPr/>
          </p:nvSpPr>
          <p:spPr bwMode="auto">
            <a:xfrm>
              <a:off x="2797" y="1975"/>
              <a:ext cx="1489" cy="17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2" name="Text Box 34"/>
            <p:cNvSpPr txBox="1">
              <a:spLocks noChangeArrowheads="1"/>
            </p:cNvSpPr>
            <p:nvPr/>
          </p:nvSpPr>
          <p:spPr bwMode="auto">
            <a:xfrm>
              <a:off x="4074" y="2024"/>
              <a:ext cx="1482"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unteres Mikrofon</a:t>
              </a:r>
            </a:p>
          </p:txBody>
        </p:sp>
      </p:grpSp>
      <p:sp>
        <p:nvSpPr>
          <p:cNvPr id="19464" name="Text Box 4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56396" name="Group 76"/>
          <p:cNvGrpSpPr>
            <a:grpSpLocks/>
          </p:cNvGrpSpPr>
          <p:nvPr/>
        </p:nvGrpSpPr>
        <p:grpSpPr bwMode="auto">
          <a:xfrm>
            <a:off x="5180013" y="3795713"/>
            <a:ext cx="3857625" cy="358775"/>
            <a:chOff x="3244" y="2345"/>
            <a:chExt cx="2430" cy="226"/>
          </a:xfrm>
        </p:grpSpPr>
        <p:sp>
          <p:nvSpPr>
            <p:cNvPr id="19499" name="Line 4"/>
            <p:cNvSpPr>
              <a:spLocks noChangeShapeType="1"/>
            </p:cNvSpPr>
            <p:nvPr/>
          </p:nvSpPr>
          <p:spPr bwMode="auto">
            <a:xfrm flipH="1" flipV="1">
              <a:off x="3244" y="2432"/>
              <a:ext cx="102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500" name="Text Box 45"/>
            <p:cNvSpPr txBox="1">
              <a:spLocks noChangeArrowheads="1"/>
            </p:cNvSpPr>
            <p:nvPr/>
          </p:nvSpPr>
          <p:spPr bwMode="auto">
            <a:xfrm>
              <a:off x="3787" y="2345"/>
              <a:ext cx="188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Zubehöranschluss</a:t>
              </a:r>
            </a:p>
          </p:txBody>
        </p:sp>
      </p:grpSp>
      <p:grpSp>
        <p:nvGrpSpPr>
          <p:cNvPr id="56397" name="Group 77"/>
          <p:cNvGrpSpPr>
            <a:grpSpLocks/>
          </p:cNvGrpSpPr>
          <p:nvPr/>
        </p:nvGrpSpPr>
        <p:grpSpPr bwMode="auto">
          <a:xfrm>
            <a:off x="4470400" y="4221163"/>
            <a:ext cx="4567238" cy="647700"/>
            <a:chOff x="2789" y="2659"/>
            <a:chExt cx="2877" cy="408"/>
          </a:xfrm>
        </p:grpSpPr>
        <p:sp>
          <p:nvSpPr>
            <p:cNvPr id="19497" name="Text Box 20"/>
            <p:cNvSpPr txBox="1">
              <a:spLocks noChangeArrowheads="1"/>
            </p:cNvSpPr>
            <p:nvPr/>
          </p:nvSpPr>
          <p:spPr bwMode="auto">
            <a:xfrm>
              <a:off x="3742" y="2659"/>
              <a:ext cx="1924"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Navigationstasten</a:t>
              </a:r>
            </a:p>
          </p:txBody>
        </p:sp>
        <p:sp>
          <p:nvSpPr>
            <p:cNvPr id="19498" name="Line 46"/>
            <p:cNvSpPr>
              <a:spLocks noChangeShapeType="1"/>
            </p:cNvSpPr>
            <p:nvPr/>
          </p:nvSpPr>
          <p:spPr bwMode="auto">
            <a:xfrm flipV="1">
              <a:off x="2789" y="2772"/>
              <a:ext cx="1493" cy="29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401" name="Group 81"/>
          <p:cNvGrpSpPr>
            <a:grpSpLocks/>
          </p:cNvGrpSpPr>
          <p:nvPr/>
        </p:nvGrpSpPr>
        <p:grpSpPr bwMode="auto">
          <a:xfrm>
            <a:off x="123825" y="4941888"/>
            <a:ext cx="3908425" cy="831850"/>
            <a:chOff x="100" y="3158"/>
            <a:chExt cx="2462" cy="524"/>
          </a:xfrm>
        </p:grpSpPr>
        <p:sp>
          <p:nvSpPr>
            <p:cNvPr id="19495" name="Line 17"/>
            <p:cNvSpPr>
              <a:spLocks noChangeShapeType="1"/>
            </p:cNvSpPr>
            <p:nvPr/>
          </p:nvSpPr>
          <p:spPr bwMode="auto">
            <a:xfrm flipV="1">
              <a:off x="1587" y="3158"/>
              <a:ext cx="975" cy="24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96" name="Text Box 54"/>
            <p:cNvSpPr txBox="1">
              <a:spLocks noChangeArrowheads="1"/>
            </p:cNvSpPr>
            <p:nvPr/>
          </p:nvSpPr>
          <p:spPr bwMode="auto">
            <a:xfrm>
              <a:off x="100" y="3294"/>
              <a:ext cx="1577"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Verbindungsaufbau (Duplex)</a:t>
              </a:r>
            </a:p>
          </p:txBody>
        </p:sp>
      </p:grpSp>
      <p:grpSp>
        <p:nvGrpSpPr>
          <p:cNvPr id="56399" name="Group 79"/>
          <p:cNvGrpSpPr>
            <a:grpSpLocks/>
          </p:cNvGrpSpPr>
          <p:nvPr/>
        </p:nvGrpSpPr>
        <p:grpSpPr bwMode="auto">
          <a:xfrm>
            <a:off x="4038600" y="5072059"/>
            <a:ext cx="5005388" cy="803274"/>
            <a:chOff x="2517" y="3249"/>
            <a:chExt cx="3153" cy="506"/>
          </a:xfrm>
        </p:grpSpPr>
        <p:sp>
          <p:nvSpPr>
            <p:cNvPr id="19492" name="Text Box 61"/>
            <p:cNvSpPr txBox="1">
              <a:spLocks noChangeArrowheads="1"/>
            </p:cNvSpPr>
            <p:nvPr/>
          </p:nvSpPr>
          <p:spPr bwMode="auto">
            <a:xfrm>
              <a:off x="4019" y="3362"/>
              <a:ext cx="1651" cy="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alphanumerisches Tastenfeld</a:t>
              </a:r>
            </a:p>
          </p:txBody>
        </p:sp>
        <p:sp>
          <p:nvSpPr>
            <p:cNvPr id="19493" name="Rectangle 62"/>
            <p:cNvSpPr>
              <a:spLocks noChangeArrowheads="1"/>
            </p:cNvSpPr>
            <p:nvPr/>
          </p:nvSpPr>
          <p:spPr bwMode="auto">
            <a:xfrm>
              <a:off x="2517" y="3249"/>
              <a:ext cx="590" cy="499"/>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19494" name="Line 65"/>
            <p:cNvSpPr>
              <a:spLocks noChangeShapeType="1"/>
            </p:cNvSpPr>
            <p:nvPr/>
          </p:nvSpPr>
          <p:spPr bwMode="auto">
            <a:xfrm>
              <a:off x="3107" y="3566"/>
              <a:ext cx="1243" cy="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6398" name="Group 78"/>
          <p:cNvGrpSpPr>
            <a:grpSpLocks/>
          </p:cNvGrpSpPr>
          <p:nvPr/>
        </p:nvGrpSpPr>
        <p:grpSpPr bwMode="auto">
          <a:xfrm>
            <a:off x="4932363" y="4559301"/>
            <a:ext cx="4103687" cy="615950"/>
            <a:chOff x="3107" y="2917"/>
            <a:chExt cx="2585" cy="388"/>
          </a:xfrm>
        </p:grpSpPr>
        <p:sp>
          <p:nvSpPr>
            <p:cNvPr id="19490" name="Line 15"/>
            <p:cNvSpPr>
              <a:spLocks noChangeShapeType="1"/>
            </p:cNvSpPr>
            <p:nvPr/>
          </p:nvSpPr>
          <p:spPr bwMode="auto">
            <a:xfrm flipV="1">
              <a:off x="3107" y="3111"/>
              <a:ext cx="662" cy="4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sp>
          <p:nvSpPr>
            <p:cNvPr id="19491" name="Text Box 66"/>
            <p:cNvSpPr txBox="1">
              <a:spLocks noChangeArrowheads="1"/>
            </p:cNvSpPr>
            <p:nvPr/>
          </p:nvSpPr>
          <p:spPr bwMode="auto">
            <a:xfrm>
              <a:off x="3606" y="2917"/>
              <a:ext cx="2086" cy="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Ein-Aus-/Beenden-/Ausgangsmodus-Taste</a:t>
              </a:r>
            </a:p>
          </p:txBody>
        </p:sp>
      </p:grpSp>
      <p:grpSp>
        <p:nvGrpSpPr>
          <p:cNvPr id="56394" name="Group 74"/>
          <p:cNvGrpSpPr>
            <a:grpSpLocks/>
          </p:cNvGrpSpPr>
          <p:nvPr/>
        </p:nvGrpSpPr>
        <p:grpSpPr bwMode="auto">
          <a:xfrm>
            <a:off x="4656138" y="2570163"/>
            <a:ext cx="4381500" cy="576262"/>
            <a:chOff x="2925" y="1706"/>
            <a:chExt cx="2760" cy="363"/>
          </a:xfrm>
        </p:grpSpPr>
        <p:sp>
          <p:nvSpPr>
            <p:cNvPr id="19488" name="Line 29"/>
            <p:cNvSpPr>
              <a:spLocks noChangeShapeType="1"/>
            </p:cNvSpPr>
            <p:nvPr/>
          </p:nvSpPr>
          <p:spPr bwMode="auto">
            <a:xfrm flipV="1">
              <a:off x="2925" y="1819"/>
              <a:ext cx="1277" cy="2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89" name="Text Box 70"/>
            <p:cNvSpPr txBox="1">
              <a:spLocks noChangeArrowheads="1"/>
            </p:cNvSpPr>
            <p:nvPr/>
          </p:nvSpPr>
          <p:spPr bwMode="auto">
            <a:xfrm>
              <a:off x="3575" y="1706"/>
              <a:ext cx="2110"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a:t>LED-Statusanzeige</a:t>
              </a:r>
            </a:p>
          </p:txBody>
        </p:sp>
      </p:grpSp>
      <p:grpSp>
        <p:nvGrpSpPr>
          <p:cNvPr id="56408" name="Group 88"/>
          <p:cNvGrpSpPr>
            <a:grpSpLocks/>
          </p:cNvGrpSpPr>
          <p:nvPr/>
        </p:nvGrpSpPr>
        <p:grpSpPr bwMode="auto">
          <a:xfrm>
            <a:off x="3079750" y="1779588"/>
            <a:ext cx="1420813" cy="1366837"/>
            <a:chOff x="1940" y="1121"/>
            <a:chExt cx="895" cy="861"/>
          </a:xfrm>
        </p:grpSpPr>
        <p:sp>
          <p:nvSpPr>
            <p:cNvPr id="19486" name="Line 35"/>
            <p:cNvSpPr>
              <a:spLocks noChangeShapeType="1"/>
            </p:cNvSpPr>
            <p:nvPr/>
          </p:nvSpPr>
          <p:spPr bwMode="auto">
            <a:xfrm>
              <a:off x="2379" y="1298"/>
              <a:ext cx="451" cy="68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87" name="Text Box 71"/>
            <p:cNvSpPr txBox="1">
              <a:spLocks noChangeArrowheads="1"/>
            </p:cNvSpPr>
            <p:nvPr/>
          </p:nvSpPr>
          <p:spPr bwMode="auto">
            <a:xfrm>
              <a:off x="1940" y="1121"/>
              <a:ext cx="895" cy="2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Notruftaste</a:t>
              </a:r>
            </a:p>
          </p:txBody>
        </p:sp>
      </p:grpSp>
      <p:grpSp>
        <p:nvGrpSpPr>
          <p:cNvPr id="56402" name="Group 82"/>
          <p:cNvGrpSpPr>
            <a:grpSpLocks/>
          </p:cNvGrpSpPr>
          <p:nvPr/>
        </p:nvGrpSpPr>
        <p:grpSpPr bwMode="auto">
          <a:xfrm>
            <a:off x="107950" y="4648206"/>
            <a:ext cx="4032250" cy="371476"/>
            <a:chOff x="68" y="2984"/>
            <a:chExt cx="2540" cy="234"/>
          </a:xfrm>
        </p:grpSpPr>
        <p:sp>
          <p:nvSpPr>
            <p:cNvPr id="19484" name="Text Box 24"/>
            <p:cNvSpPr txBox="1">
              <a:spLocks noChangeArrowheads="1"/>
            </p:cNvSpPr>
            <p:nvPr/>
          </p:nvSpPr>
          <p:spPr bwMode="auto">
            <a:xfrm>
              <a:off x="68" y="2992"/>
              <a:ext cx="1692"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Softkey-Tasten</a:t>
              </a:r>
            </a:p>
          </p:txBody>
        </p:sp>
        <p:sp>
          <p:nvSpPr>
            <p:cNvPr id="19485" name="Line 72"/>
            <p:cNvSpPr>
              <a:spLocks noChangeShapeType="1"/>
            </p:cNvSpPr>
            <p:nvPr/>
          </p:nvSpPr>
          <p:spPr bwMode="auto">
            <a:xfrm flipH="1">
              <a:off x="1224" y="2984"/>
              <a:ext cx="1384" cy="1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4" name="Gruppieren 3"/>
          <p:cNvGrpSpPr/>
          <p:nvPr/>
        </p:nvGrpSpPr>
        <p:grpSpPr>
          <a:xfrm>
            <a:off x="123825" y="3394075"/>
            <a:ext cx="3665538" cy="539750"/>
            <a:chOff x="123825" y="3394075"/>
            <a:chExt cx="3665538" cy="539750"/>
          </a:xfrm>
        </p:grpSpPr>
        <p:sp>
          <p:nvSpPr>
            <p:cNvPr id="19468" name="Text Box 14"/>
            <p:cNvSpPr txBox="1">
              <a:spLocks noChangeArrowheads="1"/>
            </p:cNvSpPr>
            <p:nvPr/>
          </p:nvSpPr>
          <p:spPr bwMode="auto">
            <a:xfrm>
              <a:off x="123825" y="3394075"/>
              <a:ext cx="26860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Sendetaste (PTT)</a:t>
              </a:r>
            </a:p>
          </p:txBody>
        </p:sp>
        <p:sp>
          <p:nvSpPr>
            <p:cNvPr id="19474" name="Line 4"/>
            <p:cNvSpPr>
              <a:spLocks noChangeShapeType="1"/>
            </p:cNvSpPr>
            <p:nvPr/>
          </p:nvSpPr>
          <p:spPr bwMode="auto">
            <a:xfrm flipH="1" flipV="1">
              <a:off x="2411413" y="3533775"/>
              <a:ext cx="1377950" cy="4000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5" name="Gruppieren 4"/>
          <p:cNvGrpSpPr/>
          <p:nvPr/>
        </p:nvGrpSpPr>
        <p:grpSpPr>
          <a:xfrm>
            <a:off x="826293" y="2854342"/>
            <a:ext cx="2950370" cy="681021"/>
            <a:chOff x="826293" y="2854342"/>
            <a:chExt cx="2950370" cy="681021"/>
          </a:xfrm>
        </p:grpSpPr>
        <p:sp>
          <p:nvSpPr>
            <p:cNvPr id="19475" name="Text Box 14"/>
            <p:cNvSpPr txBox="1">
              <a:spLocks noChangeArrowheads="1"/>
            </p:cNvSpPr>
            <p:nvPr/>
          </p:nvSpPr>
          <p:spPr bwMode="auto">
            <a:xfrm>
              <a:off x="826293" y="2854342"/>
              <a:ext cx="251618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Seiten-Taste</a:t>
              </a:r>
            </a:p>
          </p:txBody>
        </p:sp>
        <p:sp>
          <p:nvSpPr>
            <p:cNvPr id="19476" name="Line 4"/>
            <p:cNvSpPr>
              <a:spLocks noChangeShapeType="1"/>
            </p:cNvSpPr>
            <p:nvPr/>
          </p:nvSpPr>
          <p:spPr bwMode="auto">
            <a:xfrm flipH="1" flipV="1">
              <a:off x="2411413" y="3068638"/>
              <a:ext cx="1365250" cy="4667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3" name="Gruppieren 2"/>
          <p:cNvGrpSpPr/>
          <p:nvPr/>
        </p:nvGrpSpPr>
        <p:grpSpPr>
          <a:xfrm>
            <a:off x="107950" y="3795713"/>
            <a:ext cx="3668711" cy="687384"/>
            <a:chOff x="107950" y="3795713"/>
            <a:chExt cx="3668711" cy="687384"/>
          </a:xfrm>
        </p:grpSpPr>
        <p:sp>
          <p:nvSpPr>
            <p:cNvPr id="19477" name="Text Box 14"/>
            <p:cNvSpPr txBox="1">
              <a:spLocks noChangeArrowheads="1"/>
            </p:cNvSpPr>
            <p:nvPr/>
          </p:nvSpPr>
          <p:spPr bwMode="auto">
            <a:xfrm>
              <a:off x="107950" y="3795713"/>
              <a:ext cx="2686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Taste ohne Belegung</a:t>
              </a:r>
            </a:p>
          </p:txBody>
        </p:sp>
        <p:sp>
          <p:nvSpPr>
            <p:cNvPr id="19478" name="Line 4"/>
            <p:cNvSpPr>
              <a:spLocks noChangeShapeType="1"/>
            </p:cNvSpPr>
            <p:nvPr/>
          </p:nvSpPr>
          <p:spPr bwMode="auto">
            <a:xfrm flipH="1" flipV="1">
              <a:off x="2627312" y="3992561"/>
              <a:ext cx="1149349" cy="49053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endParaRPr lang="de-DE"/>
            </a:p>
          </p:txBody>
        </p:sp>
      </p:grpSp>
      <p:grpSp>
        <p:nvGrpSpPr>
          <p:cNvPr id="63" name="Group 90"/>
          <p:cNvGrpSpPr>
            <a:grpSpLocks/>
          </p:cNvGrpSpPr>
          <p:nvPr/>
        </p:nvGrpSpPr>
        <p:grpSpPr bwMode="auto">
          <a:xfrm>
            <a:off x="4500563" y="3176588"/>
            <a:ext cx="4537075" cy="358775"/>
            <a:chOff x="1681" y="2046"/>
            <a:chExt cx="2858" cy="226"/>
          </a:xfrm>
        </p:grpSpPr>
        <p:sp>
          <p:nvSpPr>
            <p:cNvPr id="19482" name="Line 25"/>
            <p:cNvSpPr>
              <a:spLocks noChangeShapeType="1"/>
            </p:cNvSpPr>
            <p:nvPr/>
          </p:nvSpPr>
          <p:spPr bwMode="auto">
            <a:xfrm>
              <a:off x="1681" y="2159"/>
              <a:ext cx="91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19483" name="Text Box 34"/>
            <p:cNvSpPr txBox="1">
              <a:spLocks noChangeArrowheads="1"/>
            </p:cNvSpPr>
            <p:nvPr/>
          </p:nvSpPr>
          <p:spPr bwMode="auto">
            <a:xfrm>
              <a:off x="1772" y="2046"/>
              <a:ext cx="2767"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r">
                <a:lnSpc>
                  <a:spcPct val="86000"/>
                </a:lnSpc>
                <a:spcBef>
                  <a:spcPct val="50000"/>
                </a:spcBef>
                <a:buClr>
                  <a:srgbClr val="000000"/>
                </a:buClr>
                <a:buSzPct val="100000"/>
                <a:buFont typeface="Times New Roman" panose="02020603050405020304" pitchFamily="18" charset="0"/>
                <a:buNone/>
              </a:pPr>
              <a:r>
                <a:rPr lang="de-DE" altLang="de-DE" sz="2000" dirty="0"/>
                <a:t>oberes Mikrofon/Ohrhörer</a:t>
              </a:r>
            </a:p>
          </p:txBody>
        </p:sp>
      </p:grpSp>
      <p:grpSp>
        <p:nvGrpSpPr>
          <p:cNvPr id="2" name="Gruppieren 1"/>
          <p:cNvGrpSpPr/>
          <p:nvPr/>
        </p:nvGrpSpPr>
        <p:grpSpPr>
          <a:xfrm>
            <a:off x="107950" y="4149725"/>
            <a:ext cx="4248150" cy="431800"/>
            <a:chOff x="107950" y="4149725"/>
            <a:chExt cx="4248150" cy="431800"/>
          </a:xfrm>
        </p:grpSpPr>
        <p:sp>
          <p:nvSpPr>
            <p:cNvPr id="19480" name="Text Box 14"/>
            <p:cNvSpPr txBox="1">
              <a:spLocks noChangeArrowheads="1"/>
            </p:cNvSpPr>
            <p:nvPr/>
          </p:nvSpPr>
          <p:spPr bwMode="auto">
            <a:xfrm>
              <a:off x="107950" y="4149725"/>
              <a:ext cx="2686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Menütaste</a:t>
              </a:r>
            </a:p>
          </p:txBody>
        </p:sp>
        <p:sp>
          <p:nvSpPr>
            <p:cNvPr id="19481" name="Line 4"/>
            <p:cNvSpPr>
              <a:spLocks noChangeShapeType="1"/>
            </p:cNvSpPr>
            <p:nvPr/>
          </p:nvSpPr>
          <p:spPr bwMode="auto">
            <a:xfrm flipH="1" flipV="1">
              <a:off x="1450975" y="4321175"/>
              <a:ext cx="2905125" cy="260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3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4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4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4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4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640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6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0" y="402402"/>
            <a:ext cx="9144000" cy="8461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Gesonderte Tastenbelegung bei den </a:t>
            </a:r>
          </a:p>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Endgeräten MTP830 und MTP850Ex/810Ex</a:t>
            </a:r>
          </a:p>
        </p:txBody>
      </p:sp>
      <p:sp>
        <p:nvSpPr>
          <p:cNvPr id="21509" name="Text Box 6"/>
          <p:cNvSpPr txBox="1">
            <a:spLocks noChangeArrowheads="1"/>
          </p:cNvSpPr>
          <p:nvPr/>
        </p:nvSpPr>
        <p:spPr bwMode="auto">
          <a:xfrm>
            <a:off x="3613150" y="1875037"/>
            <a:ext cx="5530850" cy="48342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t>Tastensperre:</a:t>
            </a:r>
            <a:br>
              <a:rPr lang="de-DE" altLang="de-DE" sz="2000" dirty="0"/>
            </a:br>
            <a:r>
              <a:rPr lang="de-DE" altLang="de-DE" sz="2000" dirty="0">
                <a:solidFill>
                  <a:srgbClr val="0000FF"/>
                </a:solidFill>
              </a:rPr>
              <a:t>nacheinander Menü und Navigationstaste links drücken (aktiviert und deaktiviert)</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Direkte Einzelrufnummernwahl:</a:t>
            </a:r>
            <a:br>
              <a:rPr lang="de-DE" altLang="de-DE" sz="2000" dirty="0"/>
            </a:br>
            <a:r>
              <a:rPr lang="de-DE" altLang="de-DE" sz="2000" dirty="0">
                <a:solidFill>
                  <a:srgbClr val="0000FF"/>
                </a:solidFill>
              </a:rPr>
              <a:t>Navigationstaste nach oben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Umschaltung TMO/DMO:</a:t>
            </a:r>
            <a:br>
              <a:rPr lang="de-DE" altLang="de-DE" sz="2000" dirty="0"/>
            </a:br>
            <a:r>
              <a:rPr lang="de-DE" altLang="de-DE" sz="2000" dirty="0">
                <a:solidFill>
                  <a:srgbClr val="0000FF"/>
                </a:solidFill>
              </a:rPr>
              <a:t>Navigationstaste unten gedrückt halten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dirty="0" err="1"/>
              <a:t>Sendesperrenmodus</a:t>
            </a:r>
            <a:r>
              <a:rPr lang="de-DE" dirty="0"/>
              <a:t>/</a:t>
            </a:r>
            <a:r>
              <a:rPr lang="de-DE" altLang="de-DE" sz="2000" dirty="0"/>
              <a:t>Kein Senden </a:t>
            </a:r>
            <a:r>
              <a:rPr lang="de-DE" sz="2000" dirty="0"/>
              <a:t>(TXI) </a:t>
            </a:r>
            <a:r>
              <a:rPr lang="de-DE" altLang="de-DE" sz="2000" dirty="0"/>
              <a:t>:</a:t>
            </a:r>
            <a:br>
              <a:rPr lang="de-DE" altLang="de-DE" sz="2000" dirty="0"/>
            </a:br>
            <a:r>
              <a:rPr lang="de-DE" altLang="de-DE" sz="2000" dirty="0">
                <a:solidFill>
                  <a:srgbClr val="0000FF"/>
                </a:solidFill>
              </a:rPr>
              <a:t>Navigationstaste nach rechts</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err="1"/>
              <a:t>Totmann</a:t>
            </a:r>
            <a:r>
              <a:rPr lang="de-DE" altLang="de-DE" sz="2000" dirty="0"/>
              <a:t> ein/aus (nur kommunale Programmierung):</a:t>
            </a:r>
            <a:br>
              <a:rPr lang="de-DE" altLang="de-DE" sz="2000" dirty="0"/>
            </a:br>
            <a:r>
              <a:rPr lang="de-DE" altLang="de-DE" sz="2000" dirty="0">
                <a:solidFill>
                  <a:srgbClr val="0000FF"/>
                </a:solidFill>
              </a:rPr>
              <a:t>Navigationstaste links gedrückt halten</a:t>
            </a:r>
            <a:br>
              <a:rPr lang="de-DE" altLang="de-DE" sz="2000" dirty="0">
                <a:solidFill>
                  <a:srgbClr val="0000FF"/>
                </a:solidFill>
              </a:rPr>
            </a:br>
            <a:r>
              <a:rPr lang="de-DE" altLang="de-DE" sz="2000" dirty="0"/>
              <a:t/>
            </a:r>
            <a:br>
              <a:rPr lang="de-DE" altLang="de-DE" sz="2000" dirty="0"/>
            </a:br>
            <a:endParaRPr lang="de-DE" altLang="de-DE" sz="2000" dirty="0"/>
          </a:p>
          <a:p>
            <a:pPr>
              <a:lnSpc>
                <a:spcPct val="86000"/>
              </a:lnSpc>
              <a:spcBef>
                <a:spcPct val="50000"/>
              </a:spcBef>
              <a:buClr>
                <a:srgbClr val="000000"/>
              </a:buClr>
              <a:buSzPct val="100000"/>
              <a:buFontTx/>
              <a:buChar char="-"/>
            </a:pPr>
            <a:endParaRPr lang="de-DE" altLang="de-DE" sz="2000" dirty="0"/>
          </a:p>
        </p:txBody>
      </p:sp>
      <p:pic>
        <p:nvPicPr>
          <p:cNvPr id="7" name="Picture 7" descr="ATEX_iso_left"/>
          <p:cNvPicPr>
            <a:picLocks noChangeAspect="1" noChangeArrowheads="1"/>
          </p:cNvPicPr>
          <p:nvPr/>
        </p:nvPicPr>
        <p:blipFill>
          <a:blip r:embed="rId2">
            <a:extLst>
              <a:ext uri="{28A0092B-C50C-407E-A947-70E740481C1C}">
                <a14:useLocalDpi xmlns:a14="http://schemas.microsoft.com/office/drawing/2010/main" val="0"/>
              </a:ext>
            </a:extLst>
          </a:blip>
          <a:srcRect l="21332" t="4219" r="18686" b="8580"/>
          <a:stretch>
            <a:fillRect/>
          </a:stretch>
        </p:blipFill>
        <p:spPr bwMode="auto">
          <a:xfrm>
            <a:off x="1723294" y="2155824"/>
            <a:ext cx="14144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8"/>
            <a:ext cx="1399540" cy="482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Grafik 1"/>
          <p:cNvPicPr>
            <a:picLocks noChangeAspect="1"/>
          </p:cNvPicPr>
          <p:nvPr/>
        </p:nvPicPr>
        <p:blipFill>
          <a:blip r:embed="rId2">
            <a:extLst>
              <a:ext uri="{28A0092B-C50C-407E-A947-70E740481C1C}">
                <a14:useLocalDpi xmlns:a14="http://schemas.microsoft.com/office/drawing/2010/main" val="0"/>
              </a:ext>
            </a:extLst>
          </a:blip>
          <a:srcRect l="25354" r="27702" b="35509"/>
          <a:stretch>
            <a:fillRect/>
          </a:stretch>
        </p:blipFill>
        <p:spPr bwMode="auto">
          <a:xfrm>
            <a:off x="247650" y="0"/>
            <a:ext cx="333692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Line 38"/>
          <p:cNvSpPr>
            <a:spLocks noChangeShapeType="1"/>
          </p:cNvSpPr>
          <p:nvPr/>
        </p:nvSpPr>
        <p:spPr bwMode="auto">
          <a:xfrm flipV="1">
            <a:off x="2411413" y="2498725"/>
            <a:ext cx="1673225" cy="14351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20484" name="Text Box 39"/>
          <p:cNvSpPr txBox="1">
            <a:spLocks noChangeArrowheads="1"/>
          </p:cNvSpPr>
          <p:nvPr/>
        </p:nvSpPr>
        <p:spPr bwMode="auto">
          <a:xfrm>
            <a:off x="4219575" y="2312988"/>
            <a:ext cx="4352925"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LED-Statusanzeige</a:t>
            </a:r>
          </a:p>
        </p:txBody>
      </p:sp>
      <p:sp>
        <p:nvSpPr>
          <p:cNvPr id="20485" name="Text Box 40"/>
          <p:cNvSpPr txBox="1">
            <a:spLocks noChangeArrowheads="1"/>
          </p:cNvSpPr>
          <p:nvPr/>
        </p:nvSpPr>
        <p:spPr bwMode="auto">
          <a:xfrm>
            <a:off x="4067175" y="1346200"/>
            <a:ext cx="4430713"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Farben der Leuchtanzeige</a:t>
            </a:r>
          </a:p>
        </p:txBody>
      </p:sp>
      <p:sp>
        <p:nvSpPr>
          <p:cNvPr id="20486" name="Rectangle 42"/>
          <p:cNvSpPr>
            <a:spLocks noChangeArrowheads="1"/>
          </p:cNvSpPr>
          <p:nvPr/>
        </p:nvSpPr>
        <p:spPr bwMode="auto">
          <a:xfrm>
            <a:off x="4284663" y="5084763"/>
            <a:ext cx="827087" cy="827087"/>
          </a:xfrm>
          <a:prstGeom prst="rect">
            <a:avLst/>
          </a:prstGeom>
          <a:solidFill>
            <a:srgbClr val="FFC000"/>
          </a:solidFill>
          <a:ln w="9525">
            <a:solidFill>
              <a:schemeClr val="tx1"/>
            </a:solidFill>
            <a:miter lim="800000"/>
            <a:headEnd/>
            <a:tailEnd/>
          </a:ln>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dirty="0">
                <a:solidFill>
                  <a:srgbClr val="000099"/>
                </a:solidFill>
              </a:rPr>
              <a:t>orange</a:t>
            </a:r>
          </a:p>
        </p:txBody>
      </p:sp>
      <p:sp>
        <p:nvSpPr>
          <p:cNvPr id="20487" name="Rectangle 45"/>
          <p:cNvSpPr>
            <a:spLocks noChangeArrowheads="1"/>
          </p:cNvSpPr>
          <p:nvPr/>
        </p:nvSpPr>
        <p:spPr bwMode="auto">
          <a:xfrm>
            <a:off x="4267200" y="2838450"/>
            <a:ext cx="827088" cy="827088"/>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a:solidFill>
                  <a:schemeClr val="bg1"/>
                </a:solidFill>
              </a:rPr>
              <a:t>rot</a:t>
            </a:r>
          </a:p>
        </p:txBody>
      </p:sp>
      <p:sp>
        <p:nvSpPr>
          <p:cNvPr id="20488" name="Text Box 46"/>
          <p:cNvSpPr txBox="1">
            <a:spLocks noChangeArrowheads="1"/>
          </p:cNvSpPr>
          <p:nvPr/>
        </p:nvSpPr>
        <p:spPr bwMode="auto">
          <a:xfrm>
            <a:off x="5240338" y="2876550"/>
            <a:ext cx="3652837"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Dauernd: Gerät außer Betrieb</a:t>
            </a:r>
          </a:p>
          <a:p>
            <a:pPr>
              <a:lnSpc>
                <a:spcPct val="86000"/>
              </a:lnSpc>
              <a:spcBef>
                <a:spcPct val="50000"/>
              </a:spcBef>
              <a:buClr>
                <a:srgbClr val="000000"/>
              </a:buClr>
              <a:buSzPct val="100000"/>
              <a:buFont typeface="Times New Roman" panose="02020603050405020304" pitchFamily="18" charset="0"/>
              <a:buNone/>
            </a:pPr>
            <a:r>
              <a:rPr lang="de-DE" altLang="de-DE" sz="2000" dirty="0"/>
              <a:t>Blinkend: </a:t>
            </a:r>
            <a:r>
              <a:rPr lang="de-DE" altLang="de-DE" sz="2000" dirty="0" err="1"/>
              <a:t>Einbuchvorgang</a:t>
            </a:r>
            <a:endParaRPr lang="de-DE" altLang="de-DE" sz="2000" dirty="0"/>
          </a:p>
        </p:txBody>
      </p:sp>
      <p:sp>
        <p:nvSpPr>
          <p:cNvPr id="20489" name="Rectangle 48"/>
          <p:cNvSpPr>
            <a:spLocks noChangeArrowheads="1"/>
          </p:cNvSpPr>
          <p:nvPr/>
        </p:nvSpPr>
        <p:spPr bwMode="auto">
          <a:xfrm>
            <a:off x="4284663" y="3933825"/>
            <a:ext cx="827087" cy="82708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b="1">
                <a:solidFill>
                  <a:schemeClr val="bg1"/>
                </a:solidFill>
              </a:rPr>
              <a:t>grün</a:t>
            </a:r>
          </a:p>
        </p:txBody>
      </p:sp>
      <p:sp>
        <p:nvSpPr>
          <p:cNvPr id="20490" name="Text Box 5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0491" name="Text Box 57"/>
          <p:cNvSpPr txBox="1">
            <a:spLocks noChangeArrowheads="1"/>
          </p:cNvSpPr>
          <p:nvPr/>
        </p:nvSpPr>
        <p:spPr bwMode="auto">
          <a:xfrm>
            <a:off x="5219700" y="5108575"/>
            <a:ext cx="3652838"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Dauernd: Sendesperre aktiv</a:t>
            </a:r>
          </a:p>
          <a:p>
            <a:pPr>
              <a:lnSpc>
                <a:spcPct val="86000"/>
              </a:lnSpc>
              <a:spcBef>
                <a:spcPct val="50000"/>
              </a:spcBef>
              <a:buClr>
                <a:srgbClr val="000000"/>
              </a:buClr>
              <a:buSzPct val="100000"/>
              <a:buFont typeface="Times New Roman" panose="02020603050405020304" pitchFamily="18" charset="0"/>
              <a:buNone/>
            </a:pPr>
            <a:r>
              <a:rPr lang="de-DE" altLang="de-DE" sz="2000"/>
              <a:t>Blinkend: Ankommender Ruf</a:t>
            </a:r>
          </a:p>
        </p:txBody>
      </p:sp>
      <p:sp>
        <p:nvSpPr>
          <p:cNvPr id="20492" name="Text Box 46"/>
          <p:cNvSpPr txBox="1">
            <a:spLocks noChangeArrowheads="1"/>
          </p:cNvSpPr>
          <p:nvPr/>
        </p:nvSpPr>
        <p:spPr bwMode="auto">
          <a:xfrm>
            <a:off x="5240338" y="3927475"/>
            <a:ext cx="3652837" cy="777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Dauernd: Gerät sendet</a:t>
            </a:r>
          </a:p>
          <a:p>
            <a:pPr>
              <a:lnSpc>
                <a:spcPct val="86000"/>
              </a:lnSpc>
              <a:spcBef>
                <a:spcPct val="50000"/>
              </a:spcBef>
              <a:buClr>
                <a:srgbClr val="000000"/>
              </a:buClr>
              <a:buSzPct val="100000"/>
              <a:buFont typeface="Times New Roman" panose="02020603050405020304" pitchFamily="18" charset="0"/>
              <a:buNone/>
            </a:pPr>
            <a:r>
              <a:rPr lang="de-DE" altLang="de-DE" sz="2000"/>
              <a:t>Blinkend: Gerät in Betrieb</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1508" name="Oval 4"/>
          <p:cNvSpPr>
            <a:spLocks noChangeArrowheads="1"/>
          </p:cNvSpPr>
          <p:nvPr/>
        </p:nvSpPr>
        <p:spPr bwMode="auto">
          <a:xfrm rot="-5460000">
            <a:off x="1308100" y="2708275"/>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3208338" y="1306513"/>
            <a:ext cx="5561012" cy="4399933"/>
            <a:chOff x="3208338" y="1306513"/>
            <a:chExt cx="5561012" cy="4399933"/>
          </a:xfrm>
        </p:grpSpPr>
        <p:sp>
          <p:nvSpPr>
            <p:cNvPr id="21509" name="Text Box 6"/>
            <p:cNvSpPr txBox="1">
              <a:spLocks noChangeArrowheads="1"/>
            </p:cNvSpPr>
            <p:nvPr/>
          </p:nvSpPr>
          <p:spPr bwMode="auto">
            <a:xfrm>
              <a:off x="3238500" y="2349500"/>
              <a:ext cx="5530850" cy="335694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Mit dem Navigationsdrehknopf</a:t>
              </a:r>
            </a:p>
            <a:p>
              <a:pPr>
                <a:lnSpc>
                  <a:spcPct val="86000"/>
                </a:lnSpc>
                <a:buClr>
                  <a:srgbClr val="000000"/>
                </a:buClr>
                <a:buSzPct val="100000"/>
                <a:buFont typeface="Times New Roman" panose="02020603050405020304" pitchFamily="18" charset="0"/>
                <a:buNone/>
              </a:pP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verändern Sie die Lautstärke</a:t>
              </a:r>
            </a:p>
            <a:p>
              <a:pPr>
                <a:lnSpc>
                  <a:spcPct val="86000"/>
                </a:lnSpc>
                <a:spcBef>
                  <a:spcPct val="50000"/>
                </a:spcBef>
                <a:buClr>
                  <a:srgbClr val="000000"/>
                </a:buClr>
                <a:buSzPct val="100000"/>
                <a:buFont typeface="Arial" panose="020B0604020202020204" pitchFamily="34" charset="0"/>
                <a:buChar char="•"/>
              </a:pPr>
              <a:r>
                <a:rPr lang="de-DE" altLang="de-DE" sz="2000" dirty="0"/>
                <a:t>verändern Sie durch einmaliges Drücken und anschließendem Drehen die Rufgruppe innerhalb des ausgewählten Ordners</a:t>
              </a:r>
            </a:p>
            <a:p>
              <a:pPr>
                <a:lnSpc>
                  <a:spcPct val="86000"/>
                </a:lnSpc>
                <a:spcBef>
                  <a:spcPct val="50000"/>
                </a:spcBef>
                <a:buClr>
                  <a:srgbClr val="000000"/>
                </a:buClr>
                <a:buSzPct val="100000"/>
                <a:buFont typeface="Arial" panose="020B0604020202020204" pitchFamily="34" charset="0"/>
                <a:buChar char="•"/>
              </a:pPr>
              <a:r>
                <a:rPr lang="de-DE" altLang="de-DE" sz="2000" dirty="0"/>
                <a:t>bewegen Sie durch einmaliges Drücken und anschließendem Drehen den Cursor innerhalb der Menüs</a:t>
              </a:r>
            </a:p>
            <a:p>
              <a:pPr>
                <a:lnSpc>
                  <a:spcPct val="86000"/>
                </a:lnSpc>
                <a:spcBef>
                  <a:spcPct val="50000"/>
                </a:spcBef>
                <a:buClr>
                  <a:srgbClr val="000000"/>
                </a:buClr>
                <a:buSzPct val="100000"/>
                <a:buFontTx/>
                <a:buChar char="-"/>
              </a:pPr>
              <a:endParaRPr lang="de-DE" altLang="de-DE" sz="2000" dirty="0"/>
            </a:p>
          </p:txBody>
        </p:sp>
        <p:sp>
          <p:nvSpPr>
            <p:cNvPr id="21510" name="Text Box 7"/>
            <p:cNvSpPr txBox="1">
              <a:spLocks noChangeArrowheads="1"/>
            </p:cNvSpPr>
            <p:nvPr/>
          </p:nvSpPr>
          <p:spPr bwMode="auto">
            <a:xfrm>
              <a:off x="3208338" y="1306513"/>
              <a:ext cx="3659187"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Navigationsdrehknopf</a:t>
              </a:r>
            </a:p>
          </p:txBody>
        </p:sp>
      </p:grpSp>
    </p:spTree>
    <p:extLst>
      <p:ext uri="{BB962C8B-B14F-4D97-AF65-F5344CB8AC3E}">
        <p14:creationId xmlns:p14="http://schemas.microsoft.com/office/powerpoint/2010/main" val="61730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40375" cy="3604608"/>
            <a:chOff x="3297238" y="1412875"/>
            <a:chExt cx="5540375" cy="3604608"/>
          </a:xfrm>
        </p:grpSpPr>
        <p:sp>
          <p:nvSpPr>
            <p:cNvPr id="21509" name="Text Box 6"/>
            <p:cNvSpPr txBox="1">
              <a:spLocks noChangeArrowheads="1"/>
            </p:cNvSpPr>
            <p:nvPr/>
          </p:nvSpPr>
          <p:spPr bwMode="auto">
            <a:xfrm>
              <a:off x="3306763" y="2565400"/>
              <a:ext cx="5530850" cy="245208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Betrieb ohne Handmikrofon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Lautsprecher Hoch = hohe </a:t>
              </a:r>
              <a:r>
                <a:rPr lang="de-DE" altLang="de-DE" dirty="0"/>
                <a:t>Lautstärke</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Lautsprecher Niedrig = geringe Lautstärke</a:t>
              </a:r>
            </a:p>
            <a:p>
              <a:pPr>
                <a:lnSpc>
                  <a:spcPct val="86000"/>
                </a:lnSpc>
                <a:spcBef>
                  <a:spcPct val="50000"/>
                </a:spcBef>
                <a:buClr>
                  <a:srgbClr val="000000"/>
                </a:buClr>
                <a:buSzPct val="100000"/>
              </a:pPr>
              <a:endParaRPr lang="de-DE" altLang="de-DE" sz="2000" dirty="0"/>
            </a:p>
            <a:p>
              <a:pPr>
                <a:lnSpc>
                  <a:spcPct val="86000"/>
                </a:lnSpc>
                <a:spcBef>
                  <a:spcPct val="50000"/>
                </a:spcBef>
                <a:buClr>
                  <a:srgbClr val="000000"/>
                </a:buClr>
                <a:buSzPct val="100000"/>
              </a:pPr>
              <a:r>
                <a:rPr lang="de-DE" altLang="de-DE" sz="2000" dirty="0"/>
                <a:t>Betrieb mit Handmikrofon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Keine Bedeutung</a:t>
              </a:r>
            </a:p>
          </p:txBody>
        </p:sp>
        <p:sp>
          <p:nvSpPr>
            <p:cNvPr id="22533" name="Text Box 7"/>
            <p:cNvSpPr txBox="1">
              <a:spLocks noChangeArrowheads="1"/>
            </p:cNvSpPr>
            <p:nvPr/>
          </p:nvSpPr>
          <p:spPr bwMode="auto">
            <a:xfrm>
              <a:off x="3297238" y="1412875"/>
              <a:ext cx="388468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Lautsprechersteuerungstaste</a:t>
              </a:r>
            </a:p>
          </p:txBody>
        </p:sp>
      </p:grpSp>
      <p:sp>
        <p:nvSpPr>
          <p:cNvPr id="22534" name="Oval 4"/>
          <p:cNvSpPr>
            <a:spLocks noChangeArrowheads="1"/>
          </p:cNvSpPr>
          <p:nvPr/>
        </p:nvSpPr>
        <p:spPr bwMode="auto">
          <a:xfrm rot="-5460000">
            <a:off x="1460500" y="55499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Oval 4"/>
          <p:cNvSpPr>
            <a:spLocks noChangeArrowheads="1"/>
          </p:cNvSpPr>
          <p:nvPr/>
        </p:nvSpPr>
        <p:spPr bwMode="auto">
          <a:xfrm rot="-5460000">
            <a:off x="1982788" y="457835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355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30850" cy="3435979"/>
            <a:chOff x="3433763" y="1268413"/>
            <a:chExt cx="5530850" cy="3435979"/>
          </a:xfrm>
        </p:grpSpPr>
        <p:sp>
          <p:nvSpPr>
            <p:cNvPr id="23557" name="Text Box 6"/>
            <p:cNvSpPr txBox="1">
              <a:spLocks noChangeArrowheads="1"/>
            </p:cNvSpPr>
            <p:nvPr/>
          </p:nvSpPr>
          <p:spPr bwMode="auto">
            <a:xfrm>
              <a:off x="3433763" y="2492375"/>
              <a:ext cx="5530850" cy="22120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Einschalten (ca. 2 Sekunden halten)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Ausschalten (ca. 2 Sekunden halten)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Rückkehr zum Startbildschirm</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Gespräch beenden</a:t>
              </a:r>
            </a:p>
            <a:p>
              <a:pPr>
                <a:lnSpc>
                  <a:spcPct val="86000"/>
                </a:lnSpc>
                <a:buClr>
                  <a:srgbClr val="000000"/>
                </a:buClr>
                <a:buSzPct val="100000"/>
                <a:buFont typeface="Times New Roman" panose="02020603050405020304" pitchFamily="18" charset="0"/>
                <a:buNone/>
              </a:pPr>
              <a:endParaRPr lang="de-DE" altLang="de-DE" sz="2000" dirty="0"/>
            </a:p>
          </p:txBody>
        </p:sp>
        <p:sp>
          <p:nvSpPr>
            <p:cNvPr id="23558" name="Text Box 7"/>
            <p:cNvSpPr txBox="1">
              <a:spLocks noChangeArrowheads="1"/>
            </p:cNvSpPr>
            <p:nvPr/>
          </p:nvSpPr>
          <p:spPr bwMode="auto">
            <a:xfrm>
              <a:off x="3433763" y="1268413"/>
              <a:ext cx="4676768"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Ein-Aus-/Beenden-/Ausgangsmodus-Taste</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Grafik 1"/>
          <p:cNvPicPr>
            <a:picLocks noChangeAspect="1"/>
          </p:cNvPicPr>
          <p:nvPr/>
        </p:nvPicPr>
        <p:blipFill>
          <a:blip r:embed="rId3" cstate="print">
            <a:extLst>
              <a:ext uri="{28A0092B-C50C-407E-A947-70E740481C1C}">
                <a14:useLocalDpi xmlns:a14="http://schemas.microsoft.com/office/drawing/2010/main" val="0"/>
              </a:ext>
            </a:extLst>
          </a:blip>
          <a:srcRect l="23045" r="15488" b="6905"/>
          <a:stretch>
            <a:fillRect/>
          </a:stretch>
        </p:blipFill>
        <p:spPr bwMode="auto">
          <a:xfrm>
            <a:off x="428626" y="260351"/>
            <a:ext cx="2766431" cy="558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4580" name="Oval 4"/>
          <p:cNvSpPr>
            <a:spLocks noChangeArrowheads="1"/>
          </p:cNvSpPr>
          <p:nvPr/>
        </p:nvSpPr>
        <p:spPr bwMode="auto">
          <a:xfrm>
            <a:off x="876251" y="3081312"/>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583" name="Oval 4"/>
          <p:cNvSpPr>
            <a:spLocks noChangeArrowheads="1"/>
          </p:cNvSpPr>
          <p:nvPr/>
        </p:nvSpPr>
        <p:spPr bwMode="auto">
          <a:xfrm>
            <a:off x="876251" y="4031708"/>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2555776" y="1543227"/>
            <a:ext cx="5802511" cy="3594489"/>
            <a:chOff x="3502019" y="1626905"/>
            <a:chExt cx="5148262" cy="3594489"/>
          </a:xfrm>
        </p:grpSpPr>
        <p:sp>
          <p:nvSpPr>
            <p:cNvPr id="24581" name="Text Box 6"/>
            <p:cNvSpPr txBox="1">
              <a:spLocks noChangeArrowheads="1"/>
            </p:cNvSpPr>
            <p:nvPr/>
          </p:nvSpPr>
          <p:spPr bwMode="auto">
            <a:xfrm>
              <a:off x="3502019" y="1626905"/>
              <a:ext cx="46672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Programmierbare Seiten-Tasten</a:t>
              </a:r>
            </a:p>
          </p:txBody>
        </p:sp>
        <p:sp>
          <p:nvSpPr>
            <p:cNvPr id="24582" name="Text Box 7"/>
            <p:cNvSpPr txBox="1">
              <a:spLocks noChangeArrowheads="1"/>
            </p:cNvSpPr>
            <p:nvPr/>
          </p:nvSpPr>
          <p:spPr bwMode="auto">
            <a:xfrm>
              <a:off x="3502019" y="2035662"/>
              <a:ext cx="514826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obere Seiten-Taste: </a:t>
              </a:r>
              <a:br>
                <a:rPr lang="de-DE" altLang="de-DE" sz="2000" dirty="0"/>
              </a:br>
              <a:r>
                <a:rPr lang="de-DE" altLang="de-DE" sz="2000" dirty="0"/>
                <a:t>durch langes Drücken wechseln Sie, auch betriebsartübergreifend, in die zuvor eingestellte Rufgruppe (</a:t>
              </a:r>
              <a:r>
                <a:rPr lang="de-DE" altLang="de-DE" sz="2000" dirty="0" err="1"/>
                <a:t>Toggeln</a:t>
              </a:r>
              <a:r>
                <a:rPr lang="de-DE" altLang="de-DE" sz="2000" dirty="0"/>
                <a:t>)</a:t>
              </a:r>
            </a:p>
          </p:txBody>
        </p:sp>
        <p:sp>
          <p:nvSpPr>
            <p:cNvPr id="24584" name="Text Box 7"/>
            <p:cNvSpPr txBox="1">
              <a:spLocks noChangeArrowheads="1"/>
            </p:cNvSpPr>
            <p:nvPr/>
          </p:nvSpPr>
          <p:spPr bwMode="auto">
            <a:xfrm>
              <a:off x="3502019" y="3274065"/>
              <a:ext cx="5076825" cy="1947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untere Seiten-Taste:</a:t>
              </a:r>
              <a:br>
                <a:rPr lang="de-DE" altLang="de-DE" sz="2000" dirty="0"/>
              </a:br>
              <a:r>
                <a:rPr lang="de-DE" altLang="de-DE" sz="2000" dirty="0"/>
                <a:t>- durch langes Drücken wird die Betriebsart (TMO/DMO) gewechselt (kommunale Programmierung)</a:t>
              </a:r>
              <a:br>
                <a:rPr lang="de-DE" altLang="de-DE" sz="2000" dirty="0"/>
              </a:br>
              <a:r>
                <a:rPr lang="de-DE" altLang="de-DE" sz="2000" dirty="0"/>
                <a:t>- keine Belegung (polizeiliche Programmierung)</a:t>
              </a:r>
              <a:br>
                <a:rPr lang="de-DE" altLang="de-DE" sz="2000" dirty="0"/>
              </a:br>
              <a:endParaRPr lang="de-DE" altLang="de-DE" sz="20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34FF56C-7A84-4651-8367-667962AC19EA}"/>
              </a:ext>
            </a:extLst>
          </p:cNvPr>
          <p:cNvPicPr>
            <a:picLocks noChangeAspect="1"/>
          </p:cNvPicPr>
          <p:nvPr/>
        </p:nvPicPr>
        <p:blipFill>
          <a:blip r:embed="rId3"/>
          <a:stretch>
            <a:fillRect/>
          </a:stretch>
        </p:blipFill>
        <p:spPr>
          <a:xfrm>
            <a:off x="561090" y="1247775"/>
            <a:ext cx="1533525" cy="4362450"/>
          </a:xfrm>
          <a:prstGeom prst="rect">
            <a:avLst/>
          </a:prstGeom>
        </p:spPr>
      </p:pic>
      <p:sp>
        <p:nvSpPr>
          <p:cNvPr id="24579"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4580" name="Oval 4"/>
          <p:cNvSpPr>
            <a:spLocks noChangeArrowheads="1"/>
          </p:cNvSpPr>
          <p:nvPr/>
        </p:nvSpPr>
        <p:spPr bwMode="auto">
          <a:xfrm>
            <a:off x="454597" y="2639169"/>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4583" name="Oval 4"/>
          <p:cNvSpPr>
            <a:spLocks noChangeArrowheads="1"/>
          </p:cNvSpPr>
          <p:nvPr/>
        </p:nvSpPr>
        <p:spPr bwMode="auto">
          <a:xfrm>
            <a:off x="454597" y="3948151"/>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2555776" y="1543227"/>
            <a:ext cx="5802511" cy="3378647"/>
            <a:chOff x="3502019" y="1626905"/>
            <a:chExt cx="5148262" cy="3020162"/>
          </a:xfrm>
        </p:grpSpPr>
        <p:sp>
          <p:nvSpPr>
            <p:cNvPr id="24581" name="Text Box 6"/>
            <p:cNvSpPr txBox="1">
              <a:spLocks noChangeArrowheads="1"/>
            </p:cNvSpPr>
            <p:nvPr/>
          </p:nvSpPr>
          <p:spPr bwMode="auto">
            <a:xfrm>
              <a:off x="3502019" y="1626905"/>
              <a:ext cx="46672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Programmierbare Seiten-Tasten</a:t>
              </a:r>
            </a:p>
          </p:txBody>
        </p:sp>
        <p:sp>
          <p:nvSpPr>
            <p:cNvPr id="24582" name="Text Box 7"/>
            <p:cNvSpPr txBox="1">
              <a:spLocks noChangeArrowheads="1"/>
            </p:cNvSpPr>
            <p:nvPr/>
          </p:nvSpPr>
          <p:spPr bwMode="auto">
            <a:xfrm>
              <a:off x="3502019" y="2415916"/>
              <a:ext cx="514826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obere Seiten-Taste: </a:t>
              </a:r>
              <a:br>
                <a:rPr lang="de-DE" altLang="de-DE" sz="2000" dirty="0"/>
              </a:br>
              <a:r>
                <a:rPr lang="de-DE" altLang="de-DE" sz="2000" dirty="0"/>
                <a:t>durch langes Drücken wechseln Sie, auch betriebsartübergreifend, in die zuvor eingestellte Rufgruppe (</a:t>
              </a:r>
              <a:r>
                <a:rPr lang="de-DE" altLang="de-DE" sz="2000" dirty="0" err="1"/>
                <a:t>Toggeln</a:t>
              </a:r>
              <a:r>
                <a:rPr lang="de-DE" altLang="de-DE" sz="2000" dirty="0"/>
                <a:t>)</a:t>
              </a:r>
            </a:p>
          </p:txBody>
        </p:sp>
        <p:sp>
          <p:nvSpPr>
            <p:cNvPr id="24584" name="Text Box 7"/>
            <p:cNvSpPr txBox="1">
              <a:spLocks noChangeArrowheads="1"/>
            </p:cNvSpPr>
            <p:nvPr/>
          </p:nvSpPr>
          <p:spPr bwMode="auto">
            <a:xfrm>
              <a:off x="3502019" y="3616167"/>
              <a:ext cx="5076825" cy="1030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untere Seiten-Taste:</a:t>
              </a:r>
              <a:br>
                <a:rPr lang="de-DE" altLang="de-DE" sz="2000" dirty="0"/>
              </a:br>
              <a:r>
                <a:rPr lang="de-DE" altLang="de-DE" sz="2000" dirty="0"/>
                <a:t>durch langes Drücken </a:t>
              </a:r>
              <a:r>
                <a:rPr lang="de-DE" altLang="de-DE" sz="2000" dirty="0" smtClean="0"/>
                <a:t>erfolgt Umschaltung </a:t>
              </a:r>
              <a:r>
                <a:rPr lang="de-DE" altLang="de-DE" sz="2000" dirty="0"/>
                <a:t>Lautsprecher/Hörer</a:t>
              </a:r>
              <a:br>
                <a:rPr lang="de-DE" altLang="de-DE" sz="2000" dirty="0"/>
              </a:br>
              <a:endParaRPr lang="de-DE" altLang="de-DE" sz="2000" dirty="0"/>
            </a:p>
          </p:txBody>
        </p:sp>
      </p:grpSp>
    </p:spTree>
    <p:extLst>
      <p:ext uri="{BB962C8B-B14F-4D97-AF65-F5344CB8AC3E}">
        <p14:creationId xmlns:p14="http://schemas.microsoft.com/office/powerpoint/2010/main" val="121608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5604" name="Oval 7"/>
          <p:cNvSpPr>
            <a:spLocks noChangeArrowheads="1"/>
          </p:cNvSpPr>
          <p:nvPr/>
        </p:nvSpPr>
        <p:spPr bwMode="auto">
          <a:xfrm>
            <a:off x="1331913"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5605" name="Oval 11"/>
          <p:cNvSpPr>
            <a:spLocks noChangeArrowheads="1"/>
          </p:cNvSpPr>
          <p:nvPr/>
        </p:nvSpPr>
        <p:spPr bwMode="auto">
          <a:xfrm>
            <a:off x="1979613"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2" name="Gruppieren 1"/>
          <p:cNvGrpSpPr/>
          <p:nvPr/>
        </p:nvGrpSpPr>
        <p:grpSpPr>
          <a:xfrm>
            <a:off x="3275856" y="1819511"/>
            <a:ext cx="5530850" cy="2212010"/>
            <a:chOff x="3443288" y="1527411"/>
            <a:chExt cx="5530850" cy="2212010"/>
          </a:xfrm>
        </p:grpSpPr>
        <p:sp>
          <p:nvSpPr>
            <p:cNvPr id="25606" name="Text Box 12"/>
            <p:cNvSpPr txBox="1">
              <a:spLocks noChangeArrowheads="1"/>
            </p:cNvSpPr>
            <p:nvPr/>
          </p:nvSpPr>
          <p:spPr bwMode="auto">
            <a:xfrm>
              <a:off x="3443288" y="2056780"/>
              <a:ext cx="5530850" cy="16826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Drücken Sie den linken oder rechten Softkey, um die Option auszuwählen, die auf dem Display darüber angezeigt wird.</a:t>
              </a:r>
              <a:br>
                <a:rPr lang="de-DE" altLang="de-DE" sz="2000" dirty="0"/>
              </a:b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Die Auswahl der Optionen sind vom Hersteller vorgegeben und nicht änderbar.</a:t>
              </a:r>
            </a:p>
          </p:txBody>
        </p:sp>
        <p:sp>
          <p:nvSpPr>
            <p:cNvPr id="25607" name="Text Box 13"/>
            <p:cNvSpPr txBox="1">
              <a:spLocks noChangeArrowheads="1"/>
            </p:cNvSpPr>
            <p:nvPr/>
          </p:nvSpPr>
          <p:spPr bwMode="auto">
            <a:xfrm>
              <a:off x="3443288" y="1527411"/>
              <a:ext cx="26511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Softkey-Tasten</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6628" name="Oval 4"/>
          <p:cNvSpPr>
            <a:spLocks noChangeArrowheads="1"/>
          </p:cNvSpPr>
          <p:nvPr/>
        </p:nvSpPr>
        <p:spPr bwMode="auto">
          <a:xfrm>
            <a:off x="1584325" y="4508500"/>
            <a:ext cx="539750" cy="53975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26629" name="Text Box 6"/>
          <p:cNvSpPr txBox="1">
            <a:spLocks noChangeArrowheads="1"/>
          </p:cNvSpPr>
          <p:nvPr/>
        </p:nvSpPr>
        <p:spPr bwMode="auto">
          <a:xfrm>
            <a:off x="4860925" y="2276475"/>
            <a:ext cx="4175125" cy="88857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Abruf letzter Rufe</a:t>
            </a:r>
          </a:p>
          <a:p>
            <a:pPr marL="342900" indent="-342900">
              <a:lnSpc>
                <a:spcPct val="86000"/>
              </a:lnSpc>
              <a:buClr>
                <a:srgbClr val="000000"/>
              </a:buClr>
              <a:buSzPct val="100000"/>
              <a:buFont typeface="Arial" panose="020B0604020202020204" pitchFamily="34" charset="0"/>
              <a:buChar char="•"/>
            </a:pPr>
            <a:r>
              <a:rPr lang="de-DE" altLang="de-DE" sz="2000" dirty="0"/>
              <a:t>Abwärtsbewegung in Menüebene</a:t>
            </a:r>
          </a:p>
        </p:txBody>
      </p:sp>
      <p:sp>
        <p:nvSpPr>
          <p:cNvPr id="26630" name="Text Box 7"/>
          <p:cNvSpPr txBox="1">
            <a:spLocks noChangeArrowheads="1"/>
          </p:cNvSpPr>
          <p:nvPr/>
        </p:nvSpPr>
        <p:spPr bwMode="auto">
          <a:xfrm>
            <a:off x="3433763" y="1268413"/>
            <a:ext cx="26511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Navigationstaste</a:t>
            </a:r>
          </a:p>
        </p:txBody>
      </p:sp>
      <p:pic>
        <p:nvPicPr>
          <p:cNvPr id="2663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33600"/>
            <a:ext cx="1484313"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9"/>
          <p:cNvPicPr>
            <a:picLocks noChangeAspect="1" noChangeArrowheads="1"/>
          </p:cNvPicPr>
          <p:nvPr/>
        </p:nvPicPr>
        <p:blipFill>
          <a:blip r:embed="rId5">
            <a:extLst>
              <a:ext uri="{28A0092B-C50C-407E-A947-70E740481C1C}">
                <a14:useLocalDpi xmlns:a14="http://schemas.microsoft.com/office/drawing/2010/main" val="0"/>
              </a:ext>
            </a:extLst>
          </a:blip>
          <a:srcRect r="4115"/>
          <a:stretch>
            <a:fillRect/>
          </a:stretch>
        </p:blipFill>
        <p:spPr bwMode="auto">
          <a:xfrm>
            <a:off x="3348038" y="3386138"/>
            <a:ext cx="13684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3" name="Text Box 10"/>
          <p:cNvSpPr txBox="1">
            <a:spLocks noChangeArrowheads="1"/>
          </p:cNvSpPr>
          <p:nvPr/>
        </p:nvSpPr>
        <p:spPr bwMode="auto">
          <a:xfrm>
            <a:off x="4859338" y="3460750"/>
            <a:ext cx="38163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Menüebene aufwärts</a:t>
            </a:r>
          </a:p>
          <a:p>
            <a:pPr marL="342900" indent="-342900">
              <a:lnSpc>
                <a:spcPct val="86000"/>
              </a:lnSpc>
              <a:buClr>
                <a:srgbClr val="000000"/>
              </a:buClr>
              <a:buSzPct val="100000"/>
              <a:buFont typeface="Arial" panose="020B0604020202020204" pitchFamily="34" charset="0"/>
              <a:buChar char="•"/>
            </a:pPr>
            <a:r>
              <a:rPr lang="de-DE" altLang="de-DE" sz="2000" dirty="0"/>
              <a:t>Favoritengruppe</a:t>
            </a:r>
          </a:p>
        </p:txBody>
      </p:sp>
      <p:pic>
        <p:nvPicPr>
          <p:cNvPr id="26634" name="Picture 11"/>
          <p:cNvPicPr>
            <a:picLocks noChangeAspect="1" noChangeArrowheads="1"/>
          </p:cNvPicPr>
          <p:nvPr/>
        </p:nvPicPr>
        <p:blipFill>
          <a:blip r:embed="rId6">
            <a:extLst>
              <a:ext uri="{28A0092B-C50C-407E-A947-70E740481C1C}">
                <a14:useLocalDpi xmlns:a14="http://schemas.microsoft.com/office/drawing/2010/main" val="0"/>
              </a:ext>
            </a:extLst>
          </a:blip>
          <a:srcRect r="4115"/>
          <a:stretch>
            <a:fillRect/>
          </a:stretch>
        </p:blipFill>
        <p:spPr bwMode="auto">
          <a:xfrm>
            <a:off x="3348038" y="4524375"/>
            <a:ext cx="1368425"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5" name="Text Box 12"/>
          <p:cNvSpPr txBox="1">
            <a:spLocks noChangeArrowheads="1"/>
          </p:cNvSpPr>
          <p:nvPr/>
        </p:nvSpPr>
        <p:spPr bwMode="auto">
          <a:xfrm>
            <a:off x="4868863" y="4637088"/>
            <a:ext cx="38163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buClr>
                <a:srgbClr val="000000"/>
              </a:buClr>
              <a:buSzPct val="100000"/>
              <a:buFont typeface="Arial" panose="020B0604020202020204" pitchFamily="34" charset="0"/>
              <a:buChar char="•"/>
            </a:pPr>
            <a:r>
              <a:rPr lang="de-DE" altLang="de-DE" sz="2000" dirty="0"/>
              <a:t>Bewegen in den Rufgruppen</a:t>
            </a:r>
          </a:p>
          <a:p>
            <a:pPr marL="342900" indent="-342900">
              <a:lnSpc>
                <a:spcPct val="86000"/>
              </a:lnSpc>
              <a:buClr>
                <a:srgbClr val="000000"/>
              </a:buClr>
              <a:buSzPct val="100000"/>
              <a:buFont typeface="Arial" panose="020B0604020202020204" pitchFamily="34" charset="0"/>
              <a:buChar char="•"/>
            </a:pPr>
            <a:r>
              <a:rPr lang="de-DE" altLang="de-DE" sz="2000" dirty="0"/>
              <a:t>Bewegen links rechts in SDS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998538" y="1371600"/>
            <a:ext cx="6434137"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Lernziel:</a:t>
            </a:r>
          </a:p>
        </p:txBody>
      </p:sp>
      <p:sp>
        <p:nvSpPr>
          <p:cNvPr id="14339" name="Text Box 10"/>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Bedienung von Endgeräten</a:t>
            </a:r>
          </a:p>
        </p:txBody>
      </p:sp>
      <p:sp>
        <p:nvSpPr>
          <p:cNvPr id="14340" name="Text Box 11"/>
          <p:cNvSpPr txBox="1">
            <a:spLocks noChangeArrowheads="1"/>
          </p:cNvSpPr>
          <p:nvPr/>
        </p:nvSpPr>
        <p:spPr bwMode="auto">
          <a:xfrm>
            <a:off x="0" y="503237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de-DE" altLang="de-DE" sz="2000"/>
              <a:t>Die LehrgangsteilnehmerInnen sollen die Endgeräte situationsbedingt selbstständig und sicher bedienen können</a:t>
            </a:r>
          </a:p>
        </p:txBody>
      </p:sp>
      <p:pic>
        <p:nvPicPr>
          <p:cNvPr id="1434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911350"/>
            <a:ext cx="6021388"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Text Box 15"/>
          <p:cNvSpPr txBox="1">
            <a:spLocks noChangeArrowheads="1"/>
          </p:cNvSpPr>
          <p:nvPr/>
        </p:nvSpPr>
        <p:spPr bwMode="auto">
          <a:xfrm>
            <a:off x="2484438" y="4292600"/>
            <a:ext cx="1295400" cy="304800"/>
          </a:xfrm>
          <a:prstGeom prst="rect">
            <a:avLst/>
          </a:prstGeom>
          <a:solidFill>
            <a:srgbClr val="DFEDD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400" b="1"/>
              <a:t>180 Minuten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4"/>
          <p:cNvSpPr txBox="1">
            <a:spLocks noChangeArrowheads="1"/>
          </p:cNvSpPr>
          <p:nvPr/>
        </p:nvSpPr>
        <p:spPr bwMode="auto">
          <a:xfrm>
            <a:off x="3419475" y="1916113"/>
            <a:ext cx="5473700" cy="3968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dirty="0"/>
              <a:t>Bitte schalten Sie das Funkgerät ein.</a:t>
            </a:r>
          </a:p>
        </p:txBody>
      </p:sp>
      <p:grpSp>
        <p:nvGrpSpPr>
          <p:cNvPr id="87067" name="Group 27"/>
          <p:cNvGrpSpPr>
            <a:grpSpLocks/>
          </p:cNvGrpSpPr>
          <p:nvPr/>
        </p:nvGrpSpPr>
        <p:grpSpPr bwMode="auto">
          <a:xfrm>
            <a:off x="1941513" y="2708275"/>
            <a:ext cx="6816725" cy="2286000"/>
            <a:chOff x="1223" y="1706"/>
            <a:chExt cx="4294" cy="1440"/>
          </a:xfrm>
        </p:grpSpPr>
        <p:sp>
          <p:nvSpPr>
            <p:cNvPr id="27656" name="Text Box 12"/>
            <p:cNvSpPr txBox="1">
              <a:spLocks noChangeArrowheads="1"/>
            </p:cNvSpPr>
            <p:nvPr/>
          </p:nvSpPr>
          <p:spPr bwMode="auto">
            <a:xfrm>
              <a:off x="2154" y="1706"/>
              <a:ext cx="3363" cy="2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buClr>
                  <a:srgbClr val="000000"/>
                </a:buClr>
                <a:buSzPct val="100000"/>
              </a:pPr>
              <a:r>
                <a:rPr lang="de-DE" altLang="de-DE" sz="2000" dirty="0">
                  <a:solidFill>
                    <a:srgbClr val="0000FF"/>
                  </a:solidFill>
                </a:rPr>
                <a:t>Ein- / Aus-Taste ca. 2 Sekunden drücken</a:t>
              </a:r>
              <a:endParaRPr lang="de-DE" altLang="de-DE" sz="2000" dirty="0"/>
            </a:p>
          </p:txBody>
        </p:sp>
        <p:sp>
          <p:nvSpPr>
            <p:cNvPr id="27657" name="Oval 20"/>
            <p:cNvSpPr>
              <a:spLocks noChangeArrowheads="1"/>
            </p:cNvSpPr>
            <p:nvPr/>
          </p:nvSpPr>
          <p:spPr bwMode="auto">
            <a:xfrm>
              <a:off x="1223" y="2874"/>
              <a:ext cx="272" cy="272"/>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87062" name="Text Box 22"/>
          <p:cNvSpPr txBox="1">
            <a:spLocks noChangeArrowheads="1"/>
          </p:cNvSpPr>
          <p:nvPr/>
        </p:nvSpPr>
        <p:spPr bwMode="auto">
          <a:xfrm>
            <a:off x="3419475" y="3605213"/>
            <a:ext cx="5724525" cy="19904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Das Gerät meldet sich mit dem zuletzt eingestellten Betriebszustand an.</a:t>
            </a:r>
          </a:p>
          <a:p>
            <a:pPr>
              <a:lnSpc>
                <a:spcPct val="86000"/>
              </a:lnSpc>
              <a:spcBef>
                <a:spcPct val="50000"/>
              </a:spcBef>
              <a:buClr>
                <a:srgbClr val="000000"/>
              </a:buClr>
              <a:buSzPct val="100000"/>
              <a:buFont typeface="Times New Roman" panose="02020603050405020304" pitchFamily="18" charset="0"/>
              <a:buNone/>
            </a:pP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Beim Einschalten werden aktueller  Softwarestand und Programmierung angezeigt.</a:t>
            </a:r>
          </a:p>
        </p:txBody>
      </p:sp>
      <p:sp>
        <p:nvSpPr>
          <p:cNvPr id="27654" name="Text Box 2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7655" name="Text Box 24"/>
          <p:cNvSpPr txBox="1">
            <a:spLocks noChangeArrowheads="1"/>
          </p:cNvSpPr>
          <p:nvPr/>
        </p:nvSpPr>
        <p:spPr bwMode="auto">
          <a:xfrm>
            <a:off x="3433763" y="1268413"/>
            <a:ext cx="26511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Anmelden im Netz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Effect transition="in" filter="blinds(horizontal)">
                                      <p:cBhvr>
                                        <p:cTn id="7" dur="500"/>
                                        <p:tgtEl>
                                          <p:spTgt spid="870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67"/>
                                        </p:tgtEl>
                                        <p:attrNameLst>
                                          <p:attrName>style.visibility</p:attrName>
                                        </p:attrNameLst>
                                      </p:cBhvr>
                                      <p:to>
                                        <p:strVal val="visible"/>
                                      </p:to>
                                    </p:set>
                                    <p:animEffect transition="in" filter="blinds(horizontal)">
                                      <p:cBhvr>
                                        <p:cTn id="12" dur="500"/>
                                        <p:tgtEl>
                                          <p:spTgt spid="870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62"/>
                                        </p:tgtEl>
                                        <p:attrNameLst>
                                          <p:attrName>style.visibility</p:attrName>
                                        </p:attrNameLst>
                                      </p:cBhvr>
                                      <p:to>
                                        <p:strVal val="visible"/>
                                      </p:to>
                                    </p:set>
                                    <p:animEffect transition="in" filter="blinds(horizontal)">
                                      <p:cBhvr>
                                        <p:cTn id="17" dur="500"/>
                                        <p:tgtEl>
                                          <p:spTgt spid="87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Grafik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89" name="Group 25"/>
          <p:cNvGrpSpPr>
            <a:grpSpLocks/>
          </p:cNvGrpSpPr>
          <p:nvPr/>
        </p:nvGrpSpPr>
        <p:grpSpPr bwMode="auto">
          <a:xfrm>
            <a:off x="1303338" y="2708274"/>
            <a:ext cx="7156450" cy="623888"/>
            <a:chOff x="821" y="1706"/>
            <a:chExt cx="4508" cy="393"/>
          </a:xfrm>
        </p:grpSpPr>
        <p:sp>
          <p:nvSpPr>
            <p:cNvPr id="28681" name="Text Box 12"/>
            <p:cNvSpPr txBox="1">
              <a:spLocks noChangeArrowheads="1"/>
            </p:cNvSpPr>
            <p:nvPr/>
          </p:nvSpPr>
          <p:spPr bwMode="auto">
            <a:xfrm>
              <a:off x="2154" y="1706"/>
              <a:ext cx="3175" cy="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pPr>
              <a:r>
                <a:rPr lang="de-DE" altLang="de-DE" sz="2000" dirty="0">
                  <a:solidFill>
                    <a:srgbClr val="0000FF"/>
                  </a:solidFill>
                </a:rPr>
                <a:t>Navigationsdrehknopf gegen den  Uhrzeigersinn drehen</a:t>
              </a:r>
            </a:p>
          </p:txBody>
        </p:sp>
        <p:sp>
          <p:nvSpPr>
            <p:cNvPr id="28682" name="Oval 13"/>
            <p:cNvSpPr>
              <a:spLocks noChangeArrowheads="1"/>
            </p:cNvSpPr>
            <p:nvPr/>
          </p:nvSpPr>
          <p:spPr bwMode="auto">
            <a:xfrm>
              <a:off x="821" y="1707"/>
              <a:ext cx="272" cy="272"/>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28676" name="Text Box 15"/>
          <p:cNvSpPr txBox="1">
            <a:spLocks noChangeArrowheads="1"/>
          </p:cNvSpPr>
          <p:nvPr/>
        </p:nvSpPr>
        <p:spPr bwMode="auto">
          <a:xfrm>
            <a:off x="3419475" y="3575050"/>
            <a:ext cx="5338763"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a:t>Dieses wird im Display durch einen Balken angezeigt.</a:t>
            </a:r>
          </a:p>
        </p:txBody>
      </p:sp>
      <p:sp>
        <p:nvSpPr>
          <p:cNvPr id="28677" name="Text Box 18"/>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28678" name="Text Box 19"/>
          <p:cNvSpPr txBox="1">
            <a:spLocks noChangeArrowheads="1"/>
          </p:cNvSpPr>
          <p:nvPr/>
        </p:nvSpPr>
        <p:spPr bwMode="auto">
          <a:xfrm>
            <a:off x="3433763" y="1268413"/>
            <a:ext cx="28670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Lautstärke einstellen</a:t>
            </a:r>
          </a:p>
        </p:txBody>
      </p:sp>
      <p:sp>
        <p:nvSpPr>
          <p:cNvPr id="88084" name="Text Box 20"/>
          <p:cNvSpPr txBox="1">
            <a:spLocks noChangeArrowheads="1"/>
          </p:cNvSpPr>
          <p:nvPr/>
        </p:nvSpPr>
        <p:spPr bwMode="auto">
          <a:xfrm>
            <a:off x="3419475" y="1916113"/>
            <a:ext cx="5473700" cy="39687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a:t>Stellen Sie die Lautstärke auf kleinste Stufe</a:t>
            </a:r>
          </a:p>
        </p:txBody>
      </p:sp>
      <p:pic>
        <p:nvPicPr>
          <p:cNvPr id="28680" name="Grafik 1"/>
          <p:cNvPicPr>
            <a:picLocks noChangeAspect="1"/>
          </p:cNvPicPr>
          <p:nvPr/>
        </p:nvPicPr>
        <p:blipFill>
          <a:blip r:embed="rId3">
            <a:extLst>
              <a:ext uri="{28A0092B-C50C-407E-A947-70E740481C1C}">
                <a14:useLocalDpi xmlns:a14="http://schemas.microsoft.com/office/drawing/2010/main" val="0"/>
              </a:ext>
            </a:extLst>
          </a:blip>
          <a:srcRect l="27344" t="21075" r="18439" b="28125"/>
          <a:stretch>
            <a:fillRect/>
          </a:stretch>
        </p:blipFill>
        <p:spPr bwMode="auto">
          <a:xfrm>
            <a:off x="3533775" y="4410075"/>
            <a:ext cx="219075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084"/>
                                        </p:tgtEl>
                                        <p:attrNameLst>
                                          <p:attrName>style.visibility</p:attrName>
                                        </p:attrNameLst>
                                      </p:cBhvr>
                                      <p:to>
                                        <p:strVal val="visible"/>
                                      </p:to>
                                    </p:set>
                                    <p:animEffect transition="in" filter="blinds(horizontal)">
                                      <p:cBhvr>
                                        <p:cTn id="7" dur="500"/>
                                        <p:tgtEl>
                                          <p:spTgt spid="88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8089"/>
                                        </p:tgtEl>
                                        <p:attrNameLst>
                                          <p:attrName>style.visibility</p:attrName>
                                        </p:attrNameLst>
                                      </p:cBhvr>
                                      <p:to>
                                        <p:strVal val="visible"/>
                                      </p:to>
                                    </p:set>
                                    <p:animEffect transition="in" filter="blinds(horizontal)">
                                      <p:cBhvr>
                                        <p:cTn id="12" dur="500"/>
                                        <p:tgtEl>
                                          <p:spTgt spid="88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11"/>
          <p:cNvSpPr txBox="1">
            <a:spLocks noChangeArrowheads="1"/>
          </p:cNvSpPr>
          <p:nvPr/>
        </p:nvSpPr>
        <p:spPr bwMode="auto">
          <a:xfrm>
            <a:off x="3433763" y="1268413"/>
            <a:ext cx="21066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Tastensperre</a:t>
            </a:r>
          </a:p>
        </p:txBody>
      </p:sp>
      <p:sp>
        <p:nvSpPr>
          <p:cNvPr id="29700" name="Text Box 12"/>
          <p:cNvSpPr txBox="1">
            <a:spLocks noChangeArrowheads="1"/>
          </p:cNvSpPr>
          <p:nvPr/>
        </p:nvSpPr>
        <p:spPr bwMode="auto">
          <a:xfrm>
            <a:off x="3433763" y="1973263"/>
            <a:ext cx="5530850" cy="11525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Bei aktivierter Tastensperre sind alle Tasten außer der Sendetaste, der Notruftaste und der Lautstärkeregelung (Navigationsdrehknopf) gesperrt.</a:t>
            </a:r>
          </a:p>
        </p:txBody>
      </p:sp>
      <p:sp>
        <p:nvSpPr>
          <p:cNvPr id="29701"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52245" name="Text Box 21"/>
          <p:cNvSpPr txBox="1">
            <a:spLocks noChangeArrowheads="1"/>
          </p:cNvSpPr>
          <p:nvPr/>
        </p:nvSpPr>
        <p:spPr bwMode="auto">
          <a:xfrm>
            <a:off x="3433763" y="3411935"/>
            <a:ext cx="5040313"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Menü-Taste und * Taste drücken</a:t>
            </a:r>
          </a:p>
        </p:txBody>
      </p:sp>
      <p:sp>
        <p:nvSpPr>
          <p:cNvPr id="29703" name="Oval 22"/>
          <p:cNvSpPr>
            <a:spLocks noChangeArrowheads="1"/>
          </p:cNvSpPr>
          <p:nvPr/>
        </p:nvSpPr>
        <p:spPr bwMode="auto">
          <a:xfrm>
            <a:off x="1287463" y="5402263"/>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2248" name="Text Box 24"/>
          <p:cNvSpPr txBox="1">
            <a:spLocks noChangeArrowheads="1"/>
          </p:cNvSpPr>
          <p:nvPr/>
        </p:nvSpPr>
        <p:spPr bwMode="auto">
          <a:xfrm>
            <a:off x="3433763" y="4056857"/>
            <a:ext cx="51117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Es erscheint folgendes Symbol im Display:</a:t>
            </a:r>
          </a:p>
        </p:txBody>
      </p:sp>
      <p:sp>
        <p:nvSpPr>
          <p:cNvPr id="29705" name="Oval 22"/>
          <p:cNvSpPr>
            <a:spLocks noChangeArrowheads="1"/>
          </p:cNvSpPr>
          <p:nvPr/>
        </p:nvSpPr>
        <p:spPr bwMode="auto">
          <a:xfrm>
            <a:off x="1619250" y="4292600"/>
            <a:ext cx="431800" cy="4318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29706" name="Grafik 1"/>
          <p:cNvPicPr>
            <a:picLocks noChangeAspect="1"/>
          </p:cNvPicPr>
          <p:nvPr/>
        </p:nvPicPr>
        <p:blipFill>
          <a:blip r:embed="rId3">
            <a:extLst>
              <a:ext uri="{28A0092B-C50C-407E-A947-70E740481C1C}">
                <a14:useLocalDpi xmlns:a14="http://schemas.microsoft.com/office/drawing/2010/main" val="0"/>
              </a:ext>
            </a:extLst>
          </a:blip>
          <a:srcRect l="43631" t="14587" r="47427" b="76343"/>
          <a:stretch>
            <a:fillRect/>
          </a:stretch>
        </p:blipFill>
        <p:spPr bwMode="auto">
          <a:xfrm>
            <a:off x="3505200" y="4487483"/>
            <a:ext cx="779462"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45"/>
                                        </p:tgtEl>
                                        <p:attrNameLst>
                                          <p:attrName>style.visibility</p:attrName>
                                        </p:attrNameLst>
                                      </p:cBhvr>
                                      <p:to>
                                        <p:strVal val="visible"/>
                                      </p:to>
                                    </p:set>
                                    <p:animEffect transition="in" filter="blinds(horizontal)">
                                      <p:cBhvr>
                                        <p:cTn id="7" dur="500"/>
                                        <p:tgtEl>
                                          <p:spTgt spid="5224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248"/>
                                        </p:tgtEl>
                                        <p:attrNameLst>
                                          <p:attrName>style.visibility</p:attrName>
                                        </p:attrNameLst>
                                      </p:cBhvr>
                                      <p:to>
                                        <p:strVal val="visible"/>
                                      </p:to>
                                    </p:set>
                                    <p:animEffect transition="in" filter="blinds(horizontal)">
                                      <p:cBhvr>
                                        <p:cTn id="10" dur="500"/>
                                        <p:tgtEl>
                                          <p:spTgt spid="5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5" grpId="0"/>
      <p:bldP spid="522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772816"/>
            <a:ext cx="5727700" cy="3096344"/>
            <a:chOff x="3416300" y="1268413"/>
            <a:chExt cx="5727700" cy="1782762"/>
          </a:xfrm>
        </p:grpSpPr>
        <p:sp>
          <p:nvSpPr>
            <p:cNvPr id="30723" name="Text Box 2"/>
            <p:cNvSpPr txBox="1">
              <a:spLocks noChangeArrowheads="1"/>
            </p:cNvSpPr>
            <p:nvPr/>
          </p:nvSpPr>
          <p:spPr bwMode="auto">
            <a:xfrm>
              <a:off x="3433763" y="1268413"/>
              <a:ext cx="32988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Töne ein-/ausschalten:</a:t>
              </a:r>
            </a:p>
          </p:txBody>
        </p:sp>
        <p:sp>
          <p:nvSpPr>
            <p:cNvPr id="30724" name="Text Box 3"/>
            <p:cNvSpPr txBox="1">
              <a:spLocks noChangeArrowheads="1"/>
            </p:cNvSpPr>
            <p:nvPr/>
          </p:nvSpPr>
          <p:spPr bwMode="auto">
            <a:xfrm>
              <a:off x="3416300" y="2173288"/>
              <a:ext cx="5459413" cy="877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Sämtliche Töne wie z.B. Tastentöne, Warnmeldung usw. können abgeschaltet werden.</a:t>
              </a:r>
            </a:p>
          </p:txBody>
        </p:sp>
        <p:sp>
          <p:nvSpPr>
            <p:cNvPr id="118788" name="Text Box 4"/>
            <p:cNvSpPr txBox="1">
              <a:spLocks noChangeArrowheads="1"/>
            </p:cNvSpPr>
            <p:nvPr/>
          </p:nvSpPr>
          <p:spPr bwMode="auto">
            <a:xfrm>
              <a:off x="3433763" y="1723445"/>
              <a:ext cx="5710237"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Töne</a:t>
              </a:r>
            </a:p>
          </p:txBody>
        </p:sp>
      </p:grpSp>
      <p:sp>
        <p:nvSpPr>
          <p:cNvPr id="30726"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2771800" y="1484784"/>
            <a:ext cx="6048672" cy="3781645"/>
            <a:chOff x="3025017" y="1727249"/>
            <a:chExt cx="5904656" cy="3781645"/>
          </a:xfrm>
        </p:grpSpPr>
        <p:sp>
          <p:nvSpPr>
            <p:cNvPr id="101379" name="Text Box 2"/>
            <p:cNvSpPr txBox="1">
              <a:spLocks noChangeArrowheads="1"/>
            </p:cNvSpPr>
            <p:nvPr/>
          </p:nvSpPr>
          <p:spPr bwMode="auto">
            <a:xfrm>
              <a:off x="3025017" y="1727249"/>
              <a:ext cx="5704444"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Audioprofile (kommunale Programmierung):</a:t>
              </a:r>
            </a:p>
          </p:txBody>
        </p:sp>
        <p:sp>
          <p:nvSpPr>
            <p:cNvPr id="101380" name="Text Box 3"/>
            <p:cNvSpPr txBox="1">
              <a:spLocks noChangeArrowheads="1"/>
            </p:cNvSpPr>
            <p:nvPr/>
          </p:nvSpPr>
          <p:spPr bwMode="auto">
            <a:xfrm>
              <a:off x="3025017" y="2767501"/>
              <a:ext cx="5904656" cy="27413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„Standard“		→  LSP-Symbol im Display = grün</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Indoor</a:t>
              </a:r>
              <a:r>
                <a:rPr lang="de-DE" altLang="de-DE" sz="2000" dirty="0"/>
                <a:t>“			→  LSP-Symbol im Display = gelb</a:t>
              </a:r>
            </a:p>
            <a:p>
              <a:pPr>
                <a:lnSpc>
                  <a:spcPct val="86000"/>
                </a:lnSpc>
                <a:buClr>
                  <a:srgbClr val="000000"/>
                </a:buClr>
                <a:buSzPct val="100000"/>
                <a:buFont typeface="Times New Roman" panose="02020603050405020304" pitchFamily="18" charset="0"/>
                <a:buNone/>
              </a:pPr>
              <a:r>
                <a:rPr lang="de-DE" altLang="de-DE" sz="2000" dirty="0" smtClean="0"/>
                <a:t>„Semi-Covert“</a:t>
              </a:r>
              <a:r>
                <a:rPr lang="de-DE" altLang="de-DE" sz="2000" dirty="0"/>
                <a:t>	→  LSP-Symbol im Display = </a:t>
              </a:r>
              <a:r>
                <a:rPr lang="de-DE" altLang="de-DE" sz="2000" dirty="0" smtClean="0"/>
                <a:t>blau</a:t>
              </a:r>
              <a:br>
                <a:rPr lang="de-DE" altLang="de-DE" sz="2000" dirty="0" smtClean="0"/>
              </a:br>
              <a:r>
                <a:rPr lang="de-DE" altLang="de-DE" sz="2000" dirty="0" smtClean="0"/>
                <a:t/>
              </a:r>
              <a:br>
                <a:rPr lang="de-DE" altLang="de-DE" sz="2000" dirty="0" smtClean="0"/>
              </a:br>
              <a:r>
                <a:rPr lang="de-DE" altLang="de-DE" sz="2000" dirty="0">
                  <a:solidFill>
                    <a:srgbClr val="FF0000"/>
                  </a:solidFill>
                </a:rPr>
                <a:t>Weitere mögliche zusätzliche </a:t>
              </a:r>
              <a:r>
                <a:rPr lang="de-DE" altLang="de-DE" sz="2000" dirty="0" smtClean="0">
                  <a:solidFill>
                    <a:srgbClr val="FF0000"/>
                  </a:solidFill>
                </a:rPr>
                <a:t>Profile beim MTP850:</a:t>
              </a:r>
            </a:p>
            <a:p>
              <a:pPr>
                <a:lnSpc>
                  <a:spcPct val="86000"/>
                </a:lnSpc>
                <a:buClr>
                  <a:srgbClr val="000000"/>
                </a:buClr>
                <a:buSzPct val="100000"/>
              </a:pPr>
              <a:r>
                <a:rPr lang="de-DE" altLang="de-DE" sz="2000" dirty="0" smtClean="0"/>
                <a:t>„Head-Set“</a:t>
              </a:r>
              <a:r>
                <a:rPr lang="de-DE" altLang="de-DE" sz="2000" dirty="0"/>
                <a:t>	</a:t>
              </a:r>
              <a:r>
                <a:rPr lang="de-DE" altLang="de-DE" sz="2000" dirty="0" smtClean="0"/>
                <a:t>	→  </a:t>
              </a:r>
              <a:r>
                <a:rPr lang="de-DE" altLang="de-DE" sz="2000" dirty="0"/>
                <a:t>LSP-Symbol im Display = </a:t>
              </a:r>
              <a:r>
                <a:rPr lang="de-DE" altLang="de-DE" sz="2000" dirty="0" smtClean="0"/>
                <a:t>rot</a:t>
              </a:r>
              <a:br>
                <a:rPr lang="de-DE" altLang="de-DE" sz="2000" dirty="0" smtClean="0"/>
              </a:br>
              <a:r>
                <a:rPr lang="de-DE" altLang="de-DE" sz="2000" dirty="0" smtClean="0"/>
                <a:t>„Angriffstrupp“</a:t>
              </a:r>
              <a:r>
                <a:rPr lang="de-DE" altLang="de-DE" sz="2000" dirty="0"/>
                <a:t>	</a:t>
              </a:r>
              <a:r>
                <a:rPr lang="de-DE" altLang="de-DE" sz="2000" dirty="0" smtClean="0"/>
                <a:t>→  </a:t>
              </a:r>
              <a:r>
                <a:rPr lang="de-DE" altLang="de-DE" sz="2000" dirty="0"/>
                <a:t>LSP-Symbol im Display = </a:t>
              </a:r>
              <a:r>
                <a:rPr lang="de-DE" altLang="de-DE" sz="2000" dirty="0" smtClean="0"/>
                <a:t>braun</a:t>
              </a:r>
            </a:p>
            <a:p>
              <a:pPr>
                <a:lnSpc>
                  <a:spcPct val="86000"/>
                </a:lnSpc>
                <a:buClr>
                  <a:srgbClr val="000000"/>
                </a:buClr>
                <a:buSzPct val="100000"/>
              </a:pPr>
              <a:r>
                <a:rPr lang="de-DE" altLang="de-DE" sz="2000" dirty="0" smtClean="0"/>
                <a:t>„Maschinist“</a:t>
              </a:r>
              <a:r>
                <a:rPr lang="de-DE" altLang="de-DE" sz="2000" dirty="0"/>
                <a:t>	→  LSP-Symbol im Display = braun</a:t>
              </a:r>
            </a:p>
            <a:p>
              <a:pPr>
                <a:lnSpc>
                  <a:spcPct val="86000"/>
                </a:lnSpc>
                <a:buClr>
                  <a:srgbClr val="000000"/>
                </a:buClr>
                <a:buSzPct val="100000"/>
              </a:pPr>
              <a:endParaRPr lang="de-DE" altLang="de-DE" sz="2000" dirty="0"/>
            </a:p>
            <a:p>
              <a:pPr>
                <a:lnSpc>
                  <a:spcPct val="86000"/>
                </a:lnSpc>
                <a:buClr>
                  <a:srgbClr val="000000"/>
                </a:buClr>
                <a:buSzPct val="100000"/>
                <a:buFont typeface="Times New Roman" panose="02020603050405020304" pitchFamily="18" charset="0"/>
                <a:buNone/>
              </a:pPr>
              <a:endParaRPr lang="de-DE" altLang="de-DE" sz="2000" dirty="0"/>
            </a:p>
          </p:txBody>
        </p:sp>
      </p:grpSp>
      <p:sp>
        <p:nvSpPr>
          <p:cNvPr id="101382"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8" name="Text Box 4">
            <a:extLst>
              <a:ext uri="{FF2B5EF4-FFF2-40B4-BE49-F238E27FC236}">
                <a16:creationId xmlns:a16="http://schemas.microsoft.com/office/drawing/2014/main" id="{2CF4A04E-85F2-4DEA-A569-7DB2F659645A}"/>
              </a:ext>
            </a:extLst>
          </p:cNvPr>
          <p:cNvSpPr txBox="1">
            <a:spLocks noChangeArrowheads="1"/>
          </p:cNvSpPr>
          <p:nvPr/>
        </p:nvSpPr>
        <p:spPr bwMode="auto">
          <a:xfrm>
            <a:off x="2910023" y="2009887"/>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Audio - Audioprofil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2916000" y="1484784"/>
            <a:ext cx="5904656" cy="2376448"/>
            <a:chOff x="3131840" y="1499004"/>
            <a:chExt cx="5904656" cy="1630886"/>
          </a:xfrm>
        </p:grpSpPr>
        <p:sp>
          <p:nvSpPr>
            <p:cNvPr id="101379" name="Text Box 2"/>
            <p:cNvSpPr txBox="1">
              <a:spLocks noChangeArrowheads="1"/>
            </p:cNvSpPr>
            <p:nvPr/>
          </p:nvSpPr>
          <p:spPr bwMode="auto">
            <a:xfrm>
              <a:off x="3131840" y="1499004"/>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Audioprofile (polizeiliche Programmierung):</a:t>
              </a:r>
            </a:p>
          </p:txBody>
        </p:sp>
        <p:sp>
          <p:nvSpPr>
            <p:cNvPr id="101380" name="Text Box 3"/>
            <p:cNvSpPr txBox="1">
              <a:spLocks noChangeArrowheads="1"/>
            </p:cNvSpPr>
            <p:nvPr/>
          </p:nvSpPr>
          <p:spPr bwMode="auto">
            <a:xfrm>
              <a:off x="3131840" y="2520085"/>
              <a:ext cx="5904656" cy="6098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„Standard“		→  LSP-Symbol im Display = grün</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Indoor</a:t>
              </a:r>
              <a:r>
                <a:rPr lang="de-DE" altLang="de-DE" sz="2000" dirty="0"/>
                <a:t>“			→  LSP-Symbol im Display = gelb</a:t>
              </a:r>
            </a:p>
            <a:p>
              <a:pPr>
                <a:lnSpc>
                  <a:spcPct val="86000"/>
                </a:lnSpc>
                <a:buClr>
                  <a:srgbClr val="000000"/>
                </a:buClr>
                <a:buSzPct val="100000"/>
                <a:buFont typeface="Times New Roman" panose="02020603050405020304" pitchFamily="18" charset="0"/>
                <a:buNone/>
              </a:pPr>
              <a:r>
                <a:rPr lang="de-DE" altLang="de-DE" sz="2000" dirty="0"/>
                <a:t>„</a:t>
              </a:r>
              <a:r>
                <a:rPr lang="de-DE" altLang="de-DE" sz="2000" dirty="0" err="1"/>
                <a:t>Semi</a:t>
              </a:r>
              <a:r>
                <a:rPr lang="de-DE" altLang="de-DE" sz="2000" dirty="0"/>
                <a:t> Covert“	→  LSP-Symbol im Display = </a:t>
              </a:r>
              <a:r>
                <a:rPr lang="de-DE" altLang="de-DE" sz="2000" dirty="0" smtClean="0"/>
                <a:t>blau</a:t>
              </a:r>
              <a:endParaRPr lang="de-DE" altLang="de-DE" sz="2000" dirty="0"/>
            </a:p>
          </p:txBody>
        </p:sp>
      </p:grpSp>
      <p:sp>
        <p:nvSpPr>
          <p:cNvPr id="101382"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8" name="Text Box 4">
            <a:extLst>
              <a:ext uri="{FF2B5EF4-FFF2-40B4-BE49-F238E27FC236}">
                <a16:creationId xmlns:a16="http://schemas.microsoft.com/office/drawing/2014/main" id="{43C97890-411B-4CE7-BD34-EFB30E02FBF3}"/>
              </a:ext>
            </a:extLst>
          </p:cNvPr>
          <p:cNvSpPr txBox="1">
            <a:spLocks noChangeArrowheads="1"/>
          </p:cNvSpPr>
          <p:nvPr/>
        </p:nvSpPr>
        <p:spPr bwMode="auto">
          <a:xfrm>
            <a:off x="2915999" y="2304481"/>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t>
            </a:r>
            <a:r>
              <a:rPr lang="de-DE" altLang="de-DE" sz="2000" dirty="0" smtClean="0">
                <a:solidFill>
                  <a:srgbClr val="0000FF"/>
                </a:solidFill>
              </a:rPr>
              <a:t>Audio - Audioprofil</a:t>
            </a:r>
            <a:endParaRPr lang="de-DE" altLang="de-DE" sz="2000" dirty="0">
              <a:solidFill>
                <a:srgbClr val="0000FF"/>
              </a:solidFill>
            </a:endParaRPr>
          </a:p>
        </p:txBody>
      </p:sp>
    </p:spTree>
    <p:extLst>
      <p:ext uri="{BB962C8B-B14F-4D97-AF65-F5344CB8AC3E}">
        <p14:creationId xmlns:p14="http://schemas.microsoft.com/office/powerpoint/2010/main" val="28445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5048" cy="2956153"/>
            <a:chOff x="3492447" y="1408113"/>
            <a:chExt cx="5735048" cy="2956153"/>
          </a:xfrm>
        </p:grpSpPr>
        <p:sp>
          <p:nvSpPr>
            <p:cNvPr id="31747" name="Text Box 2"/>
            <p:cNvSpPr txBox="1">
              <a:spLocks noChangeArrowheads="1"/>
            </p:cNvSpPr>
            <p:nvPr/>
          </p:nvSpPr>
          <p:spPr bwMode="auto">
            <a:xfrm>
              <a:off x="3517258" y="1408113"/>
              <a:ext cx="329882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Vibrationsalarm:</a:t>
              </a:r>
            </a:p>
          </p:txBody>
        </p:sp>
        <p:sp>
          <p:nvSpPr>
            <p:cNvPr id="31748" name="Text Box 3"/>
            <p:cNvSpPr txBox="1">
              <a:spLocks noChangeArrowheads="1"/>
            </p:cNvSpPr>
            <p:nvPr/>
          </p:nvSpPr>
          <p:spPr bwMode="auto">
            <a:xfrm>
              <a:off x="3492447" y="2263224"/>
              <a:ext cx="5459413" cy="1139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Eine Anrufsignalisierung und / oder der Eingang einer SDS und / oder das Auslösen eines Notrufes kann durch einen Vibrationsalarm signalisiert werden.</a:t>
              </a:r>
            </a:p>
          </p:txBody>
        </p:sp>
        <p:sp>
          <p:nvSpPr>
            <p:cNvPr id="119812" name="Text Box 4"/>
            <p:cNvSpPr txBox="1">
              <a:spLocks noChangeArrowheads="1"/>
            </p:cNvSpPr>
            <p:nvPr/>
          </p:nvSpPr>
          <p:spPr bwMode="auto">
            <a:xfrm>
              <a:off x="3517258" y="4005064"/>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a:t>
              </a:r>
              <a:r>
                <a:rPr lang="de-DE" altLang="de-DE" sz="2000" dirty="0" smtClean="0">
                  <a:solidFill>
                    <a:srgbClr val="0000FF"/>
                  </a:solidFill>
                </a:rPr>
                <a:t>Vibrieren</a:t>
              </a:r>
              <a:endParaRPr lang="de-DE" altLang="de-DE" sz="2000" dirty="0">
                <a:solidFill>
                  <a:srgbClr val="0000FF"/>
                </a:solidFill>
              </a:endParaRPr>
            </a:p>
          </p:txBody>
        </p:sp>
      </p:grpSp>
      <p:sp>
        <p:nvSpPr>
          <p:cNvPr id="31750" name="Text Box 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2771" name="Text Box 6"/>
            <p:cNvSpPr txBox="1">
              <a:spLocks noChangeArrowheads="1"/>
            </p:cNvSpPr>
            <p:nvPr/>
          </p:nvSpPr>
          <p:spPr bwMode="auto">
            <a:xfrm>
              <a:off x="3576638" y="1268413"/>
              <a:ext cx="38020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Displaybeleuchtung</a:t>
              </a:r>
            </a:p>
          </p:txBody>
        </p:sp>
        <p:sp>
          <p:nvSpPr>
            <p:cNvPr id="32772" name="Text Box 7"/>
            <p:cNvSpPr txBox="1">
              <a:spLocks noChangeArrowheads="1"/>
            </p:cNvSpPr>
            <p:nvPr/>
          </p:nvSpPr>
          <p:spPr bwMode="auto">
            <a:xfrm>
              <a:off x="3576638" y="2173288"/>
              <a:ext cx="5459412"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Displaybeleuchtung kann verändert sowie ein- und ausgeschaltet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solidFill>
                    <a:srgbClr val="0000FF"/>
                  </a:solidFill>
                </a:rPr>
                <a:t>Menü – Einstellungen – Anzeige - Beleuchtung</a:t>
              </a:r>
            </a:p>
            <a:p>
              <a:pPr>
                <a:lnSpc>
                  <a:spcPct val="86000"/>
                </a:lnSpc>
                <a:buClr>
                  <a:srgbClr val="000000"/>
                </a:buClr>
                <a:buSzPct val="100000"/>
                <a:buFont typeface="Times New Roman" panose="02020603050405020304" pitchFamily="18" charset="0"/>
                <a:buNone/>
              </a:pPr>
              <a:endParaRPr lang="de-DE" altLang="de-DE" sz="2000"/>
            </a:p>
          </p:txBody>
        </p:sp>
      </p:grpSp>
      <p:sp>
        <p:nvSpPr>
          <p:cNvPr id="32774"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3795" name="Text Box 6"/>
            <p:cNvSpPr txBox="1">
              <a:spLocks noChangeArrowheads="1"/>
            </p:cNvSpPr>
            <p:nvPr/>
          </p:nvSpPr>
          <p:spPr bwMode="auto">
            <a:xfrm>
              <a:off x="3576638" y="1268413"/>
              <a:ext cx="380206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Textgröße</a:t>
              </a:r>
            </a:p>
          </p:txBody>
        </p:sp>
        <p:sp>
          <p:nvSpPr>
            <p:cNvPr id="33796" name="Text Box 7"/>
            <p:cNvSpPr txBox="1">
              <a:spLocks noChangeArrowheads="1"/>
            </p:cNvSpPr>
            <p:nvPr/>
          </p:nvSpPr>
          <p:spPr bwMode="auto">
            <a:xfrm>
              <a:off x="3576638" y="2173288"/>
              <a:ext cx="545941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Die Textgröße kann verändert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solidFill>
                    <a:srgbClr val="0000FF"/>
                  </a:solidFill>
                </a:rPr>
                <a:t>Menü – Einstellungen – Anzeige - Textgröße</a:t>
              </a:r>
            </a:p>
            <a:p>
              <a:pPr>
                <a:lnSpc>
                  <a:spcPct val="86000"/>
                </a:lnSpc>
                <a:buClr>
                  <a:srgbClr val="000000"/>
                </a:buClr>
                <a:buSzPct val="100000"/>
                <a:buFont typeface="Times New Roman" panose="02020603050405020304" pitchFamily="18" charset="0"/>
                <a:buNone/>
              </a:pPr>
              <a:endParaRPr lang="de-DE" altLang="de-DE" sz="2000"/>
            </a:p>
          </p:txBody>
        </p:sp>
      </p:grpSp>
      <p:sp>
        <p:nvSpPr>
          <p:cNvPr id="33798"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37225" cy="2778125"/>
            <a:chOff x="3576638" y="1268413"/>
            <a:chExt cx="5737225" cy="2778125"/>
          </a:xfrm>
        </p:grpSpPr>
        <p:sp>
          <p:nvSpPr>
            <p:cNvPr id="34819" name="Text Box 6"/>
            <p:cNvSpPr txBox="1">
              <a:spLocks noChangeArrowheads="1"/>
            </p:cNvSpPr>
            <p:nvPr/>
          </p:nvSpPr>
          <p:spPr bwMode="auto">
            <a:xfrm>
              <a:off x="3576638" y="1268413"/>
              <a:ext cx="3802062"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Zeit und Datum</a:t>
              </a:r>
            </a:p>
          </p:txBody>
        </p:sp>
        <p:sp>
          <p:nvSpPr>
            <p:cNvPr id="34820" name="Text Box 7"/>
            <p:cNvSpPr txBox="1">
              <a:spLocks noChangeArrowheads="1"/>
            </p:cNvSpPr>
            <p:nvPr/>
          </p:nvSpPr>
          <p:spPr bwMode="auto">
            <a:xfrm>
              <a:off x="3576638" y="2173288"/>
              <a:ext cx="54594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Die Zeiteinstellung, -abweichung und das Datum kann verändert werden durch:</a:t>
              </a:r>
            </a:p>
          </p:txBody>
        </p:sp>
        <p:sp>
          <p:nvSpPr>
            <p:cNvPr id="54284" name="Text Box 12"/>
            <p:cNvSpPr txBox="1">
              <a:spLocks noChangeArrowheads="1"/>
            </p:cNvSpPr>
            <p:nvPr/>
          </p:nvSpPr>
          <p:spPr bwMode="auto">
            <a:xfrm>
              <a:off x="3603625" y="3422650"/>
              <a:ext cx="5710238"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Zeit &amp; Datum –</a:t>
              </a:r>
            </a:p>
            <a:p>
              <a:pPr>
                <a:lnSpc>
                  <a:spcPct val="86000"/>
                </a:lnSpc>
                <a:buClr>
                  <a:srgbClr val="000000"/>
                </a:buClr>
                <a:buSzPct val="100000"/>
                <a:buFont typeface="Times New Roman" panose="02020603050405020304" pitchFamily="18" charset="0"/>
                <a:buNone/>
              </a:pPr>
              <a:r>
                <a:rPr lang="de-DE" altLang="de-DE" sz="2000" dirty="0" smtClean="0">
                  <a:solidFill>
                    <a:srgbClr val="0000FF"/>
                  </a:solidFill>
                </a:rPr>
                <a:t>Einstellung</a:t>
              </a:r>
              <a:endParaRPr lang="de-DE" altLang="de-DE" sz="2000" dirty="0"/>
            </a:p>
          </p:txBody>
        </p:sp>
      </p:grpSp>
      <p:sp>
        <p:nvSpPr>
          <p:cNvPr id="34822" name="Text Box 1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607" y="1358311"/>
            <a:ext cx="32639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2204864"/>
            <a:ext cx="590391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12"/>
          <p:cNvSpPr txBox="1">
            <a:spLocks noChangeArrowheads="1"/>
          </p:cNvSpPr>
          <p:nvPr/>
        </p:nvSpPr>
        <p:spPr bwMode="auto">
          <a:xfrm>
            <a:off x="684213" y="2074863"/>
            <a:ext cx="2232025" cy="768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Handfunkgerät</a:t>
            </a:r>
          </a:p>
          <a:p>
            <a:pPr>
              <a:lnSpc>
                <a:spcPct val="86000"/>
              </a:lnSpc>
              <a:spcBef>
                <a:spcPct val="50000"/>
              </a:spcBef>
              <a:buClr>
                <a:srgbClr val="000000"/>
              </a:buClr>
              <a:buSzPct val="100000"/>
              <a:buFont typeface="Times New Roman" panose="02020603050405020304" pitchFamily="18" charset="0"/>
              <a:buNone/>
            </a:pPr>
            <a:r>
              <a:rPr lang="de-DE" altLang="de-DE" sz="2000" dirty="0"/>
              <a:t>MTP850 </a:t>
            </a:r>
            <a:r>
              <a:rPr lang="de-DE" altLang="de-DE" sz="2000" dirty="0" err="1"/>
              <a:t>FuG</a:t>
            </a:r>
            <a:endParaRPr lang="de-DE" altLang="de-DE" sz="2000" dirty="0"/>
          </a:p>
        </p:txBody>
      </p:sp>
      <p:sp>
        <p:nvSpPr>
          <p:cNvPr id="15365" name="Text Box 13"/>
          <p:cNvSpPr txBox="1">
            <a:spLocks noChangeArrowheads="1"/>
          </p:cNvSpPr>
          <p:nvPr/>
        </p:nvSpPr>
        <p:spPr bwMode="auto">
          <a:xfrm>
            <a:off x="0" y="13716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a:t>Verwendung von Endgeräten im Digitalfunknetz</a:t>
            </a:r>
          </a:p>
        </p:txBody>
      </p:sp>
      <p:sp>
        <p:nvSpPr>
          <p:cNvPr id="15366" name="Text Box 1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Endgeräte</a:t>
            </a:r>
          </a:p>
        </p:txBody>
      </p:sp>
      <p:sp>
        <p:nvSpPr>
          <p:cNvPr id="15367" name="Text Box 6"/>
          <p:cNvSpPr txBox="1">
            <a:spLocks noChangeArrowheads="1"/>
          </p:cNvSpPr>
          <p:nvPr/>
        </p:nvSpPr>
        <p:spPr bwMode="auto">
          <a:xfrm>
            <a:off x="4787900" y="2060575"/>
            <a:ext cx="2087563" cy="768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Mobilfunkgerät</a:t>
            </a:r>
          </a:p>
          <a:p>
            <a:pPr>
              <a:lnSpc>
                <a:spcPct val="86000"/>
              </a:lnSpc>
              <a:spcBef>
                <a:spcPct val="50000"/>
              </a:spcBef>
              <a:buClr>
                <a:srgbClr val="000000"/>
              </a:buClr>
              <a:buSzPct val="100000"/>
              <a:buFont typeface="Times New Roman" panose="02020603050405020304" pitchFamily="18" charset="0"/>
              <a:buNone/>
            </a:pPr>
            <a:r>
              <a:rPr lang="de-DE" altLang="de-DE" sz="2000" dirty="0"/>
              <a:t>MTM800 </a:t>
            </a:r>
            <a:r>
              <a:rPr lang="de-DE" altLang="de-DE" sz="2000" dirty="0" err="1"/>
              <a:t>FuG</a:t>
            </a:r>
            <a:endParaRPr lang="de-DE" altLang="de-DE"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Grafik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3848" y="1381960"/>
            <a:ext cx="5561012" cy="4682830"/>
            <a:chOff x="3576638" y="1268413"/>
            <a:chExt cx="5561012" cy="4682830"/>
          </a:xfrm>
        </p:grpSpPr>
        <p:sp>
          <p:nvSpPr>
            <p:cNvPr id="45066" name="Text Box 10"/>
            <p:cNvSpPr txBox="1">
              <a:spLocks noChangeArrowheads="1"/>
            </p:cNvSpPr>
            <p:nvPr/>
          </p:nvSpPr>
          <p:spPr bwMode="auto">
            <a:xfrm>
              <a:off x="3576638" y="2969785"/>
              <a:ext cx="5561012" cy="2981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spcBef>
                  <a:spcPct val="50000"/>
                </a:spcBef>
                <a:buClr>
                  <a:srgbClr val="000000"/>
                </a:buClr>
                <a:buSzPct val="100000"/>
              </a:pPr>
              <a:r>
                <a:rPr lang="de-DE" altLang="de-DE" sz="2000" dirty="0">
                  <a:solidFill>
                    <a:srgbClr val="0000FF"/>
                  </a:solidFill>
                </a:rPr>
                <a:t>Kontexttaste „Option“ </a:t>
              </a:r>
              <a:r>
                <a:rPr lang="de-DE" altLang="de-DE" sz="2000" dirty="0"/>
                <a:t> drücken</a:t>
              </a:r>
            </a:p>
            <a:p>
              <a:pPr marL="0" indent="0">
                <a:lnSpc>
                  <a:spcPct val="86000"/>
                </a:lnSpc>
                <a:spcBef>
                  <a:spcPct val="50000"/>
                </a:spcBef>
                <a:buClr>
                  <a:srgbClr val="000000"/>
                </a:buClr>
                <a:buSzPct val="100000"/>
              </a:pPr>
              <a:r>
                <a:rPr lang="de-DE" altLang="de-DE" sz="2000" b="1" dirty="0">
                  <a:solidFill>
                    <a:srgbClr val="FF0000"/>
                  </a:solidFill>
                </a:rPr>
                <a:t>oder</a:t>
              </a:r>
            </a:p>
            <a:p>
              <a:pPr marL="0" indent="0">
                <a:lnSpc>
                  <a:spcPct val="86000"/>
                </a:lnSpc>
                <a:spcBef>
                  <a:spcPct val="50000"/>
                </a:spcBef>
                <a:buClr>
                  <a:srgbClr val="000000"/>
                </a:buClr>
                <a:buSzPct val="100000"/>
              </a:pPr>
              <a:r>
                <a:rPr lang="de-DE" altLang="de-DE" sz="2000" dirty="0">
                  <a:solidFill>
                    <a:srgbClr val="0000FF"/>
                  </a:solidFill>
                </a:rPr>
                <a:t># Taste</a:t>
              </a:r>
              <a:r>
                <a:rPr lang="de-DE" altLang="de-DE" sz="2000" dirty="0"/>
                <a:t> </a:t>
              </a:r>
              <a:r>
                <a:rPr lang="de-DE" altLang="de-DE" sz="2000" dirty="0" smtClean="0"/>
                <a:t>lang drücken </a:t>
              </a:r>
              <a:r>
                <a:rPr lang="de-DE" altLang="de-DE" sz="2000" dirty="0"/>
                <a:t>(kommunale </a:t>
              </a:r>
              <a:r>
                <a:rPr lang="de-DE" altLang="de-DE" sz="2000" dirty="0" err="1" smtClean="0"/>
                <a:t>Programmie-rung</a:t>
              </a:r>
              <a:r>
                <a:rPr lang="de-DE" altLang="de-DE" sz="2000" dirty="0"/>
                <a:t>)</a:t>
              </a:r>
            </a:p>
            <a:p>
              <a:pPr marL="0" indent="0">
                <a:lnSpc>
                  <a:spcPct val="86000"/>
                </a:lnSpc>
                <a:spcBef>
                  <a:spcPct val="50000"/>
                </a:spcBef>
                <a:buClr>
                  <a:srgbClr val="000000"/>
                </a:buClr>
                <a:buSzPct val="100000"/>
              </a:pPr>
              <a:r>
                <a:rPr lang="de-DE" altLang="de-DE" sz="2000" dirty="0">
                  <a:solidFill>
                    <a:srgbClr val="0000FF"/>
                  </a:solidFill>
                </a:rPr>
                <a:t>*</a:t>
              </a:r>
              <a:r>
                <a:rPr lang="de-DE" altLang="de-DE" sz="2000" dirty="0" smtClean="0">
                  <a:solidFill>
                    <a:srgbClr val="0000FF"/>
                  </a:solidFill>
                </a:rPr>
                <a:t> </a:t>
              </a:r>
              <a:r>
                <a:rPr lang="de-DE" altLang="de-DE" sz="2000" dirty="0">
                  <a:solidFill>
                    <a:srgbClr val="0000FF"/>
                  </a:solidFill>
                </a:rPr>
                <a:t>Taste </a:t>
              </a:r>
              <a:r>
                <a:rPr lang="de-DE" altLang="de-DE" sz="2000" dirty="0" smtClean="0"/>
                <a:t>lang</a:t>
              </a:r>
              <a:r>
                <a:rPr lang="de-DE" altLang="de-DE" sz="2000" dirty="0" smtClean="0">
                  <a:solidFill>
                    <a:srgbClr val="0000FF"/>
                  </a:solidFill>
                </a:rPr>
                <a:t> </a:t>
              </a:r>
              <a:r>
                <a:rPr lang="de-DE" altLang="de-DE" sz="2000" dirty="0" smtClean="0"/>
                <a:t>drücken </a:t>
              </a:r>
              <a:r>
                <a:rPr lang="de-DE" altLang="de-DE" sz="2000" dirty="0"/>
                <a:t>(polizeiliche </a:t>
              </a:r>
              <a:r>
                <a:rPr lang="de-DE" altLang="de-DE" sz="2000" dirty="0" err="1" smtClean="0"/>
                <a:t>Programmie-rung</a:t>
              </a:r>
              <a:r>
                <a:rPr lang="de-DE" altLang="de-DE" sz="2000" dirty="0"/>
                <a:t>)</a:t>
              </a:r>
            </a:p>
            <a:p>
              <a:pPr marL="0" indent="0">
                <a:lnSpc>
                  <a:spcPct val="86000"/>
                </a:lnSpc>
                <a:spcBef>
                  <a:spcPct val="50000"/>
                </a:spcBef>
                <a:buClr>
                  <a:srgbClr val="000000"/>
                </a:buClr>
                <a:buSzPct val="100000"/>
              </a:pPr>
              <a:r>
                <a:rPr lang="de-DE" altLang="de-DE" sz="2000" b="1" dirty="0">
                  <a:solidFill>
                    <a:srgbClr val="FF0000"/>
                  </a:solidFill>
                </a:rPr>
                <a:t>oder</a:t>
              </a:r>
            </a:p>
            <a:p>
              <a:pPr marL="0" indent="0">
                <a:lnSpc>
                  <a:spcPct val="86000"/>
                </a:lnSpc>
                <a:spcBef>
                  <a:spcPct val="50000"/>
                </a:spcBef>
                <a:buClr>
                  <a:srgbClr val="000000"/>
                </a:buClr>
                <a:buSzPct val="100000"/>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Netze</a:t>
              </a:r>
            </a:p>
          </p:txBody>
        </p:sp>
        <p:sp>
          <p:nvSpPr>
            <p:cNvPr id="35844" name="Text Box 13"/>
            <p:cNvSpPr txBox="1">
              <a:spLocks noChangeArrowheads="1"/>
            </p:cNvSpPr>
            <p:nvPr/>
          </p:nvSpPr>
          <p:spPr bwMode="auto">
            <a:xfrm>
              <a:off x="3576638" y="1268413"/>
              <a:ext cx="4104456"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Umschalten TMO-/DMO-Modus</a:t>
              </a:r>
            </a:p>
          </p:txBody>
        </p:sp>
        <p:sp>
          <p:nvSpPr>
            <p:cNvPr id="35845" name="Text Box 14"/>
            <p:cNvSpPr txBox="1">
              <a:spLocks noChangeArrowheads="1"/>
            </p:cNvSpPr>
            <p:nvPr/>
          </p:nvSpPr>
          <p:spPr bwMode="auto">
            <a:xfrm>
              <a:off x="3576638" y="1990725"/>
              <a:ext cx="5459412"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Der Wechsel der Betriebsart kann auf verschiedene Arten durchgeführt werden:</a:t>
              </a:r>
            </a:p>
          </p:txBody>
        </p:sp>
      </p:grpSp>
      <p:sp>
        <p:nvSpPr>
          <p:cNvPr id="35846" name="Text Box 20"/>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1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21888" y="1306800"/>
            <a:ext cx="5710237" cy="4256415"/>
            <a:chOff x="3433763" y="1268413"/>
            <a:chExt cx="5710237" cy="4256415"/>
          </a:xfrm>
        </p:grpSpPr>
        <p:sp>
          <p:nvSpPr>
            <p:cNvPr id="36867" name="Text Box 7"/>
            <p:cNvSpPr txBox="1">
              <a:spLocks noChangeArrowheads="1"/>
            </p:cNvSpPr>
            <p:nvPr/>
          </p:nvSpPr>
          <p:spPr bwMode="auto">
            <a:xfrm>
              <a:off x="3433763" y="1268413"/>
              <a:ext cx="5238544"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err="1"/>
                <a:t>Sendesperrenmodus</a:t>
              </a:r>
              <a:r>
                <a:rPr lang="de-DE" altLang="de-DE" sz="2000" b="1" dirty="0"/>
                <a:t>/Kein Senden (TXI) :</a:t>
              </a:r>
            </a:p>
          </p:txBody>
        </p:sp>
        <p:sp>
          <p:nvSpPr>
            <p:cNvPr id="36868" name="Text Box 8"/>
            <p:cNvSpPr txBox="1">
              <a:spLocks noChangeArrowheads="1"/>
            </p:cNvSpPr>
            <p:nvPr/>
          </p:nvSpPr>
          <p:spPr bwMode="auto">
            <a:xfrm>
              <a:off x="3433763" y="1841500"/>
              <a:ext cx="5459412" cy="30060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Wenn die Übertragungssperre aktiv ist, sendet das Funkgerät keine Signale an das Netz.</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Es können nur Gespräche, Status- und Kurzmitteilungen empfangen werden.</a:t>
              </a:r>
            </a:p>
            <a:p>
              <a:pPr>
                <a:lnSpc>
                  <a:spcPct val="86000"/>
                </a:lnSpc>
                <a:buClr>
                  <a:srgbClr val="000000"/>
                </a:buClr>
                <a:buSzPct val="100000"/>
                <a:buFont typeface="Times New Roman" panose="02020603050405020304" pitchFamily="18" charset="0"/>
                <a:buNone/>
              </a:pP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Wird die Notruftaste gedrückt, wird die Übertragungssperre automatisch deaktiviert.</a:t>
              </a:r>
              <a:br>
                <a:rPr lang="de-DE" altLang="de-DE" sz="2000" dirty="0"/>
              </a:br>
              <a:endParaRPr lang="de-DE" altLang="de-DE" sz="2000" dirty="0"/>
            </a:p>
            <a:p>
              <a:pPr marL="342900" indent="-342900">
                <a:lnSpc>
                  <a:spcPct val="86000"/>
                </a:lnSpc>
                <a:buClr>
                  <a:srgbClr val="000000"/>
                </a:buClr>
                <a:buSzPct val="100000"/>
                <a:buFont typeface="Arial" panose="020B0604020202020204" pitchFamily="34" charset="0"/>
                <a:buChar char="•"/>
              </a:pPr>
              <a:r>
                <a:rPr lang="de-DE" altLang="de-DE" sz="2000" dirty="0"/>
                <a:t>Die LED-Statusanzeige leuchtet orange</a:t>
              </a:r>
            </a:p>
          </p:txBody>
        </p:sp>
        <p:sp>
          <p:nvSpPr>
            <p:cNvPr id="53257" name="Text Box 9"/>
            <p:cNvSpPr txBox="1">
              <a:spLocks noChangeArrowheads="1"/>
            </p:cNvSpPr>
            <p:nvPr/>
          </p:nvSpPr>
          <p:spPr bwMode="auto">
            <a:xfrm>
              <a:off x="3433763" y="5165626"/>
              <a:ext cx="571023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Netze – Kein Senden</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7600" y="1306800"/>
            <a:ext cx="5710237" cy="4645715"/>
            <a:chOff x="3342403" y="1205279"/>
            <a:chExt cx="5710237" cy="4645715"/>
          </a:xfrm>
        </p:grpSpPr>
        <p:sp>
          <p:nvSpPr>
            <p:cNvPr id="36867" name="Text Box 7"/>
            <p:cNvSpPr txBox="1">
              <a:spLocks noChangeArrowheads="1"/>
            </p:cNvSpPr>
            <p:nvPr/>
          </p:nvSpPr>
          <p:spPr bwMode="auto">
            <a:xfrm>
              <a:off x="3343274" y="1205279"/>
              <a:ext cx="3082925"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Zubehöreinstellung:</a:t>
              </a:r>
            </a:p>
          </p:txBody>
        </p:sp>
        <p:sp>
          <p:nvSpPr>
            <p:cNvPr id="36868" name="Text Box 8"/>
            <p:cNvSpPr txBox="1">
              <a:spLocks noChangeArrowheads="1"/>
            </p:cNvSpPr>
            <p:nvPr/>
          </p:nvSpPr>
          <p:spPr bwMode="auto">
            <a:xfrm>
              <a:off x="3342403" y="1695375"/>
              <a:ext cx="5459412" cy="1947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Beim Anschluss von Zubehör wird </a:t>
              </a:r>
              <a:r>
                <a:rPr lang="de-DE" altLang="de-DE" sz="2000" dirty="0" smtClean="0"/>
                <a:t>differenziert </a:t>
              </a:r>
              <a:r>
                <a:rPr lang="de-DE" altLang="de-DE" sz="2000" dirty="0"/>
                <a:t>zwischen Motorola-spezifischem und nicht spezifischem Zubehör. Das Motorola-spezifische Zubehör wird geräteseitig erkannt; manuelle Einstellungen sind </a:t>
              </a:r>
              <a:r>
                <a:rPr lang="de-DE" altLang="de-DE" sz="2000" u="sng" dirty="0"/>
                <a:t>nicht</a:t>
              </a:r>
              <a:r>
                <a:rPr lang="de-DE" altLang="de-DE" sz="2000" dirty="0"/>
                <a:t> erforderlich. Bei nicht spezifischem Zubehör ist folgende Vorgehensweise zu beachten:</a:t>
              </a:r>
            </a:p>
          </p:txBody>
        </p:sp>
        <p:sp>
          <p:nvSpPr>
            <p:cNvPr id="53257" name="Text Box 9"/>
            <p:cNvSpPr txBox="1">
              <a:spLocks noChangeArrowheads="1"/>
            </p:cNvSpPr>
            <p:nvPr/>
          </p:nvSpPr>
          <p:spPr bwMode="auto">
            <a:xfrm>
              <a:off x="3342403" y="3638977"/>
              <a:ext cx="5710237" cy="221201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solidFill>
                    <a:srgbClr val="0000FF"/>
                  </a:solidFill>
                </a:rPr>
                <a:t>Menü – Einstellungen – Zubehöreinst</a:t>
              </a:r>
              <a:r>
                <a:rPr lang="de-DE" altLang="de-DE" sz="2000" dirty="0" smtClean="0">
                  <a:solidFill>
                    <a:srgbClr val="0000FF"/>
                  </a:solidFill>
                </a:rPr>
                <a:t>.</a:t>
              </a:r>
              <a:endParaRPr lang="de-DE" altLang="de-DE" sz="2000" dirty="0">
                <a:solidFill>
                  <a:srgbClr val="0000FF"/>
                </a:solidFill>
              </a:endParaRPr>
            </a:p>
            <a:p>
              <a:pPr>
                <a:lnSpc>
                  <a:spcPct val="86000"/>
                </a:lnSpc>
                <a:buClr>
                  <a:srgbClr val="000000"/>
                </a:buClr>
                <a:buSzPct val="100000"/>
                <a:buFont typeface="Times New Roman" panose="02020603050405020304" pitchFamily="18" charset="0"/>
                <a:buNone/>
              </a:pPr>
              <a:r>
                <a:rPr lang="de-DE" altLang="de-DE" sz="2000" dirty="0"/>
                <a:t>An dieser Stelle ist die Zubehörauswahl</a:t>
              </a:r>
            </a:p>
            <a:p>
              <a:pPr>
                <a:lnSpc>
                  <a:spcPct val="86000"/>
                </a:lnSpc>
                <a:buClr>
                  <a:srgbClr val="000000"/>
                </a:buClr>
                <a:buSzPct val="100000"/>
                <a:buFont typeface="Times New Roman" panose="02020603050405020304" pitchFamily="18" charset="0"/>
                <a:buNone/>
              </a:pPr>
              <a:r>
                <a:rPr lang="de-DE" altLang="de-DE" sz="2000" dirty="0"/>
                <a:t>entsprechend der vorherigen Displayanzeige zu</a:t>
              </a:r>
            </a:p>
            <a:p>
              <a:pPr>
                <a:lnSpc>
                  <a:spcPct val="86000"/>
                </a:lnSpc>
                <a:buClr>
                  <a:srgbClr val="000000"/>
                </a:buClr>
                <a:buSzPct val="100000"/>
                <a:buFont typeface="Times New Roman" panose="02020603050405020304" pitchFamily="18" charset="0"/>
                <a:buNone/>
              </a:pPr>
              <a:r>
                <a:rPr lang="de-DE" altLang="de-DE" sz="2000" dirty="0"/>
                <a:t>treffen:</a:t>
              </a:r>
            </a:p>
            <a:p>
              <a:pPr>
                <a:lnSpc>
                  <a:spcPct val="86000"/>
                </a:lnSpc>
                <a:buClr>
                  <a:srgbClr val="000000"/>
                </a:buClr>
                <a:buSzPct val="100000"/>
                <a:buFont typeface="Arial" panose="020B0604020202020204" pitchFamily="34" charset="0"/>
                <a:buChar char="•"/>
              </a:pPr>
              <a:r>
                <a:rPr lang="de-DE" altLang="de-DE" sz="2000" dirty="0"/>
                <a:t>CORE – RSM/PHF</a:t>
              </a:r>
            </a:p>
            <a:p>
              <a:pPr>
                <a:lnSpc>
                  <a:spcPct val="86000"/>
                </a:lnSpc>
                <a:buClr>
                  <a:srgbClr val="000000"/>
                </a:buClr>
                <a:buSzPct val="100000"/>
                <a:buFont typeface="Arial" panose="020B0604020202020204" pitchFamily="34" charset="0"/>
                <a:buChar char="•"/>
              </a:pPr>
              <a:r>
                <a:rPr lang="de-DE" altLang="de-DE" sz="2000" dirty="0"/>
                <a:t>Sonst </a:t>
              </a:r>
              <a:r>
                <a:rPr lang="de-DE" altLang="de-DE" sz="2000" dirty="0" smtClean="0"/>
                <a:t>RSM/PHF</a:t>
              </a:r>
            </a:p>
            <a:p>
              <a:pPr>
                <a:lnSpc>
                  <a:spcPct val="86000"/>
                </a:lnSpc>
                <a:buClr>
                  <a:srgbClr val="000000"/>
                </a:buClr>
                <a:buSzPct val="100000"/>
                <a:buFont typeface="Arial" panose="020B0604020202020204" pitchFamily="34" charset="0"/>
                <a:buChar char="•"/>
              </a:pPr>
              <a:r>
                <a:rPr lang="de-DE" altLang="de-DE" sz="2000" dirty="0" smtClean="0"/>
                <a:t>Sekund. Zubehör</a:t>
              </a:r>
            </a:p>
            <a:p>
              <a:pPr>
                <a:lnSpc>
                  <a:spcPct val="86000"/>
                </a:lnSpc>
                <a:buClr>
                  <a:srgbClr val="000000"/>
                </a:buClr>
                <a:buSzPct val="100000"/>
                <a:buFont typeface="Arial" panose="020B0604020202020204" pitchFamily="34" charset="0"/>
                <a:buChar char="•"/>
              </a:pPr>
              <a:r>
                <a:rPr lang="de-DE" altLang="de-DE" sz="2000" dirty="0" smtClean="0"/>
                <a:t>Bluetooth-Headset</a:t>
              </a:r>
              <a:endParaRPr lang="de-DE" altLang="de-DE" sz="2000" dirty="0"/>
            </a:p>
          </p:txBody>
        </p:sp>
      </p:grpSp>
      <p:sp>
        <p:nvSpPr>
          <p:cNvPr id="36870" name="Text Box 1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extLst>
      <p:ext uri="{BB962C8B-B14F-4D97-AF65-F5344CB8AC3E}">
        <p14:creationId xmlns:p14="http://schemas.microsoft.com/office/powerpoint/2010/main" val="423095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p:cNvSpPr txBox="1">
            <a:spLocks noChangeArrowheads="1"/>
          </p:cNvSpPr>
          <p:nvPr/>
        </p:nvSpPr>
        <p:spPr bwMode="auto">
          <a:xfrm>
            <a:off x="0" y="26670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132710" y="836712"/>
            <a:ext cx="5759770" cy="5104894"/>
            <a:chOff x="2909186" y="1186105"/>
            <a:chExt cx="5759770" cy="5104894"/>
          </a:xfrm>
        </p:grpSpPr>
        <p:sp>
          <p:nvSpPr>
            <p:cNvPr id="46083" name="Text Box 2"/>
            <p:cNvSpPr txBox="1">
              <a:spLocks noChangeArrowheads="1"/>
            </p:cNvSpPr>
            <p:nvPr/>
          </p:nvSpPr>
          <p:spPr bwMode="auto">
            <a:xfrm>
              <a:off x="2909187" y="1186105"/>
              <a:ext cx="5119197"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Tastenbelegung</a:t>
              </a:r>
            </a:p>
          </p:txBody>
        </p:sp>
        <p:sp>
          <p:nvSpPr>
            <p:cNvPr id="46085" name="Text Box 7"/>
            <p:cNvSpPr txBox="1">
              <a:spLocks noChangeArrowheads="1"/>
            </p:cNvSpPr>
            <p:nvPr/>
          </p:nvSpPr>
          <p:spPr bwMode="auto">
            <a:xfrm>
              <a:off x="2909186" y="1735906"/>
              <a:ext cx="575977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2000" dirty="0"/>
                <a:t>Menü und Ziffer 1 = Meine Infos</a:t>
              </a:r>
            </a:p>
            <a:p>
              <a:pPr eaLnBrk="1" hangingPunct="1">
                <a:spcBef>
                  <a:spcPct val="50000"/>
                </a:spcBef>
              </a:pPr>
              <a:r>
                <a:rPr lang="de-DE" altLang="de-DE" sz="2000" dirty="0"/>
                <a:t>Menü und Ziffer 2 = </a:t>
              </a:r>
              <a:r>
                <a:rPr lang="de-DE" altLang="de-DE" sz="2000" dirty="0" smtClean="0"/>
                <a:t>GPS-Position</a:t>
              </a:r>
              <a:endParaRPr lang="de-DE" altLang="de-DE" sz="2000" dirty="0"/>
            </a:p>
            <a:p>
              <a:pPr eaLnBrk="1" hangingPunct="1">
                <a:spcBef>
                  <a:spcPct val="50000"/>
                </a:spcBef>
              </a:pPr>
              <a:r>
                <a:rPr lang="de-DE" altLang="de-DE" sz="2000" dirty="0"/>
                <a:t>Menü und Ziffer 3 = </a:t>
              </a:r>
              <a:r>
                <a:rPr lang="de-DE" altLang="de-DE" sz="2000" dirty="0" smtClean="0"/>
                <a:t>Status-Auswahl</a:t>
              </a:r>
              <a:endParaRPr lang="de-DE" altLang="de-DE" sz="2000" dirty="0"/>
            </a:p>
            <a:p>
              <a:pPr eaLnBrk="1" hangingPunct="1">
                <a:spcBef>
                  <a:spcPct val="50000"/>
                </a:spcBef>
              </a:pPr>
              <a:r>
                <a:rPr lang="de-DE" altLang="de-DE" sz="2000" dirty="0"/>
                <a:t>Menü und Ziffer 4 = Netze</a:t>
              </a:r>
            </a:p>
            <a:p>
              <a:pPr eaLnBrk="1" hangingPunct="1">
                <a:spcBef>
                  <a:spcPct val="50000"/>
                </a:spcBef>
              </a:pPr>
              <a:r>
                <a:rPr lang="de-DE" altLang="de-DE" sz="2000" dirty="0"/>
                <a:t>Menü und Ziffer 5 = Audioprofil</a:t>
              </a:r>
            </a:p>
            <a:p>
              <a:pPr eaLnBrk="1" hangingPunct="1">
                <a:spcBef>
                  <a:spcPct val="50000"/>
                </a:spcBef>
              </a:pPr>
              <a:r>
                <a:rPr lang="de-DE" altLang="de-DE" sz="2000" dirty="0"/>
                <a:t>Menü und Ziffer 7 = Verschlüsselung deaktiviert</a:t>
              </a:r>
            </a:p>
            <a:p>
              <a:pPr eaLnBrk="1" hangingPunct="1">
                <a:spcBef>
                  <a:spcPct val="50000"/>
                </a:spcBef>
              </a:pPr>
              <a:r>
                <a:rPr lang="de-DE" altLang="de-DE" sz="2000" dirty="0" smtClean="0"/>
                <a:t>Menü und Ziffer 9 = Verschlüsselung aktiviert</a:t>
              </a:r>
            </a:p>
            <a:p>
              <a:pPr eaLnBrk="1" hangingPunct="1">
                <a:spcBef>
                  <a:spcPct val="50000"/>
                </a:spcBef>
              </a:pPr>
              <a:r>
                <a:rPr lang="de-DE" altLang="de-DE" sz="2000" dirty="0"/>
                <a:t>Menü </a:t>
              </a:r>
              <a:r>
                <a:rPr lang="de-DE" altLang="de-DE" sz="2000" dirty="0" smtClean="0"/>
                <a:t> und *-Taste = </a:t>
              </a:r>
              <a:r>
                <a:rPr lang="de-DE" altLang="de-DE" sz="2000" dirty="0"/>
                <a:t>Tastensperre</a:t>
              </a:r>
            </a:p>
            <a:p>
              <a:pPr eaLnBrk="1" hangingPunct="1">
                <a:spcBef>
                  <a:spcPct val="50000"/>
                </a:spcBef>
              </a:pPr>
              <a:r>
                <a:rPr lang="de-DE" altLang="de-DE" sz="2000" dirty="0"/>
                <a:t># = EDV-Abfrage </a:t>
              </a:r>
              <a:r>
                <a:rPr lang="de-DE" altLang="de-DE" sz="1600" dirty="0"/>
                <a:t>(polizeiliche Programmierung)</a:t>
              </a:r>
            </a:p>
            <a:p>
              <a:pPr eaLnBrk="1" hangingPunct="1">
                <a:spcBef>
                  <a:spcPct val="50000"/>
                </a:spcBef>
              </a:pPr>
              <a:r>
                <a:rPr lang="de-DE" altLang="de-DE" sz="2000" dirty="0"/>
                <a:t># = Wechsel TMO-DMO </a:t>
              </a:r>
              <a:r>
                <a:rPr lang="de-DE" altLang="de-DE" sz="1600" dirty="0"/>
                <a:t>(kommunale Programmierung</a:t>
              </a:r>
              <a:r>
                <a:rPr lang="de-DE" altLang="de-DE" sz="1600" dirty="0" smtClean="0"/>
                <a:t>)</a:t>
              </a:r>
              <a:endParaRPr lang="de-DE" altLang="de-DE" sz="2000" dirty="0"/>
            </a:p>
          </p:txBody>
        </p:sp>
      </p:grpSp>
    </p:spTree>
    <p:extLst>
      <p:ext uri="{BB962C8B-B14F-4D97-AF65-F5344CB8AC3E}">
        <p14:creationId xmlns:p14="http://schemas.microsoft.com/office/powerpoint/2010/main" val="383385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Grafik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5638" y="2189163"/>
            <a:ext cx="15001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Grafik 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153352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Grafik 2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543050"/>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Grafik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162877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49"/>
          <p:cNvSpPr txBox="1">
            <a:spLocks noChangeArrowheads="1"/>
          </p:cNvSpPr>
          <p:nvPr/>
        </p:nvSpPr>
        <p:spPr bwMode="auto">
          <a:xfrm>
            <a:off x="696913" y="1171575"/>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Gruppenruf</a:t>
            </a:r>
          </a:p>
        </p:txBody>
      </p:sp>
      <p:sp>
        <p:nvSpPr>
          <p:cNvPr id="16434" name="Text Box 50"/>
          <p:cNvSpPr txBox="1">
            <a:spLocks noChangeArrowheads="1"/>
          </p:cNvSpPr>
          <p:nvPr/>
        </p:nvSpPr>
        <p:spPr bwMode="auto">
          <a:xfrm>
            <a:off x="695325" y="3900488"/>
            <a:ext cx="8448675" cy="2248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buFontTx/>
              <a:buAutoNum type="arabicPeriod"/>
            </a:pPr>
            <a:r>
              <a:rPr lang="de-DE" altLang="de-DE" sz="2000" dirty="0"/>
              <a:t>Alle Teilnehmer befinden sich in der gleichen Gruppe</a:t>
            </a:r>
          </a:p>
          <a:p>
            <a:pPr>
              <a:spcBef>
                <a:spcPct val="50000"/>
              </a:spcBef>
              <a:buClr>
                <a:srgbClr val="000000"/>
              </a:buClr>
              <a:buSzPct val="100000"/>
              <a:buFontTx/>
              <a:buAutoNum type="arabicPeriod"/>
            </a:pPr>
            <a:r>
              <a:rPr lang="de-DE" altLang="de-DE" sz="2000" dirty="0"/>
              <a:t>Drücken der </a:t>
            </a:r>
            <a:r>
              <a:rPr lang="de-DE" altLang="de-DE" sz="2000" dirty="0">
                <a:solidFill>
                  <a:srgbClr val="0000FF"/>
                </a:solidFill>
              </a:rPr>
              <a:t>Sendetaste</a:t>
            </a:r>
            <a:r>
              <a:rPr lang="de-DE" altLang="de-DE" sz="2000" dirty="0"/>
              <a:t> (PTT)</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Gesprächsabwicklung zwischen mehreren Teilnehmern </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Verwendung der Verkehrsart Wechselsprechen</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Sperrung der Sendetasten bei den Empfängern</a:t>
            </a:r>
          </a:p>
        </p:txBody>
      </p:sp>
      <p:grpSp>
        <p:nvGrpSpPr>
          <p:cNvPr id="37896" name="Group 52"/>
          <p:cNvGrpSpPr>
            <a:grpSpLocks noChangeAspect="1"/>
          </p:cNvGrpSpPr>
          <p:nvPr/>
        </p:nvGrpSpPr>
        <p:grpSpPr bwMode="auto">
          <a:xfrm>
            <a:off x="3713163" y="1101725"/>
            <a:ext cx="573087" cy="1825625"/>
            <a:chOff x="4513" y="799"/>
            <a:chExt cx="817" cy="2903"/>
          </a:xfrm>
        </p:grpSpPr>
        <p:grpSp>
          <p:nvGrpSpPr>
            <p:cNvPr id="37906" name="Group 53"/>
            <p:cNvGrpSpPr>
              <a:grpSpLocks noChangeAspect="1"/>
            </p:cNvGrpSpPr>
            <p:nvPr/>
          </p:nvGrpSpPr>
          <p:grpSpPr bwMode="auto">
            <a:xfrm>
              <a:off x="4513" y="799"/>
              <a:ext cx="817" cy="2903"/>
              <a:chOff x="4332" y="754"/>
              <a:chExt cx="817" cy="2903"/>
            </a:xfrm>
          </p:grpSpPr>
          <p:sp>
            <p:nvSpPr>
              <p:cNvPr id="37910" name="AutoShape 54"/>
              <p:cNvSpPr>
                <a:spLocks noChangeAspect="1" noChangeArrowheads="1"/>
              </p:cNvSpPr>
              <p:nvPr/>
            </p:nvSpPr>
            <p:spPr bwMode="auto">
              <a:xfrm>
                <a:off x="4570" y="1842"/>
                <a:ext cx="340" cy="1815"/>
              </a:xfrm>
              <a:prstGeom prst="can">
                <a:avLst>
                  <a:gd name="adj" fmla="val 133456"/>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1" name="Oval 55"/>
              <p:cNvSpPr>
                <a:spLocks noChangeAspect="1" noChangeArrowheads="1"/>
              </p:cNvSpPr>
              <p:nvPr/>
            </p:nvSpPr>
            <p:spPr bwMode="auto">
              <a:xfrm>
                <a:off x="4332" y="1752"/>
                <a:ext cx="817" cy="544"/>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2" name="AutoShape 56"/>
              <p:cNvSpPr>
                <a:spLocks noChangeAspect="1" noChangeArrowheads="1"/>
              </p:cNvSpPr>
              <p:nvPr/>
            </p:nvSpPr>
            <p:spPr bwMode="auto">
              <a:xfrm>
                <a:off x="4649" y="1207"/>
                <a:ext cx="182" cy="909"/>
              </a:xfrm>
              <a:prstGeom prst="can">
                <a:avLst>
                  <a:gd name="adj" fmla="val 124863"/>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13" name="Line 57"/>
              <p:cNvSpPr>
                <a:spLocks noChangeAspect="1" noChangeShapeType="1"/>
              </p:cNvSpPr>
              <p:nvPr/>
            </p:nvSpPr>
            <p:spPr bwMode="auto">
              <a:xfrm flipV="1">
                <a:off x="4740" y="754"/>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grpSp>
        <p:sp>
          <p:nvSpPr>
            <p:cNvPr id="37907" name="AutoShape 58"/>
            <p:cNvSpPr>
              <a:spLocks noChangeAspect="1" noChangeArrowheads="1"/>
            </p:cNvSpPr>
            <p:nvPr/>
          </p:nvSpPr>
          <p:spPr bwMode="auto">
            <a:xfrm rot="-10137301">
              <a:off x="4604" y="1842"/>
              <a:ext cx="182" cy="318"/>
            </a:xfrm>
            <a:prstGeom prst="flowChartMagneticDrum">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08" name="AutoShape 59"/>
            <p:cNvSpPr>
              <a:spLocks noChangeAspect="1" noChangeArrowheads="1"/>
            </p:cNvSpPr>
            <p:nvPr/>
          </p:nvSpPr>
          <p:spPr bwMode="auto">
            <a:xfrm>
              <a:off x="4830" y="890"/>
              <a:ext cx="45" cy="272"/>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909" name="Rectangle 60"/>
            <p:cNvSpPr>
              <a:spLocks noChangeAspect="1" noChangeArrowheads="1"/>
            </p:cNvSpPr>
            <p:nvPr/>
          </p:nvSpPr>
          <p:spPr bwMode="auto">
            <a:xfrm>
              <a:off x="4876" y="981"/>
              <a:ext cx="45" cy="13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7897" name="Text Box 102"/>
          <p:cNvSpPr txBox="1">
            <a:spLocks noChangeArrowheads="1"/>
          </p:cNvSpPr>
          <p:nvPr/>
        </p:nvSpPr>
        <p:spPr bwMode="auto">
          <a:xfrm>
            <a:off x="4202113" y="3073400"/>
            <a:ext cx="1641475"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A</a:t>
            </a:r>
          </a:p>
        </p:txBody>
      </p:sp>
      <p:sp>
        <p:nvSpPr>
          <p:cNvPr id="37898" name="Text Box 145"/>
          <p:cNvSpPr txBox="1">
            <a:spLocks noChangeArrowheads="1"/>
          </p:cNvSpPr>
          <p:nvPr/>
        </p:nvSpPr>
        <p:spPr bwMode="auto">
          <a:xfrm>
            <a:off x="7235825" y="3073400"/>
            <a:ext cx="1641475"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C</a:t>
            </a:r>
          </a:p>
        </p:txBody>
      </p:sp>
      <p:sp>
        <p:nvSpPr>
          <p:cNvPr id="37899" name="Text Box 188"/>
          <p:cNvSpPr txBox="1">
            <a:spLocks noChangeArrowheads="1"/>
          </p:cNvSpPr>
          <p:nvPr/>
        </p:nvSpPr>
        <p:spPr bwMode="auto">
          <a:xfrm>
            <a:off x="5622925" y="3073400"/>
            <a:ext cx="1643063" cy="615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Empfänger B</a:t>
            </a:r>
          </a:p>
        </p:txBody>
      </p:sp>
      <p:sp>
        <p:nvSpPr>
          <p:cNvPr id="37900" name="Line 189"/>
          <p:cNvSpPr>
            <a:spLocks noChangeShapeType="1"/>
          </p:cNvSpPr>
          <p:nvPr/>
        </p:nvSpPr>
        <p:spPr bwMode="auto">
          <a:xfrm flipV="1">
            <a:off x="2563813" y="1152525"/>
            <a:ext cx="1116012" cy="6191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7901" name="Line 190"/>
          <p:cNvSpPr>
            <a:spLocks noChangeShapeType="1"/>
          </p:cNvSpPr>
          <p:nvPr/>
        </p:nvSpPr>
        <p:spPr bwMode="auto">
          <a:xfrm>
            <a:off x="4214813" y="1204913"/>
            <a:ext cx="3844925" cy="6000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2" name="Line 191"/>
          <p:cNvSpPr>
            <a:spLocks noChangeShapeType="1"/>
          </p:cNvSpPr>
          <p:nvPr/>
        </p:nvSpPr>
        <p:spPr bwMode="auto">
          <a:xfrm>
            <a:off x="4205288" y="1298575"/>
            <a:ext cx="1998662" cy="588963"/>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3" name="Line 192"/>
          <p:cNvSpPr>
            <a:spLocks noChangeShapeType="1"/>
          </p:cNvSpPr>
          <p:nvPr/>
        </p:nvSpPr>
        <p:spPr bwMode="auto">
          <a:xfrm>
            <a:off x="4171950" y="1335088"/>
            <a:ext cx="568325" cy="66357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7904" name="Text Box 235"/>
          <p:cNvSpPr txBox="1">
            <a:spLocks noChangeArrowheads="1"/>
          </p:cNvSpPr>
          <p:nvPr/>
        </p:nvSpPr>
        <p:spPr bwMode="auto">
          <a:xfrm>
            <a:off x="1562100" y="3128963"/>
            <a:ext cx="1641475"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a:t>Sender</a:t>
            </a:r>
          </a:p>
        </p:txBody>
      </p:sp>
      <p:sp>
        <p:nvSpPr>
          <p:cNvPr id="37905" name="Text Box 24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34"/>
                                        </p:tgtEl>
                                        <p:attrNameLst>
                                          <p:attrName>style.visibility</p:attrName>
                                        </p:attrNameLst>
                                      </p:cBhvr>
                                      <p:to>
                                        <p:strVal val="visible"/>
                                      </p:to>
                                    </p:set>
                                    <p:animEffect transition="in" filter="blinds(horizontal)">
                                      <p:cBhvr>
                                        <p:cTn id="7" dur="500"/>
                                        <p:tgtEl>
                                          <p:spTgt spid="1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Grafik 2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2613" y="1781175"/>
            <a:ext cx="109855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Grafik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782763"/>
            <a:ext cx="1096962"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3"/>
          <p:cNvSpPr txBox="1">
            <a:spLocks noChangeArrowheads="1"/>
          </p:cNvSpPr>
          <p:nvPr/>
        </p:nvSpPr>
        <p:spPr bwMode="auto">
          <a:xfrm>
            <a:off x="696913" y="1171575"/>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Direktruf (Halbduplex)</a:t>
            </a:r>
          </a:p>
        </p:txBody>
      </p:sp>
      <p:sp>
        <p:nvSpPr>
          <p:cNvPr id="17412" name="Text Box 4"/>
          <p:cNvSpPr txBox="1">
            <a:spLocks noChangeArrowheads="1"/>
          </p:cNvSpPr>
          <p:nvPr/>
        </p:nvSpPr>
        <p:spPr bwMode="auto">
          <a:xfrm>
            <a:off x="695325" y="3525838"/>
            <a:ext cx="8448675" cy="255672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buFontTx/>
              <a:buAutoNum type="arabicParenR"/>
            </a:pPr>
            <a:r>
              <a:rPr lang="de-DE" altLang="de-DE" sz="2000" dirty="0"/>
              <a:t>Eingabe der </a:t>
            </a:r>
            <a:r>
              <a:rPr lang="de-DE" altLang="de-DE" sz="2000" dirty="0">
                <a:solidFill>
                  <a:srgbClr val="0000FF"/>
                </a:solidFill>
              </a:rPr>
              <a:t>ISSI</a:t>
            </a:r>
            <a:r>
              <a:rPr lang="de-DE" altLang="de-DE" sz="2000" dirty="0"/>
              <a:t> </a:t>
            </a:r>
            <a:r>
              <a:rPr lang="de-DE" sz="2000" dirty="0"/>
              <a:t>(Teilnehmerkennung)</a:t>
            </a:r>
            <a:endParaRPr lang="de-DE" altLang="de-DE" sz="2000" dirty="0"/>
          </a:p>
          <a:p>
            <a:pPr>
              <a:spcBef>
                <a:spcPct val="50000"/>
              </a:spcBef>
              <a:buClr>
                <a:srgbClr val="000000"/>
              </a:buClr>
              <a:buSzPct val="100000"/>
              <a:buFontTx/>
              <a:buAutoNum type="arabicParenR"/>
            </a:pPr>
            <a:r>
              <a:rPr lang="de-DE" altLang="de-DE" sz="2000" dirty="0"/>
              <a:t>Drücken der </a:t>
            </a:r>
            <a:r>
              <a:rPr lang="de-DE" altLang="de-DE" sz="2000" dirty="0">
                <a:solidFill>
                  <a:srgbClr val="0000FF"/>
                </a:solidFill>
              </a:rPr>
              <a:t>Sendetaste</a:t>
            </a:r>
            <a:r>
              <a:rPr lang="de-DE" altLang="de-DE" sz="2000" dirty="0"/>
              <a:t> (PTT)</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Gesprächsabwicklung zwischen zwei Teilnehmern </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andere Teilnehmer in der aktuell gewählten Gruppe können nicht mithören</a:t>
            </a:r>
          </a:p>
          <a:p>
            <a:pPr>
              <a:spcBef>
                <a:spcPct val="50000"/>
              </a:spcBef>
              <a:buClr>
                <a:srgbClr val="000000"/>
              </a:buClr>
              <a:buSzPct val="100000"/>
              <a:buFont typeface="Wingdings" panose="05000000000000000000" pitchFamily="2" charset="2"/>
              <a:buChar char="Ø"/>
            </a:pPr>
            <a:r>
              <a:rPr lang="de-DE" altLang="de-DE" sz="2000" dirty="0">
                <a:solidFill>
                  <a:srgbClr val="FF0000"/>
                </a:solidFill>
              </a:rPr>
              <a:t>Verwendung der Verkehrsart Wechselsprechen</a:t>
            </a:r>
          </a:p>
        </p:txBody>
      </p:sp>
      <p:grpSp>
        <p:nvGrpSpPr>
          <p:cNvPr id="38918" name="Group 88"/>
          <p:cNvGrpSpPr>
            <a:grpSpLocks noChangeAspect="1"/>
          </p:cNvGrpSpPr>
          <p:nvPr/>
        </p:nvGrpSpPr>
        <p:grpSpPr bwMode="auto">
          <a:xfrm>
            <a:off x="4611688" y="1095375"/>
            <a:ext cx="642937" cy="2281238"/>
            <a:chOff x="4513" y="799"/>
            <a:chExt cx="817" cy="2903"/>
          </a:xfrm>
        </p:grpSpPr>
        <p:grpSp>
          <p:nvGrpSpPr>
            <p:cNvPr id="38929" name="Group 89"/>
            <p:cNvGrpSpPr>
              <a:grpSpLocks noChangeAspect="1"/>
            </p:cNvGrpSpPr>
            <p:nvPr/>
          </p:nvGrpSpPr>
          <p:grpSpPr bwMode="auto">
            <a:xfrm>
              <a:off x="4513" y="799"/>
              <a:ext cx="817" cy="2903"/>
              <a:chOff x="4332" y="754"/>
              <a:chExt cx="817" cy="2903"/>
            </a:xfrm>
          </p:grpSpPr>
          <p:sp>
            <p:nvSpPr>
              <p:cNvPr id="38933" name="AutoShape 90"/>
              <p:cNvSpPr>
                <a:spLocks noChangeAspect="1" noChangeArrowheads="1"/>
              </p:cNvSpPr>
              <p:nvPr/>
            </p:nvSpPr>
            <p:spPr bwMode="auto">
              <a:xfrm>
                <a:off x="4570" y="1842"/>
                <a:ext cx="340" cy="1815"/>
              </a:xfrm>
              <a:prstGeom prst="can">
                <a:avLst>
                  <a:gd name="adj" fmla="val 133456"/>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4" name="Oval 91"/>
              <p:cNvSpPr>
                <a:spLocks noChangeAspect="1" noChangeArrowheads="1"/>
              </p:cNvSpPr>
              <p:nvPr/>
            </p:nvSpPr>
            <p:spPr bwMode="auto">
              <a:xfrm>
                <a:off x="4332" y="1752"/>
                <a:ext cx="817" cy="544"/>
              </a:xfrm>
              <a:prstGeom prst="ellipse">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5" name="AutoShape 92"/>
              <p:cNvSpPr>
                <a:spLocks noChangeAspect="1" noChangeArrowheads="1"/>
              </p:cNvSpPr>
              <p:nvPr/>
            </p:nvSpPr>
            <p:spPr bwMode="auto">
              <a:xfrm>
                <a:off x="4649" y="1207"/>
                <a:ext cx="182" cy="909"/>
              </a:xfrm>
              <a:prstGeom prst="can">
                <a:avLst>
                  <a:gd name="adj" fmla="val 124863"/>
                </a:avLst>
              </a:prstGeom>
              <a:solidFill>
                <a:srgbClr val="00B8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6" name="Line 93"/>
              <p:cNvSpPr>
                <a:spLocks noChangeAspect="1" noChangeShapeType="1"/>
              </p:cNvSpPr>
              <p:nvPr/>
            </p:nvSpPr>
            <p:spPr bwMode="auto">
              <a:xfrm flipV="1">
                <a:off x="4740" y="754"/>
                <a:ext cx="0" cy="5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grpSp>
        <p:sp>
          <p:nvSpPr>
            <p:cNvPr id="38930" name="AutoShape 94"/>
            <p:cNvSpPr>
              <a:spLocks noChangeAspect="1" noChangeArrowheads="1"/>
            </p:cNvSpPr>
            <p:nvPr/>
          </p:nvSpPr>
          <p:spPr bwMode="auto">
            <a:xfrm rot="-10137301">
              <a:off x="4604" y="1842"/>
              <a:ext cx="182" cy="318"/>
            </a:xfrm>
            <a:prstGeom prst="flowChartMagneticDrum">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1" name="AutoShape 95"/>
            <p:cNvSpPr>
              <a:spLocks noChangeAspect="1" noChangeArrowheads="1"/>
            </p:cNvSpPr>
            <p:nvPr/>
          </p:nvSpPr>
          <p:spPr bwMode="auto">
            <a:xfrm>
              <a:off x="4830" y="890"/>
              <a:ext cx="45" cy="272"/>
            </a:xfrm>
            <a:prstGeom prst="roundRect">
              <a:avLst>
                <a:gd name="adj" fmla="val 16667"/>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8932" name="Rectangle 96"/>
            <p:cNvSpPr>
              <a:spLocks noChangeAspect="1" noChangeArrowheads="1"/>
            </p:cNvSpPr>
            <p:nvPr/>
          </p:nvSpPr>
          <p:spPr bwMode="auto">
            <a:xfrm>
              <a:off x="4876" y="981"/>
              <a:ext cx="45" cy="136"/>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sp>
        <p:nvSpPr>
          <p:cNvPr id="38919" name="AutoShape 97"/>
          <p:cNvSpPr>
            <a:spLocks noChangeArrowheads="1"/>
          </p:cNvSpPr>
          <p:nvPr/>
        </p:nvSpPr>
        <p:spPr bwMode="auto">
          <a:xfrm>
            <a:off x="2555875" y="2544763"/>
            <a:ext cx="1889125" cy="792162"/>
          </a:xfrm>
          <a:prstGeom prst="wedgeRoundRectCallout">
            <a:avLst>
              <a:gd name="adj1" fmla="val -70421"/>
              <a:gd name="adj2" fmla="val -3977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buClr>
                <a:srgbClr val="000000"/>
              </a:buClr>
              <a:buSzPct val="100000"/>
              <a:buFont typeface="Times New Roman" panose="02020603050405020304" pitchFamily="18" charset="0"/>
              <a:buNone/>
            </a:pPr>
            <a:r>
              <a:rPr lang="de-DE" altLang="de-DE" sz="2000">
                <a:solidFill>
                  <a:schemeClr val="bg2"/>
                </a:solidFill>
              </a:rPr>
              <a:t>ISSI 01234567</a:t>
            </a:r>
          </a:p>
        </p:txBody>
      </p:sp>
      <p:grpSp>
        <p:nvGrpSpPr>
          <p:cNvPr id="38920" name="Group 152"/>
          <p:cNvGrpSpPr>
            <a:grpSpLocks/>
          </p:cNvGrpSpPr>
          <p:nvPr/>
        </p:nvGrpSpPr>
        <p:grpSpPr bwMode="auto">
          <a:xfrm>
            <a:off x="5081588" y="1239838"/>
            <a:ext cx="2293937" cy="677862"/>
            <a:chOff x="3201" y="781"/>
            <a:chExt cx="1445" cy="427"/>
          </a:xfrm>
        </p:grpSpPr>
        <p:sp>
          <p:nvSpPr>
            <p:cNvPr id="38926" name="Line 140"/>
            <p:cNvSpPr>
              <a:spLocks noChangeShapeType="1"/>
            </p:cNvSpPr>
            <p:nvPr/>
          </p:nvSpPr>
          <p:spPr bwMode="auto">
            <a:xfrm rot="21245434" flipV="1">
              <a:off x="3201" y="801"/>
              <a:ext cx="704" cy="91"/>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8927" name="Line 141"/>
            <p:cNvSpPr>
              <a:spLocks noChangeShapeType="1"/>
            </p:cNvSpPr>
            <p:nvPr/>
          </p:nvSpPr>
          <p:spPr bwMode="auto">
            <a:xfrm rot="21245434" flipH="1">
              <a:off x="3589" y="781"/>
              <a:ext cx="320" cy="18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8928" name="Line 142"/>
            <p:cNvSpPr>
              <a:spLocks noChangeShapeType="1"/>
            </p:cNvSpPr>
            <p:nvPr/>
          </p:nvSpPr>
          <p:spPr bwMode="auto">
            <a:xfrm rot="-354566">
              <a:off x="3610" y="926"/>
              <a:ext cx="1036" cy="28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grpSp>
        <p:nvGrpSpPr>
          <p:cNvPr id="38921" name="Group 153"/>
          <p:cNvGrpSpPr>
            <a:grpSpLocks/>
          </p:cNvGrpSpPr>
          <p:nvPr/>
        </p:nvGrpSpPr>
        <p:grpSpPr bwMode="auto">
          <a:xfrm>
            <a:off x="2130425" y="1663700"/>
            <a:ext cx="2595563" cy="588963"/>
            <a:chOff x="1342" y="1048"/>
            <a:chExt cx="1635" cy="371"/>
          </a:xfrm>
        </p:grpSpPr>
        <p:sp>
          <p:nvSpPr>
            <p:cNvPr id="38923" name="Line 146"/>
            <p:cNvSpPr>
              <a:spLocks noChangeShapeType="1"/>
            </p:cNvSpPr>
            <p:nvPr/>
          </p:nvSpPr>
          <p:spPr bwMode="auto">
            <a:xfrm rot="-1094903">
              <a:off x="1342" y="1048"/>
              <a:ext cx="767" cy="9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38924" name="Line 147"/>
            <p:cNvSpPr>
              <a:spLocks noChangeShapeType="1"/>
            </p:cNvSpPr>
            <p:nvPr/>
          </p:nvSpPr>
          <p:spPr bwMode="auto">
            <a:xfrm rot="20505097" flipH="1">
              <a:off x="1867" y="1059"/>
              <a:ext cx="302" cy="36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38925" name="Line 148"/>
            <p:cNvSpPr>
              <a:spLocks noChangeShapeType="1"/>
            </p:cNvSpPr>
            <p:nvPr/>
          </p:nvSpPr>
          <p:spPr bwMode="auto">
            <a:xfrm rot="20505097" flipV="1">
              <a:off x="1890" y="1199"/>
              <a:ext cx="1087" cy="9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
        <p:nvSpPr>
          <p:cNvPr id="38922" name="Text Box 15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blinds(horizontal)">
                                      <p:cBhvr>
                                        <p:cTn id="7" dur="500"/>
                                        <p:tgtEl>
                                          <p:spTgt spid="17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2">
                                            <p:txEl>
                                              <p:pRg st="1" end="1"/>
                                            </p:txEl>
                                          </p:spTgt>
                                        </p:tgtEl>
                                        <p:attrNameLst>
                                          <p:attrName>style.visibility</p:attrName>
                                        </p:attrNameLst>
                                      </p:cBhvr>
                                      <p:to>
                                        <p:strVal val="visible"/>
                                      </p:to>
                                    </p:set>
                                    <p:animEffect transition="in" filter="blinds(horizontal)">
                                      <p:cBhvr>
                                        <p:cTn id="12" dur="500"/>
                                        <p:tgtEl>
                                          <p:spTgt spid="1741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2">
                                            <p:txEl>
                                              <p:pRg st="2" end="2"/>
                                            </p:txEl>
                                          </p:spTgt>
                                        </p:tgtEl>
                                        <p:attrNameLst>
                                          <p:attrName>style.visibility</p:attrName>
                                        </p:attrNameLst>
                                      </p:cBhvr>
                                      <p:to>
                                        <p:strVal val="visible"/>
                                      </p:to>
                                    </p:set>
                                    <p:animEffect transition="in" filter="blinds(horizontal)">
                                      <p:cBhvr>
                                        <p:cTn id="17" dur="500"/>
                                        <p:tgtEl>
                                          <p:spTgt spid="17412">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412">
                                            <p:txEl>
                                              <p:pRg st="3" end="3"/>
                                            </p:txEl>
                                          </p:spTgt>
                                        </p:tgtEl>
                                        <p:attrNameLst>
                                          <p:attrName>style.visibility</p:attrName>
                                        </p:attrNameLst>
                                      </p:cBhvr>
                                      <p:to>
                                        <p:strVal val="visible"/>
                                      </p:to>
                                    </p:set>
                                    <p:animEffect transition="in" filter="blinds(horizontal)">
                                      <p:cBhvr>
                                        <p:cTn id="20" dur="500"/>
                                        <p:tgtEl>
                                          <p:spTgt spid="17412">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7412">
                                            <p:txEl>
                                              <p:pRg st="4" end="4"/>
                                            </p:txEl>
                                          </p:spTgt>
                                        </p:tgtEl>
                                        <p:attrNameLst>
                                          <p:attrName>style.visibility</p:attrName>
                                        </p:attrNameLst>
                                      </p:cBhvr>
                                      <p:to>
                                        <p:strVal val="visible"/>
                                      </p:to>
                                    </p:set>
                                    <p:animEffect transition="in" filter="blinds(horizontal)">
                                      <p:cBhvr>
                                        <p:cTn id="23" dur="500"/>
                                        <p:tgtEl>
                                          <p:spTgt spid="174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3" name="Gruppieren 2"/>
          <p:cNvGrpSpPr/>
          <p:nvPr/>
        </p:nvGrpSpPr>
        <p:grpSpPr>
          <a:xfrm>
            <a:off x="3207600" y="1316325"/>
            <a:ext cx="5710237" cy="4759867"/>
            <a:chOff x="3363913" y="1277938"/>
            <a:chExt cx="5710237" cy="4759867"/>
          </a:xfrm>
        </p:grpSpPr>
        <p:sp>
          <p:nvSpPr>
            <p:cNvPr id="114690" name="Text Box 2"/>
            <p:cNvSpPr txBox="1">
              <a:spLocks noChangeArrowheads="1"/>
            </p:cNvSpPr>
            <p:nvPr/>
          </p:nvSpPr>
          <p:spPr bwMode="auto">
            <a:xfrm>
              <a:off x="3363913" y="2924175"/>
              <a:ext cx="5710237" cy="1461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Navigationsknopf 1x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Drehen des Navigationsknopf  links/rechts</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Sendetaste</a:t>
              </a:r>
              <a:r>
                <a:rPr lang="de-DE" altLang="de-DE" sz="2000" dirty="0"/>
                <a:t> drücken oder ca. 5 Sekunden warten</a:t>
              </a:r>
            </a:p>
          </p:txBody>
        </p:sp>
        <p:sp>
          <p:nvSpPr>
            <p:cNvPr id="40964" name="Text Box 3"/>
            <p:cNvSpPr txBox="1">
              <a:spLocks noChangeArrowheads="1"/>
            </p:cNvSpPr>
            <p:nvPr/>
          </p:nvSpPr>
          <p:spPr bwMode="auto">
            <a:xfrm>
              <a:off x="3363913" y="1277938"/>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1)</a:t>
              </a:r>
            </a:p>
          </p:txBody>
        </p:sp>
        <p:sp>
          <p:nvSpPr>
            <p:cNvPr id="40966" name="Text Box 8"/>
            <p:cNvSpPr txBox="1">
              <a:spLocks noChangeArrowheads="1"/>
            </p:cNvSpPr>
            <p:nvPr/>
          </p:nvSpPr>
          <p:spPr bwMode="auto">
            <a:xfrm>
              <a:off x="3398610" y="1931194"/>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sp>
          <p:nvSpPr>
            <p:cNvPr id="2" name="Text Box 2"/>
            <p:cNvSpPr txBox="1">
              <a:spLocks noChangeArrowheads="1"/>
            </p:cNvSpPr>
            <p:nvPr/>
          </p:nvSpPr>
          <p:spPr bwMode="auto">
            <a:xfrm>
              <a:off x="3363913" y="4576763"/>
              <a:ext cx="5710237" cy="14610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800100" indent="-342900" defTabSz="449263" eaLnBrk="0" hangingPunct="0">
                <a:defRPr>
                  <a:solidFill>
                    <a:schemeClr val="tx1"/>
                  </a:solidFill>
                  <a:latin typeface="Arial" panose="020B0604020202020204" pitchFamily="34" charset="0"/>
                </a:defRPr>
              </a:lvl2pPr>
              <a:lvl3pPr marL="1257300" indent="-342900" defTabSz="449263" eaLnBrk="0" hangingPunct="0">
                <a:defRPr>
                  <a:solidFill>
                    <a:schemeClr val="tx1"/>
                  </a:solidFill>
                  <a:latin typeface="Arial" panose="020B0604020202020204" pitchFamily="34" charset="0"/>
                </a:defRPr>
              </a:lvl3pPr>
              <a:lvl4pPr marL="1714500" indent="-342900" defTabSz="449263" eaLnBrk="0" hangingPunct="0">
                <a:defRPr>
                  <a:solidFill>
                    <a:schemeClr val="tx1"/>
                  </a:solidFill>
                  <a:latin typeface="Arial" panose="020B0604020202020204" pitchFamily="34" charset="0"/>
                </a:defRPr>
              </a:lvl4pPr>
              <a:lvl5pPr marL="2171700" indent="-342900" defTabSz="449263" eaLnBrk="0" hangingPunct="0">
                <a:defRPr>
                  <a:solidFill>
                    <a:schemeClr val="tx1"/>
                  </a:solidFill>
                  <a:latin typeface="Arial" panose="020B0604020202020204" pitchFamily="34" charset="0"/>
                </a:defRPr>
              </a:lvl5pPr>
              <a:lvl6pPr marL="2628900" indent="-342900" defTabSz="449263" eaLnBrk="0" fontAlgn="base" hangingPunct="0">
                <a:spcBef>
                  <a:spcPct val="0"/>
                </a:spcBef>
                <a:spcAft>
                  <a:spcPct val="0"/>
                </a:spcAft>
                <a:defRPr>
                  <a:solidFill>
                    <a:schemeClr val="tx1"/>
                  </a:solidFill>
                  <a:latin typeface="Arial" panose="020B0604020202020204" pitchFamily="34" charset="0"/>
                </a:defRPr>
              </a:lvl6pPr>
              <a:lvl7pPr marL="3086100" indent="-342900" defTabSz="449263" eaLnBrk="0" fontAlgn="base" hangingPunct="0">
                <a:spcBef>
                  <a:spcPct val="0"/>
                </a:spcBef>
                <a:spcAft>
                  <a:spcPct val="0"/>
                </a:spcAft>
                <a:defRPr>
                  <a:solidFill>
                    <a:schemeClr val="tx1"/>
                  </a:solidFill>
                  <a:latin typeface="Arial" panose="020B0604020202020204" pitchFamily="34" charset="0"/>
                </a:defRPr>
              </a:lvl7pPr>
              <a:lvl8pPr marL="3543300" indent="-342900" defTabSz="449263" eaLnBrk="0" fontAlgn="base" hangingPunct="0">
                <a:spcBef>
                  <a:spcPct val="0"/>
                </a:spcBef>
                <a:spcAft>
                  <a:spcPct val="0"/>
                </a:spcAft>
                <a:defRPr>
                  <a:solidFill>
                    <a:schemeClr val="tx1"/>
                  </a:solidFill>
                  <a:latin typeface="Arial" panose="020B0604020202020204" pitchFamily="34" charset="0"/>
                </a:defRPr>
              </a:lvl8pPr>
              <a:lvl9pPr marL="4000500" indent="-3429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solidFill>
                    <a:srgbClr val="FF0000"/>
                  </a:solidFill>
                </a:rPr>
                <a:t>oder</a:t>
              </a: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a:t>
              </a:r>
              <a:r>
                <a:rPr lang="de-DE" altLang="de-DE" sz="2000" dirty="0"/>
                <a:t> ◄► auswählen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Sendetaste</a:t>
              </a:r>
              <a:r>
                <a:rPr lang="de-DE" altLang="de-DE" sz="2000" dirty="0"/>
                <a:t> drücken oder </a:t>
              </a:r>
              <a:r>
                <a:rPr lang="de-DE" altLang="de-DE" sz="2000" dirty="0">
                  <a:solidFill>
                    <a:srgbClr val="0000FF"/>
                  </a:solidFill>
                </a:rPr>
                <a:t>Kontexttaste</a:t>
              </a:r>
              <a:r>
                <a:rPr lang="de-DE" altLang="de-DE" sz="2000" dirty="0"/>
                <a:t> „wählen“ Auswahl bestätigen</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710238" cy="3781291"/>
            <a:chOff x="3352800" y="1301902"/>
            <a:chExt cx="5710238" cy="3781291"/>
          </a:xfrm>
        </p:grpSpPr>
        <p:sp>
          <p:nvSpPr>
            <p:cNvPr id="114690" name="Text Box 2"/>
            <p:cNvSpPr txBox="1">
              <a:spLocks noChangeArrowheads="1"/>
            </p:cNvSpPr>
            <p:nvPr/>
          </p:nvSpPr>
          <p:spPr bwMode="auto">
            <a:xfrm>
              <a:off x="3352800" y="3203575"/>
              <a:ext cx="5710238"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Ordner </a:t>
              </a:r>
              <a:r>
                <a:rPr lang="de-DE" altLang="de-DE" sz="2000" dirty="0">
                  <a:solidFill>
                    <a:srgbClr val="0000FF"/>
                  </a:solidFill>
                </a:rPr>
                <a:t>„</a:t>
              </a:r>
              <a:r>
                <a:rPr lang="de-DE" altLang="de-DE" sz="2000" dirty="0" err="1">
                  <a:solidFill>
                    <a:srgbClr val="0000FF"/>
                  </a:solidFill>
                </a:rPr>
                <a:t>Grp</a:t>
              </a:r>
              <a:r>
                <a:rPr lang="de-DE" altLang="de-DE" sz="2000" dirty="0">
                  <a:solidFill>
                    <a:srgbClr val="0000FF"/>
                  </a:solidFill>
                </a:rPr>
                <a:t> nach Ord.“ wählen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br>
                <a:rPr lang="de-DE" altLang="de-DE" sz="2000" dirty="0">
                  <a:solidFill>
                    <a:srgbClr val="0000FF"/>
                  </a:solidFill>
                </a:rPr>
              </a:br>
              <a:r>
                <a:rPr lang="de-DE" altLang="de-DE" sz="2000" dirty="0"/>
                <a:t>Gruppenordner </a:t>
              </a:r>
              <a:r>
                <a:rPr lang="de-DE" altLang="de-DE" sz="2000" dirty="0">
                  <a:solidFill>
                    <a:srgbClr val="0000FF"/>
                  </a:solidFill>
                </a:rPr>
                <a:t>wählen</a:t>
              </a:r>
              <a:endParaRPr lang="de-DE" altLang="de-DE" sz="2000" dirty="0"/>
            </a:p>
            <a:p>
              <a:pPr>
                <a:lnSpc>
                  <a:spcPct val="86000"/>
                </a:lnSpc>
                <a:spcBef>
                  <a:spcPct val="50000"/>
                </a:spcBef>
                <a:buClr>
                  <a:srgbClr val="000000"/>
                </a:buClr>
                <a:buSzPct val="100000"/>
                <a:buFont typeface="Times New Roman" panose="02020603050405020304" pitchFamily="18" charset="0"/>
                <a:buAutoNum type="arabicParenR"/>
              </a:pPr>
              <a:endParaRPr lang="de-DE" altLang="de-DE" sz="2000" dirty="0"/>
            </a:p>
          </p:txBody>
        </p:sp>
        <p:sp>
          <p:nvSpPr>
            <p:cNvPr id="41988" name="Text Box 3"/>
            <p:cNvSpPr txBox="1">
              <a:spLocks noChangeArrowheads="1"/>
            </p:cNvSpPr>
            <p:nvPr/>
          </p:nvSpPr>
          <p:spPr bwMode="auto">
            <a:xfrm>
              <a:off x="3352800" y="1301902"/>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2)</a:t>
              </a:r>
            </a:p>
          </p:txBody>
        </p:sp>
        <p:sp>
          <p:nvSpPr>
            <p:cNvPr id="41990" name="Text Box 8"/>
            <p:cNvSpPr txBox="1">
              <a:spLocks noChangeArrowheads="1"/>
            </p:cNvSpPr>
            <p:nvPr/>
          </p:nvSpPr>
          <p:spPr bwMode="auto">
            <a:xfrm>
              <a:off x="3363558" y="2025650"/>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710238" cy="3780649"/>
            <a:chOff x="3352800" y="1302544"/>
            <a:chExt cx="5710238" cy="3780649"/>
          </a:xfrm>
        </p:grpSpPr>
        <p:sp>
          <p:nvSpPr>
            <p:cNvPr id="114690" name="Text Box 2"/>
            <p:cNvSpPr txBox="1">
              <a:spLocks noChangeArrowheads="1"/>
            </p:cNvSpPr>
            <p:nvPr/>
          </p:nvSpPr>
          <p:spPr bwMode="auto">
            <a:xfrm>
              <a:off x="3352800" y="3203575"/>
              <a:ext cx="5710238"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Ordner </a:t>
              </a:r>
              <a:r>
                <a:rPr lang="de-DE" altLang="de-DE" sz="2000" dirty="0">
                  <a:solidFill>
                    <a:srgbClr val="0000FF"/>
                  </a:solidFill>
                </a:rPr>
                <a:t>„</a:t>
              </a:r>
              <a:r>
                <a:rPr lang="de-DE" altLang="de-DE" sz="2000" dirty="0" err="1">
                  <a:solidFill>
                    <a:srgbClr val="0000FF"/>
                  </a:solidFill>
                </a:rPr>
                <a:t>Grp</a:t>
              </a:r>
              <a:r>
                <a:rPr lang="de-DE" altLang="de-DE" sz="2000" dirty="0">
                  <a:solidFill>
                    <a:srgbClr val="0000FF"/>
                  </a:solidFill>
                </a:rPr>
                <a:t> n. ABC“ wählen</a:t>
              </a:r>
              <a:endParaRPr lang="de-DE" altLang="de-DE" sz="2000" b="1" dirty="0">
                <a:solidFill>
                  <a:srgbClr val="FF0000"/>
                </a:solidFill>
              </a:endParaRPr>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r>
                <a:rPr lang="de-DE" altLang="de-DE" sz="2000" dirty="0"/>
                <a:t> </a:t>
              </a:r>
              <a:r>
                <a:rPr lang="de-DE" altLang="de-DE" sz="2000" dirty="0">
                  <a:solidFill>
                    <a:srgbClr val="0000FF"/>
                  </a:solidFill>
                </a:rPr>
                <a:t>Gesprächsgruppe wählen</a:t>
              </a:r>
              <a:endParaRPr lang="de-DE" altLang="de-DE" sz="2000" dirty="0"/>
            </a:p>
            <a:p>
              <a:pPr>
                <a:lnSpc>
                  <a:spcPct val="86000"/>
                </a:lnSpc>
                <a:spcBef>
                  <a:spcPct val="50000"/>
                </a:spcBef>
                <a:buClr>
                  <a:srgbClr val="000000"/>
                </a:buClr>
                <a:buSzPct val="100000"/>
                <a:buFont typeface="Times New Roman" panose="02020603050405020304" pitchFamily="18" charset="0"/>
                <a:buAutoNum type="arabicParenR"/>
              </a:pPr>
              <a:endParaRPr lang="de-DE" altLang="de-DE" sz="2000" dirty="0"/>
            </a:p>
          </p:txBody>
        </p:sp>
        <p:sp>
          <p:nvSpPr>
            <p:cNvPr id="43012" name="Text Box 3"/>
            <p:cNvSpPr txBox="1">
              <a:spLocks noChangeArrowheads="1"/>
            </p:cNvSpPr>
            <p:nvPr/>
          </p:nvSpPr>
          <p:spPr bwMode="auto">
            <a:xfrm>
              <a:off x="3352800" y="1302544"/>
              <a:ext cx="4164012" cy="6238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der Gesprächsgruppe (Variante 3)</a:t>
              </a:r>
            </a:p>
          </p:txBody>
        </p:sp>
        <p:sp>
          <p:nvSpPr>
            <p:cNvPr id="43014" name="Text Box 8"/>
            <p:cNvSpPr txBox="1">
              <a:spLocks noChangeArrowheads="1"/>
            </p:cNvSpPr>
            <p:nvPr/>
          </p:nvSpPr>
          <p:spPr bwMode="auto">
            <a:xfrm>
              <a:off x="3352800" y="1972674"/>
              <a:ext cx="5459412" cy="889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Innerhalb eines Gruppenordners kann die Gesprächsgruppe wie folgt gewechselt werden:</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459412" cy="3751280"/>
            <a:chOff x="3576638" y="1268413"/>
            <a:chExt cx="5459412" cy="3751280"/>
          </a:xfrm>
        </p:grpSpPr>
        <p:sp>
          <p:nvSpPr>
            <p:cNvPr id="115714" name="Text Box 2"/>
            <p:cNvSpPr txBox="1">
              <a:spLocks noChangeArrowheads="1"/>
            </p:cNvSpPr>
            <p:nvPr/>
          </p:nvSpPr>
          <p:spPr bwMode="auto">
            <a:xfrm>
              <a:off x="3603625" y="3140075"/>
              <a:ext cx="4883150"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1x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Ordner</a:t>
              </a:r>
              <a:r>
                <a:rPr lang="de-DE" altLang="de-DE" sz="2000" dirty="0">
                  <a:solidFill>
                    <a:srgbClr val="0000FF"/>
                  </a:solidFill>
                </a:rPr>
                <a:t> „Ordner“ wählen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t>Mit </a:t>
              </a:r>
              <a:r>
                <a:rPr lang="de-DE" altLang="de-DE" sz="2000" dirty="0">
                  <a:solidFill>
                    <a:srgbClr val="0000FF"/>
                  </a:solidFill>
                </a:rPr>
                <a:t>Navigationstasten hoch/runter</a:t>
              </a:r>
              <a:br>
                <a:rPr lang="de-DE" altLang="de-DE" sz="2000" dirty="0">
                  <a:solidFill>
                    <a:srgbClr val="0000FF"/>
                  </a:solidFill>
                </a:rPr>
              </a:br>
              <a:r>
                <a:rPr lang="de-DE" altLang="de-DE" sz="2000" dirty="0"/>
                <a:t>Gruppenordner wählen</a:t>
              </a:r>
            </a:p>
            <a:p>
              <a:pPr>
                <a:lnSpc>
                  <a:spcPct val="86000"/>
                </a:lnSpc>
                <a:spcBef>
                  <a:spcPct val="50000"/>
                </a:spcBef>
                <a:buClr>
                  <a:srgbClr val="000000"/>
                </a:buClr>
                <a:buSzPct val="100000"/>
              </a:pPr>
              <a:endParaRPr lang="de-DE" altLang="de-DE" sz="2000" dirty="0">
                <a:solidFill>
                  <a:srgbClr val="FF0000"/>
                </a:solidFill>
              </a:endParaRPr>
            </a:p>
          </p:txBody>
        </p:sp>
        <p:sp>
          <p:nvSpPr>
            <p:cNvPr id="44036"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Wechsel des Gruppenordners</a:t>
              </a:r>
            </a:p>
          </p:txBody>
        </p:sp>
        <p:sp>
          <p:nvSpPr>
            <p:cNvPr id="44038" name="Text Box 6"/>
            <p:cNvSpPr txBox="1">
              <a:spLocks noChangeArrowheads="1"/>
            </p:cNvSpPr>
            <p:nvPr/>
          </p:nvSpPr>
          <p:spPr bwMode="auto">
            <a:xfrm>
              <a:off x="3576638" y="1841500"/>
              <a:ext cx="5459412" cy="623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a:t>In der Betriebsart TMO wird der Gruppenordner wie folgt gewechselt: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49"/>
          <p:cNvSpPr txBox="1">
            <a:spLocks noChangeArrowheads="1"/>
          </p:cNvSpPr>
          <p:nvPr/>
        </p:nvSpPr>
        <p:spPr bwMode="auto">
          <a:xfrm>
            <a:off x="-14547" y="1528335"/>
            <a:ext cx="91440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MTP830 </a:t>
            </a:r>
            <a:r>
              <a:rPr lang="de-DE" altLang="de-DE" sz="2000" b="1" dirty="0" err="1"/>
              <a:t>FuG</a:t>
            </a:r>
            <a:r>
              <a:rPr lang="de-DE" altLang="de-DE" sz="2000" b="1" dirty="0"/>
              <a:t> </a:t>
            </a:r>
          </a:p>
        </p:txBody>
      </p:sp>
      <p:sp>
        <p:nvSpPr>
          <p:cNvPr id="31894" name="Text Box 150"/>
          <p:cNvSpPr txBox="1">
            <a:spLocks noChangeArrowheads="1"/>
          </p:cNvSpPr>
          <p:nvPr/>
        </p:nvSpPr>
        <p:spPr bwMode="auto">
          <a:xfrm>
            <a:off x="3347864" y="2636912"/>
            <a:ext cx="4678362"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124744"/>
            <a:ext cx="1473200" cy="5080000"/>
          </a:xfrm>
          <a:prstGeom prst="rect">
            <a:avLst/>
          </a:prstGeom>
        </p:spPr>
      </p:pic>
    </p:spTree>
    <p:extLst>
      <p:ext uri="{BB962C8B-B14F-4D97-AF65-F5344CB8AC3E}">
        <p14:creationId xmlns:p14="http://schemas.microsoft.com/office/powerpoint/2010/main" val="35952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Grafik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Text Box 4"/>
          <p:cNvSpPr txBox="1">
            <a:spLocks noChangeArrowheads="1"/>
          </p:cNvSpPr>
          <p:nvPr/>
        </p:nvSpPr>
        <p:spPr bwMode="auto">
          <a:xfrm>
            <a:off x="-20638" y="30004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233696" y="1128284"/>
            <a:ext cx="5540375" cy="4914287"/>
            <a:chOff x="3576638" y="1268413"/>
            <a:chExt cx="5540375" cy="4914287"/>
          </a:xfrm>
        </p:grpSpPr>
        <p:sp>
          <p:nvSpPr>
            <p:cNvPr id="115714" name="Text Box 2"/>
            <p:cNvSpPr txBox="1">
              <a:spLocks noChangeArrowheads="1"/>
            </p:cNvSpPr>
            <p:nvPr/>
          </p:nvSpPr>
          <p:spPr bwMode="auto">
            <a:xfrm>
              <a:off x="3576638" y="2518619"/>
              <a:ext cx="5540375" cy="366408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800100" indent="-342900" defTabSz="449263" eaLnBrk="0" hangingPunct="0">
                <a:defRPr>
                  <a:solidFill>
                    <a:schemeClr val="tx1"/>
                  </a:solidFill>
                  <a:latin typeface="Arial" panose="020B0604020202020204" pitchFamily="34" charset="0"/>
                </a:defRPr>
              </a:lvl2pPr>
              <a:lvl3pPr marL="1257300" indent="-342900" defTabSz="449263" eaLnBrk="0" hangingPunct="0">
                <a:defRPr>
                  <a:solidFill>
                    <a:schemeClr val="tx1"/>
                  </a:solidFill>
                  <a:latin typeface="Arial" panose="020B0604020202020204" pitchFamily="34" charset="0"/>
                </a:defRPr>
              </a:lvl3pPr>
              <a:lvl4pPr marL="1714500" indent="-342900" defTabSz="449263" eaLnBrk="0" hangingPunct="0">
                <a:defRPr>
                  <a:solidFill>
                    <a:schemeClr val="tx1"/>
                  </a:solidFill>
                  <a:latin typeface="Arial" panose="020B0604020202020204" pitchFamily="34" charset="0"/>
                </a:defRPr>
              </a:lvl4pPr>
              <a:lvl5pPr marL="2171700" indent="-342900" defTabSz="449263" eaLnBrk="0" hangingPunct="0">
                <a:defRPr>
                  <a:solidFill>
                    <a:schemeClr val="tx1"/>
                  </a:solidFill>
                  <a:latin typeface="Arial" panose="020B0604020202020204" pitchFamily="34" charset="0"/>
                </a:defRPr>
              </a:lvl5pPr>
              <a:lvl6pPr marL="2628900" indent="-342900" defTabSz="449263" eaLnBrk="0" fontAlgn="base" hangingPunct="0">
                <a:spcBef>
                  <a:spcPct val="0"/>
                </a:spcBef>
                <a:spcAft>
                  <a:spcPct val="0"/>
                </a:spcAft>
                <a:defRPr>
                  <a:solidFill>
                    <a:schemeClr val="tx1"/>
                  </a:solidFill>
                  <a:latin typeface="Arial" panose="020B0604020202020204" pitchFamily="34" charset="0"/>
                </a:defRPr>
              </a:lvl6pPr>
              <a:lvl7pPr marL="3086100" indent="-342900" defTabSz="449263" eaLnBrk="0" fontAlgn="base" hangingPunct="0">
                <a:spcBef>
                  <a:spcPct val="0"/>
                </a:spcBef>
                <a:spcAft>
                  <a:spcPct val="0"/>
                </a:spcAft>
                <a:defRPr>
                  <a:solidFill>
                    <a:schemeClr val="tx1"/>
                  </a:solidFill>
                  <a:latin typeface="Arial" panose="020B0604020202020204" pitchFamily="34" charset="0"/>
                </a:defRPr>
              </a:lvl7pPr>
              <a:lvl8pPr marL="3543300" indent="-342900" defTabSz="449263" eaLnBrk="0" fontAlgn="base" hangingPunct="0">
                <a:spcBef>
                  <a:spcPct val="0"/>
                </a:spcBef>
                <a:spcAft>
                  <a:spcPct val="0"/>
                </a:spcAft>
                <a:defRPr>
                  <a:solidFill>
                    <a:schemeClr val="tx1"/>
                  </a:solidFill>
                  <a:latin typeface="Arial" panose="020B0604020202020204" pitchFamily="34" charset="0"/>
                </a:defRPr>
              </a:lvl8pPr>
              <a:lvl9pPr marL="4000500" indent="-3429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Abspeichern:</a:t>
              </a:r>
            </a:p>
            <a:p>
              <a:pPr marL="0" indent="0">
                <a:lnSpc>
                  <a:spcPct val="86000"/>
                </a:lnSpc>
                <a:spcBef>
                  <a:spcPct val="50000"/>
                </a:spcBef>
                <a:buClr>
                  <a:srgbClr val="000000"/>
                </a:buClr>
                <a:buSzPct val="100000"/>
                <a:buFont typeface="Times New Roman" panose="02020603050405020304" pitchFamily="18" charset="0"/>
                <a:buNone/>
              </a:pPr>
              <a:r>
                <a:rPr lang="de-DE" altLang="de-DE" sz="2000" dirty="0">
                  <a:solidFill>
                    <a:srgbClr val="0000FF"/>
                  </a:solidFill>
                </a:rPr>
                <a:t>Menü </a:t>
              </a:r>
              <a:r>
                <a:rPr lang="de-DE" altLang="de-DE" sz="2000" dirty="0" smtClean="0">
                  <a:solidFill>
                    <a:srgbClr val="0000FF"/>
                  </a:solidFill>
                </a:rPr>
                <a:t>– </a:t>
              </a:r>
              <a:r>
                <a:rPr lang="de-DE" altLang="de-DE" sz="2000" dirty="0">
                  <a:solidFill>
                    <a:srgbClr val="0000FF"/>
                  </a:solidFill>
                </a:rPr>
                <a:t>Favoriten – </a:t>
              </a:r>
              <a:r>
                <a:rPr lang="de-DE" altLang="de-DE" sz="2000" dirty="0" smtClean="0">
                  <a:solidFill>
                    <a:srgbClr val="0000FF"/>
                  </a:solidFill>
                </a:rPr>
                <a:t>Favoriten-Ordner auswählen - Gruppe hinzufügen </a:t>
              </a:r>
              <a:r>
                <a:rPr lang="de-DE" altLang="de-DE" sz="2000" dirty="0">
                  <a:solidFill>
                    <a:srgbClr val="0000FF"/>
                  </a:solidFill>
                </a:rPr>
                <a:t>– </a:t>
              </a:r>
              <a:r>
                <a:rPr lang="de-DE" altLang="de-DE" sz="2000" dirty="0" smtClean="0">
                  <a:solidFill>
                    <a:srgbClr val="0000FF"/>
                  </a:solidFill>
                </a:rPr>
                <a:t>über Rufgruppen-Optionen die Rufgruppe </a:t>
              </a:r>
              <a:r>
                <a:rPr lang="de-DE" altLang="de-DE" sz="2000" dirty="0">
                  <a:solidFill>
                    <a:srgbClr val="0000FF"/>
                  </a:solidFill>
                </a:rPr>
                <a:t>hinzufügen</a:t>
              </a:r>
              <a:br>
                <a:rPr lang="de-DE" altLang="de-DE" sz="2000" dirty="0">
                  <a:solidFill>
                    <a:srgbClr val="0000FF"/>
                  </a:solidFill>
                </a:rPr>
              </a:br>
              <a:r>
                <a:rPr lang="de-DE" altLang="de-DE" sz="2000" dirty="0" smtClean="0">
                  <a:solidFill>
                    <a:srgbClr val="0000FF"/>
                  </a:solidFill>
                </a:rPr>
                <a:t/>
              </a:r>
              <a:br>
                <a:rPr lang="de-DE" altLang="de-DE" sz="2000" dirty="0" smtClean="0">
                  <a:solidFill>
                    <a:srgbClr val="0000FF"/>
                  </a:solidFill>
                </a:rPr>
              </a:br>
              <a:r>
                <a:rPr lang="de-DE" altLang="de-DE" sz="2000" dirty="0" smtClean="0"/>
                <a:t>Löschen</a:t>
              </a:r>
              <a:r>
                <a:rPr lang="de-DE" altLang="de-DE" sz="2000" dirty="0"/>
                <a:t>:</a:t>
              </a:r>
            </a:p>
            <a:p>
              <a:pPr marL="0" indent="0">
                <a:lnSpc>
                  <a:spcPct val="86000"/>
                </a:lnSpc>
                <a:spcBef>
                  <a:spcPct val="50000"/>
                </a:spcBef>
                <a:buClr>
                  <a:srgbClr val="000000"/>
                </a:buClr>
                <a:buSzPct val="100000"/>
              </a:pPr>
              <a:r>
                <a:rPr lang="de-DE" altLang="de-DE" sz="2000" dirty="0">
                  <a:solidFill>
                    <a:srgbClr val="0000FF"/>
                  </a:solidFill>
                </a:rPr>
                <a:t>Menü </a:t>
              </a:r>
              <a:r>
                <a:rPr lang="de-DE" altLang="de-DE" sz="2000" dirty="0" smtClean="0">
                  <a:solidFill>
                    <a:srgbClr val="0000FF"/>
                  </a:solidFill>
                </a:rPr>
                <a:t>– Favoriten </a:t>
              </a:r>
              <a:r>
                <a:rPr lang="de-DE" altLang="de-DE" sz="2000" dirty="0">
                  <a:solidFill>
                    <a:srgbClr val="0000FF"/>
                  </a:solidFill>
                </a:rPr>
                <a:t>– Favoriten-Ordner </a:t>
              </a:r>
              <a:r>
                <a:rPr lang="de-DE" altLang="de-DE" sz="2000" dirty="0" smtClean="0">
                  <a:solidFill>
                    <a:srgbClr val="0000FF"/>
                  </a:solidFill>
                </a:rPr>
                <a:t>auswählen - zu löschende Rufgruppe </a:t>
              </a:r>
              <a:r>
                <a:rPr lang="de-DE" altLang="de-DE" sz="2000" dirty="0">
                  <a:solidFill>
                    <a:srgbClr val="0000FF"/>
                  </a:solidFill>
                </a:rPr>
                <a:t>auswählen  - Löschen bestätigen</a:t>
              </a:r>
              <a:endParaRPr lang="de-DE" altLang="de-DE" sz="2000" dirty="0"/>
            </a:p>
            <a:p>
              <a:pPr>
                <a:lnSpc>
                  <a:spcPct val="86000"/>
                </a:lnSpc>
                <a:spcBef>
                  <a:spcPct val="50000"/>
                </a:spcBef>
                <a:buClr>
                  <a:srgbClr val="000000"/>
                </a:buClr>
                <a:buSzPct val="100000"/>
                <a:buFont typeface="Wingdings" panose="05000000000000000000" pitchFamily="2" charset="2"/>
                <a:buChar char="Ø"/>
              </a:pPr>
              <a:r>
                <a:rPr lang="de-DE" altLang="de-DE" dirty="0"/>
                <a:t>Bei angelegten Favoriten: </a:t>
              </a:r>
              <a:r>
                <a:rPr lang="de-DE" altLang="de-DE" dirty="0" smtClean="0"/>
                <a:t>Pfeiltaste </a:t>
              </a:r>
              <a:r>
                <a:rPr lang="de-DE" altLang="de-DE" dirty="0"/>
                <a:t>nach oben = direkter Wechsel in den Ordner „Favoriten“</a:t>
              </a:r>
            </a:p>
          </p:txBody>
        </p:sp>
        <p:sp>
          <p:nvSpPr>
            <p:cNvPr id="102404"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Favoritengruppen:</a:t>
              </a:r>
            </a:p>
          </p:txBody>
        </p:sp>
        <p:sp>
          <p:nvSpPr>
            <p:cNvPr id="102406" name="Text Box 6"/>
            <p:cNvSpPr txBox="1">
              <a:spLocks noChangeArrowheads="1"/>
            </p:cNvSpPr>
            <p:nvPr/>
          </p:nvSpPr>
          <p:spPr bwMode="auto">
            <a:xfrm>
              <a:off x="3576638" y="1699863"/>
              <a:ext cx="5459412" cy="88857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Häufig verwendete Rufgruppen können als Favorit unter „Favoriten“ abgespeichert werden.</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628800"/>
            <a:ext cx="5976664" cy="2229342"/>
            <a:chOff x="2987824" y="1340109"/>
            <a:chExt cx="5976664" cy="2229342"/>
          </a:xfrm>
        </p:grpSpPr>
        <p:sp>
          <p:nvSpPr>
            <p:cNvPr id="45059" name="Text Box 3"/>
            <p:cNvSpPr txBox="1">
              <a:spLocks noChangeArrowheads="1"/>
            </p:cNvSpPr>
            <p:nvPr/>
          </p:nvSpPr>
          <p:spPr bwMode="auto">
            <a:xfrm>
              <a:off x="2987824" y="1340109"/>
              <a:ext cx="4164012"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Status versenden</a:t>
              </a:r>
            </a:p>
          </p:txBody>
        </p:sp>
        <p:sp>
          <p:nvSpPr>
            <p:cNvPr id="116742" name="Text Box 6"/>
            <p:cNvSpPr txBox="1">
              <a:spLocks noChangeArrowheads="1"/>
            </p:cNvSpPr>
            <p:nvPr/>
          </p:nvSpPr>
          <p:spPr bwMode="auto">
            <a:xfrm>
              <a:off x="2987824" y="1954521"/>
              <a:ext cx="5976664"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Der Status wird im TMO über die am Endgerät </a:t>
              </a:r>
            </a:p>
            <a:p>
              <a:pPr>
                <a:lnSpc>
                  <a:spcPct val="86000"/>
                </a:lnSpc>
                <a:spcBef>
                  <a:spcPct val="50000"/>
                </a:spcBef>
                <a:buClr>
                  <a:srgbClr val="000000"/>
                </a:buClr>
                <a:buSzPct val="100000"/>
                <a:buFont typeface="Times New Roman" panose="02020603050405020304" pitchFamily="18" charset="0"/>
                <a:buNone/>
              </a:pPr>
              <a:r>
                <a:rPr lang="de-DE" altLang="de-DE" sz="2000" dirty="0"/>
                <a:t>aktivierte Rufgruppe automatisch in die jeweils</a:t>
              </a:r>
            </a:p>
            <a:p>
              <a:pPr>
                <a:lnSpc>
                  <a:spcPct val="86000"/>
                </a:lnSpc>
                <a:spcBef>
                  <a:spcPct val="50000"/>
                </a:spcBef>
                <a:buClr>
                  <a:srgbClr val="000000"/>
                </a:buClr>
                <a:buSzPct val="100000"/>
                <a:buFont typeface="Times New Roman" panose="02020603050405020304" pitchFamily="18" charset="0"/>
                <a:buNone/>
              </a:pPr>
              <a:r>
                <a:rPr lang="de-DE" altLang="de-DE" sz="2000" dirty="0"/>
                <a:t>örtlich zuständige BOS-spezifische </a:t>
              </a:r>
            </a:p>
            <a:p>
              <a:pPr>
                <a:lnSpc>
                  <a:spcPct val="86000"/>
                </a:lnSpc>
                <a:spcBef>
                  <a:spcPct val="50000"/>
                </a:spcBef>
                <a:buClr>
                  <a:srgbClr val="000000"/>
                </a:buClr>
                <a:buSzPct val="100000"/>
                <a:buFont typeface="Times New Roman" panose="02020603050405020304" pitchFamily="18" charset="0"/>
                <a:buNone/>
              </a:pPr>
              <a:r>
                <a:rPr lang="de-DE" altLang="de-DE" sz="2000" dirty="0"/>
                <a:t>niedersächsische Leitstelle gesendet.</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3"/>
          <p:cNvSpPr txBox="1">
            <a:spLocks noChangeArrowheads="1"/>
          </p:cNvSpPr>
          <p:nvPr/>
        </p:nvSpPr>
        <p:spPr bwMode="auto">
          <a:xfrm>
            <a:off x="0" y="26670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2" name="Gruppieren 1"/>
          <p:cNvGrpSpPr/>
          <p:nvPr/>
        </p:nvGrpSpPr>
        <p:grpSpPr>
          <a:xfrm>
            <a:off x="3203848" y="1073420"/>
            <a:ext cx="5544616" cy="4580781"/>
            <a:chOff x="3116045" y="1245074"/>
            <a:chExt cx="5544616" cy="4580781"/>
          </a:xfrm>
        </p:grpSpPr>
        <p:sp>
          <p:nvSpPr>
            <p:cNvPr id="46083" name="Text Box 2"/>
            <p:cNvSpPr txBox="1">
              <a:spLocks noChangeArrowheads="1"/>
            </p:cNvSpPr>
            <p:nvPr/>
          </p:nvSpPr>
          <p:spPr bwMode="auto">
            <a:xfrm>
              <a:off x="3116045" y="1245074"/>
              <a:ext cx="4164012"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Tastenbelegung (für Status)</a:t>
              </a:r>
            </a:p>
          </p:txBody>
        </p:sp>
        <p:sp>
          <p:nvSpPr>
            <p:cNvPr id="46085" name="Text Box 7"/>
            <p:cNvSpPr txBox="1">
              <a:spLocks noChangeArrowheads="1"/>
            </p:cNvSpPr>
            <p:nvPr/>
          </p:nvSpPr>
          <p:spPr bwMode="auto">
            <a:xfrm>
              <a:off x="3116045" y="1793982"/>
              <a:ext cx="554461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de-DE" altLang="de-DE" sz="1600" dirty="0"/>
                <a:t>0 = Priorisierter Sprechwunsch</a:t>
              </a:r>
            </a:p>
            <a:p>
              <a:pPr eaLnBrk="1" hangingPunct="1">
                <a:spcBef>
                  <a:spcPct val="50000"/>
                </a:spcBef>
              </a:pPr>
              <a:r>
                <a:rPr lang="de-DE" altLang="de-DE" sz="1600" dirty="0"/>
                <a:t>1 = Einsatzbereit auf Funk</a:t>
              </a:r>
            </a:p>
            <a:p>
              <a:pPr eaLnBrk="1" hangingPunct="1">
                <a:spcBef>
                  <a:spcPct val="50000"/>
                </a:spcBef>
              </a:pPr>
              <a:r>
                <a:rPr lang="de-DE" altLang="de-DE" sz="1600" dirty="0"/>
                <a:t>2 = Einsatzbereit auf Wache</a:t>
              </a:r>
            </a:p>
            <a:p>
              <a:pPr eaLnBrk="1" hangingPunct="1">
                <a:spcBef>
                  <a:spcPct val="50000"/>
                </a:spcBef>
              </a:pPr>
              <a:r>
                <a:rPr lang="de-DE" altLang="de-DE" sz="1600" dirty="0"/>
                <a:t>3 = Einsatzauftrag übernommen</a:t>
              </a:r>
            </a:p>
            <a:p>
              <a:pPr eaLnBrk="1" hangingPunct="1">
                <a:spcBef>
                  <a:spcPct val="50000"/>
                </a:spcBef>
              </a:pPr>
              <a:r>
                <a:rPr lang="de-DE" altLang="de-DE" sz="1600" dirty="0"/>
                <a:t>4 = Am Einsatzort eingetroffen</a:t>
              </a:r>
            </a:p>
            <a:p>
              <a:pPr eaLnBrk="1" hangingPunct="1">
                <a:spcBef>
                  <a:spcPct val="50000"/>
                </a:spcBef>
              </a:pPr>
              <a:r>
                <a:rPr lang="de-DE" altLang="de-DE" sz="1600" dirty="0"/>
                <a:t>5 = Sprechwunsch (einsatzbezogen)</a:t>
              </a:r>
            </a:p>
            <a:p>
              <a:pPr eaLnBrk="1" hangingPunct="1">
                <a:spcBef>
                  <a:spcPct val="50000"/>
                </a:spcBef>
              </a:pPr>
              <a:r>
                <a:rPr lang="de-DE" altLang="de-DE" sz="1600" dirty="0"/>
                <a:t>6 = Nicht einsatzbereit</a:t>
              </a:r>
            </a:p>
            <a:p>
              <a:pPr eaLnBrk="1" hangingPunct="1">
                <a:spcBef>
                  <a:spcPct val="50000"/>
                </a:spcBef>
              </a:pPr>
              <a:r>
                <a:rPr lang="de-DE" altLang="de-DE" sz="1600" dirty="0"/>
                <a:t>7 = Einsatzgebunden</a:t>
              </a:r>
            </a:p>
            <a:p>
              <a:pPr eaLnBrk="1" hangingPunct="1">
                <a:spcBef>
                  <a:spcPct val="50000"/>
                </a:spcBef>
              </a:pPr>
              <a:r>
                <a:rPr lang="de-DE" altLang="de-DE" sz="1600" dirty="0"/>
                <a:t>8 = eingeschränkt verfügbar (kommunale Programmierung)</a:t>
              </a:r>
            </a:p>
            <a:p>
              <a:pPr eaLnBrk="1" hangingPunct="1">
                <a:spcBef>
                  <a:spcPct val="50000"/>
                </a:spcBef>
              </a:pPr>
              <a:r>
                <a:rPr lang="de-DE" altLang="de-DE" sz="1600" dirty="0"/>
                <a:t>8 = EDV-Abfrage (polizeiliche Programmierung)</a:t>
              </a:r>
            </a:p>
            <a:p>
              <a:pPr eaLnBrk="1" hangingPunct="1">
                <a:spcBef>
                  <a:spcPct val="50000"/>
                </a:spcBef>
              </a:pPr>
              <a:r>
                <a:rPr lang="de-DE" altLang="de-DE" sz="1600" dirty="0"/>
                <a:t>9 = Handquittung / </a:t>
              </a:r>
              <a:r>
                <a:rPr lang="de-DE" altLang="de-DE" sz="1600" dirty="0" smtClean="0"/>
                <a:t>Fremdanmeldung</a:t>
              </a:r>
              <a:endParaRPr lang="de-DE" altLang="de-DE" sz="1600" dirty="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113337" cy="2574286"/>
            <a:chOff x="3275856" y="1366180"/>
            <a:chExt cx="5113337" cy="2574286"/>
          </a:xfrm>
        </p:grpSpPr>
        <p:sp>
          <p:nvSpPr>
            <p:cNvPr id="48131" name="Text Box 2"/>
            <p:cNvSpPr txBox="1">
              <a:spLocks noChangeArrowheads="1"/>
            </p:cNvSpPr>
            <p:nvPr/>
          </p:nvSpPr>
          <p:spPr bwMode="auto">
            <a:xfrm>
              <a:off x="3275856" y="1366180"/>
              <a:ext cx="50990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Kurzmitteilungen (SDS) versenden</a:t>
              </a:r>
            </a:p>
          </p:txBody>
        </p:sp>
        <p:sp>
          <p:nvSpPr>
            <p:cNvPr id="120840" name="Text Box 8"/>
            <p:cNvSpPr txBox="1">
              <a:spLocks noChangeArrowheads="1"/>
            </p:cNvSpPr>
            <p:nvPr/>
          </p:nvSpPr>
          <p:spPr bwMode="auto">
            <a:xfrm>
              <a:off x="3275856" y="2060848"/>
              <a:ext cx="5113337" cy="18796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dirty="0"/>
                <a:t>Eine SDS kann im TMO-Modus an:</a:t>
              </a:r>
            </a:p>
            <a:p>
              <a:pPr>
                <a:lnSpc>
                  <a:spcPct val="86000"/>
                </a:lnSpc>
                <a:spcBef>
                  <a:spcPct val="50000"/>
                </a:spcBef>
                <a:buClr>
                  <a:srgbClr val="000000"/>
                </a:buClr>
                <a:buSzPct val="100000"/>
                <a:buFont typeface="Arial" panose="020B0604020202020204" pitchFamily="34" charset="0"/>
                <a:buChar char="•"/>
              </a:pPr>
              <a:r>
                <a:rPr lang="de-DE" altLang="de-DE" sz="2000" dirty="0"/>
                <a:t>einen bestimmten Teilnehmer (ISSI)   </a:t>
              </a:r>
            </a:p>
            <a:p>
              <a:pPr>
                <a:lnSpc>
                  <a:spcPct val="86000"/>
                </a:lnSpc>
                <a:spcBef>
                  <a:spcPct val="50000"/>
                </a:spcBef>
                <a:buClr>
                  <a:srgbClr val="000000"/>
                </a:buClr>
                <a:buSzPct val="100000"/>
                <a:buFont typeface="Arial" panose="020B0604020202020204" pitchFamily="34" charset="0"/>
                <a:buChar char="•"/>
              </a:pPr>
              <a:r>
                <a:rPr lang="de-DE" altLang="de-DE" sz="2000" dirty="0"/>
                <a:t>die komplette Gesprächsgruppe gesendet werden </a:t>
              </a:r>
            </a:p>
            <a:p>
              <a:pPr marL="0" indent="0">
                <a:lnSpc>
                  <a:spcPct val="86000"/>
                </a:lnSpc>
                <a:spcBef>
                  <a:spcPct val="50000"/>
                </a:spcBef>
                <a:buClr>
                  <a:srgbClr val="000000"/>
                </a:buClr>
                <a:buSzPct val="100000"/>
              </a:pPr>
              <a:endParaRPr lang="de-DE" altLang="de-DE" sz="2000" dirty="0">
                <a:solidFill>
                  <a:srgbClr val="FF0000"/>
                </a:solidFil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316537" cy="3548295"/>
            <a:chOff x="3576638" y="1268413"/>
            <a:chExt cx="5316537" cy="3548295"/>
          </a:xfrm>
        </p:grpSpPr>
        <p:sp>
          <p:nvSpPr>
            <p:cNvPr id="49155" name="Text Box 3"/>
            <p:cNvSpPr txBox="1">
              <a:spLocks noChangeArrowheads="1"/>
            </p:cNvSpPr>
            <p:nvPr/>
          </p:nvSpPr>
          <p:spPr bwMode="auto">
            <a:xfrm>
              <a:off x="3576638" y="1268413"/>
              <a:ext cx="416401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Kurzmitteilung erstellen</a:t>
              </a:r>
            </a:p>
          </p:txBody>
        </p:sp>
        <p:sp>
          <p:nvSpPr>
            <p:cNvPr id="49157" name="Text Box 9"/>
            <p:cNvSpPr txBox="1">
              <a:spLocks noChangeArrowheads="1"/>
            </p:cNvSpPr>
            <p:nvPr/>
          </p:nvSpPr>
          <p:spPr bwMode="auto">
            <a:xfrm>
              <a:off x="3578225" y="1989138"/>
              <a:ext cx="5314950" cy="28275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Nachrichten – Neue </a:t>
              </a:r>
              <a:r>
                <a:rPr lang="de-DE" altLang="de-DE" sz="2000" dirty="0" err="1" smtClean="0">
                  <a:solidFill>
                    <a:srgbClr val="0000FF"/>
                  </a:solidFill>
                </a:rPr>
                <a:t>Nachr</a:t>
              </a:r>
              <a:r>
                <a:rPr lang="de-DE" altLang="de-DE" sz="2000" dirty="0" smtClean="0">
                  <a:solidFill>
                    <a:srgbClr val="0000FF"/>
                  </a:solidFill>
                </a:rPr>
                <a:t>.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t>Text der SDS mittels </a:t>
              </a:r>
              <a:r>
                <a:rPr lang="de-DE" altLang="de-DE" sz="2000" dirty="0">
                  <a:solidFill>
                    <a:srgbClr val="0000FF"/>
                  </a:solidFill>
                </a:rPr>
                <a:t>Tastatur</a:t>
              </a:r>
              <a:r>
                <a:rPr lang="de-DE" altLang="de-DE" sz="2000" dirty="0"/>
                <a:t> eingeben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Senden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Zielauswahl </a:t>
              </a:r>
              <a:r>
                <a:rPr lang="de-DE" altLang="de-DE" sz="2000" dirty="0" smtClean="0"/>
                <a:t>auswählen, </a:t>
              </a:r>
              <a:r>
                <a:rPr lang="de-DE" altLang="de-DE" sz="2000" dirty="0" smtClean="0">
                  <a:solidFill>
                    <a:srgbClr val="0000FF"/>
                  </a:solidFill>
                </a:rPr>
                <a:t>z.B</a:t>
              </a:r>
              <a:r>
                <a:rPr lang="de-DE" altLang="de-DE" sz="2000" dirty="0">
                  <a:solidFill>
                    <a:srgbClr val="0000FF"/>
                  </a:solidFill>
                </a:rPr>
                <a:t>. bei Einzelruf: ISSI</a:t>
              </a:r>
              <a:r>
                <a:rPr lang="de-DE" altLang="de-DE" sz="2000" dirty="0"/>
                <a:t> (Ziffernblock) eingeben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Senden </a:t>
              </a:r>
              <a:r>
                <a:rPr lang="de-DE" altLang="de-DE" sz="2000" dirty="0"/>
                <a:t>oder PTT-Taste drücken</a:t>
              </a: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ieren 1"/>
          <p:cNvGrpSpPr/>
          <p:nvPr/>
        </p:nvGrpSpPr>
        <p:grpSpPr>
          <a:xfrm>
            <a:off x="3203848" y="1306800"/>
            <a:ext cx="5715576" cy="4494711"/>
            <a:chOff x="3560186" y="1467644"/>
            <a:chExt cx="5715576" cy="4494711"/>
          </a:xfrm>
        </p:grpSpPr>
        <p:sp>
          <p:nvSpPr>
            <p:cNvPr id="130050" name="Text Box 2"/>
            <p:cNvSpPr txBox="1">
              <a:spLocks noChangeArrowheads="1"/>
            </p:cNvSpPr>
            <p:nvPr/>
          </p:nvSpPr>
          <p:spPr bwMode="auto">
            <a:xfrm>
              <a:off x="3560186" y="2076034"/>
              <a:ext cx="4608512" cy="388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Verschlüsselung ausschalten  </a:t>
              </a:r>
              <a:r>
                <a:rPr lang="de-DE" altLang="de-DE" sz="2000" dirty="0"/>
                <a:t>(Menü – Mehr – </a:t>
              </a:r>
              <a:r>
                <a:rPr lang="de-DE" altLang="de-DE" sz="2000" dirty="0" err="1"/>
                <a:t>Kryptomenü</a:t>
              </a:r>
              <a:r>
                <a:rPr lang="de-DE" altLang="de-DE" sz="2000" dirty="0"/>
                <a:t> oder „Menü und Ziffer 7</a:t>
              </a:r>
              <a:r>
                <a:rPr lang="de-DE" altLang="de-DE" sz="2000" dirty="0" smtClean="0"/>
                <a:t>“)</a:t>
              </a:r>
            </a:p>
            <a:p>
              <a:pPr>
                <a:lnSpc>
                  <a:spcPct val="86000"/>
                </a:lnSpc>
                <a:spcBef>
                  <a:spcPct val="50000"/>
                </a:spcBef>
                <a:buClr>
                  <a:srgbClr val="000000"/>
                </a:buClr>
                <a:buSzPct val="100000"/>
                <a:buFont typeface="Arial" panose="020B0604020202020204" pitchFamily="34" charset="0"/>
                <a:buChar char="•"/>
              </a:pPr>
              <a:r>
                <a:rPr lang="de-DE" altLang="de-DE" sz="2000" dirty="0" smtClean="0"/>
                <a:t>Rufnummer eingeben</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smtClean="0">
                  <a:solidFill>
                    <a:srgbClr val="0000FF"/>
                  </a:solidFill>
                </a:rPr>
                <a:t>Mittels Kontexttaste </a:t>
              </a:r>
              <a:r>
                <a:rPr lang="de-DE" altLang="de-DE" sz="2000" dirty="0">
                  <a:solidFill>
                    <a:srgbClr val="0000FF"/>
                  </a:solidFill>
                </a:rPr>
                <a:t>„R-Typ</a:t>
              </a:r>
              <a:r>
                <a:rPr lang="de-DE" altLang="de-DE" sz="2000" dirty="0" smtClean="0">
                  <a:solidFill>
                    <a:srgbClr val="0000FF"/>
                  </a:solidFill>
                </a:rPr>
                <a:t>“ Telefon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Grüne Verbindungsaufbautaste </a:t>
              </a:r>
              <a:r>
                <a:rPr lang="de-DE" altLang="de-DE" sz="2000" dirty="0"/>
                <a:t>drücken</a:t>
              </a:r>
            </a:p>
            <a:p>
              <a:pPr>
                <a:lnSpc>
                  <a:spcPct val="86000"/>
                </a:lnSpc>
                <a:spcBef>
                  <a:spcPct val="50000"/>
                </a:spcBef>
                <a:buClr>
                  <a:srgbClr val="000000"/>
                </a:buClr>
                <a:buSzPct val="100000"/>
                <a:buFont typeface="Arial" panose="020B0604020202020204" pitchFamily="34" charset="0"/>
                <a:buChar char="•"/>
              </a:pPr>
              <a:r>
                <a:rPr lang="de-DE" altLang="de-DE" sz="2000" dirty="0"/>
                <a:t>Nach Gesprächsende </a:t>
              </a:r>
              <a:r>
                <a:rPr lang="de-DE" altLang="de-DE" sz="2000" dirty="0">
                  <a:solidFill>
                    <a:srgbClr val="0000FF"/>
                  </a:solidFill>
                </a:rPr>
                <a:t>Verschlüsselung </a:t>
              </a:r>
              <a:r>
                <a:rPr lang="de-DE" altLang="de-DE" sz="2000" dirty="0"/>
                <a:t>wieder </a:t>
              </a:r>
              <a:r>
                <a:rPr lang="de-DE" altLang="de-DE" sz="2000" dirty="0">
                  <a:solidFill>
                    <a:srgbClr val="0000FF"/>
                  </a:solidFill>
                </a:rPr>
                <a:t>einschalten </a:t>
              </a:r>
              <a:r>
                <a:rPr lang="de-DE" altLang="de-DE" sz="2000" dirty="0"/>
                <a:t>(Menü-Mehr-</a:t>
              </a:r>
              <a:r>
                <a:rPr lang="de-DE" altLang="de-DE" sz="2000" dirty="0" err="1"/>
                <a:t>Kryptomenü</a:t>
              </a:r>
              <a:r>
                <a:rPr lang="de-DE" altLang="de-DE" sz="2000" dirty="0"/>
                <a:t> oder „Menü und Ziffer 9“)</a:t>
              </a:r>
              <a:endParaRPr lang="de-DE" altLang="de-DE" sz="2000" dirty="0">
                <a:solidFill>
                  <a:srgbClr val="0000FF"/>
                </a:solidFill>
              </a:endParaRPr>
            </a:p>
          </p:txBody>
        </p:sp>
        <p:sp>
          <p:nvSpPr>
            <p:cNvPr id="50180" name="Text Box 3"/>
            <p:cNvSpPr txBox="1">
              <a:spLocks noChangeArrowheads="1"/>
            </p:cNvSpPr>
            <p:nvPr/>
          </p:nvSpPr>
          <p:spPr bwMode="auto">
            <a:xfrm>
              <a:off x="3708400" y="1467644"/>
              <a:ext cx="55673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Telefonie</a:t>
              </a:r>
            </a:p>
          </p:txBody>
        </p:sp>
      </p:grpSp>
      <p:sp>
        <p:nvSpPr>
          <p:cNvPr id="50181" name="Text Box 4"/>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4"/>
          <p:cNvSpPr txBox="1">
            <a:spLocks noChangeArrowheads="1"/>
          </p:cNvSpPr>
          <p:nvPr/>
        </p:nvSpPr>
        <p:spPr bwMode="auto">
          <a:xfrm>
            <a:off x="815975" y="1052513"/>
            <a:ext cx="152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defTabSz="1001713" eaLnBrk="0" hangingPunct="0">
              <a:tabLst>
                <a:tab pos="417513" algn="l"/>
              </a:tabLst>
              <a:defRPr>
                <a:solidFill>
                  <a:schemeClr val="tx1"/>
                </a:solidFill>
                <a:latin typeface="Arial" panose="020B0604020202020204" pitchFamily="34" charset="0"/>
              </a:defRPr>
            </a:lvl1pPr>
            <a:lvl2pPr marL="742950" indent="-285750" defTabSz="1001713" eaLnBrk="0" hangingPunct="0">
              <a:tabLst>
                <a:tab pos="417513" algn="l"/>
              </a:tabLst>
              <a:defRPr>
                <a:solidFill>
                  <a:schemeClr val="tx1"/>
                </a:solidFill>
                <a:latin typeface="Arial" panose="020B0604020202020204" pitchFamily="34" charset="0"/>
              </a:defRPr>
            </a:lvl2pPr>
            <a:lvl3pPr marL="1143000" indent="-228600" defTabSz="1001713" eaLnBrk="0" hangingPunct="0">
              <a:tabLst>
                <a:tab pos="417513" algn="l"/>
              </a:tabLst>
              <a:defRPr>
                <a:solidFill>
                  <a:schemeClr val="tx1"/>
                </a:solidFill>
                <a:latin typeface="Arial" panose="020B0604020202020204" pitchFamily="34" charset="0"/>
              </a:defRPr>
            </a:lvl3pPr>
            <a:lvl4pPr marL="1600200" indent="-228600" defTabSz="1001713" eaLnBrk="0" hangingPunct="0">
              <a:tabLst>
                <a:tab pos="417513" algn="l"/>
              </a:tabLst>
              <a:defRPr>
                <a:solidFill>
                  <a:schemeClr val="tx1"/>
                </a:solidFill>
                <a:latin typeface="Arial" panose="020B0604020202020204" pitchFamily="34" charset="0"/>
              </a:defRPr>
            </a:lvl4pPr>
            <a:lvl5pPr marL="2057400" indent="-228600" defTabSz="1001713" eaLnBrk="0" hangingPunct="0">
              <a:tabLst>
                <a:tab pos="417513" algn="l"/>
              </a:tabLst>
              <a:defRPr>
                <a:solidFill>
                  <a:schemeClr val="tx1"/>
                </a:solidFill>
                <a:latin typeface="Arial" panose="020B0604020202020204" pitchFamily="34" charset="0"/>
              </a:defRPr>
            </a:lvl5pPr>
            <a:lvl6pPr marL="25146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6pPr>
            <a:lvl7pPr marL="29718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7pPr>
            <a:lvl8pPr marL="34290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8pPr>
            <a:lvl9pPr marL="3886200" indent="-228600" defTabSz="1001713" eaLnBrk="0" fontAlgn="base" hangingPunct="0">
              <a:spcBef>
                <a:spcPct val="0"/>
              </a:spcBef>
              <a:spcAft>
                <a:spcPct val="0"/>
              </a:spcAft>
              <a:tabLst>
                <a:tab pos="417513" algn="l"/>
              </a:tabLst>
              <a:defRPr>
                <a:solidFill>
                  <a:schemeClr val="tx1"/>
                </a:solidFill>
                <a:latin typeface="Arial" panose="020B0604020202020204" pitchFamily="34" charset="0"/>
              </a:defRPr>
            </a:lvl9pPr>
          </a:lstStyle>
          <a:p>
            <a:r>
              <a:rPr lang="de-DE" altLang="de-DE" b="1" u="sng">
                <a:sym typeface="Symbol" panose="05050102010706020507" pitchFamily="18" charset="2"/>
              </a:rPr>
              <a:t>Notruftaste</a:t>
            </a:r>
            <a:endParaRPr lang="de-DE" altLang="de-DE" i="1">
              <a:sym typeface="Symbol" panose="05050102010706020507" pitchFamily="18" charset="2"/>
            </a:endParaRPr>
          </a:p>
        </p:txBody>
      </p:sp>
      <p:sp>
        <p:nvSpPr>
          <p:cNvPr id="139269" name="Line 5"/>
          <p:cNvSpPr>
            <a:spLocks noChangeShapeType="1"/>
          </p:cNvSpPr>
          <p:nvPr/>
        </p:nvSpPr>
        <p:spPr bwMode="auto">
          <a:xfrm flipH="1">
            <a:off x="1835150" y="1412875"/>
            <a:ext cx="1588" cy="1584325"/>
          </a:xfrm>
          <a:prstGeom prst="line">
            <a:avLst/>
          </a:prstGeom>
          <a:noFill/>
          <a:ln w="38100">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05" name="Text Box 7"/>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059832" y="1052513"/>
            <a:ext cx="5756888" cy="3922400"/>
            <a:chOff x="3563938" y="1268413"/>
            <a:chExt cx="5580062" cy="4104142"/>
          </a:xfrm>
        </p:grpSpPr>
        <p:sp>
          <p:nvSpPr>
            <p:cNvPr id="139273" name="Text Box 9"/>
            <p:cNvSpPr txBox="1">
              <a:spLocks noChangeArrowheads="1"/>
            </p:cNvSpPr>
            <p:nvPr/>
          </p:nvSpPr>
          <p:spPr bwMode="auto">
            <a:xfrm>
              <a:off x="3563938" y="2200275"/>
              <a:ext cx="5580062" cy="317228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pPr>
              <a:r>
                <a:rPr lang="de-DE" altLang="de-DE" sz="2000" dirty="0"/>
                <a:t>Drücken der </a:t>
              </a:r>
              <a:r>
                <a:rPr lang="de-DE" altLang="de-DE" sz="2000" dirty="0">
                  <a:solidFill>
                    <a:srgbClr val="0000FF"/>
                  </a:solidFill>
                </a:rPr>
                <a:t>roten Taste</a:t>
              </a:r>
              <a:r>
                <a:rPr lang="de-DE" altLang="de-DE" sz="2000" dirty="0"/>
                <a:t> (mind. 2 Sekunden)</a:t>
              </a:r>
            </a:p>
            <a:p>
              <a:pPr>
                <a:spcBef>
                  <a:spcPct val="50000"/>
                </a:spcBef>
                <a:buClr>
                  <a:srgbClr val="000000"/>
                </a:buClr>
                <a:buSzPct val="100000"/>
              </a:pPr>
              <a:r>
                <a:rPr lang="de-DE" altLang="de-DE" sz="2000" dirty="0"/>
                <a:t>Das Gerät sendet ohne Drücken der Sendetaste für eine vorher programmierte Zeit (15 Sekunden Senden, 30 Sekunden Empfangen – für 15 Minuten) an ein vordefiniertes </a:t>
              </a:r>
              <a:r>
                <a:rPr lang="de-DE" altLang="de-DE" sz="2000" dirty="0" smtClean="0"/>
                <a:t>Ziel.</a:t>
              </a:r>
            </a:p>
            <a:p>
              <a:pPr>
                <a:spcBef>
                  <a:spcPct val="50000"/>
                </a:spcBef>
                <a:buClr>
                  <a:srgbClr val="000000"/>
                </a:buClr>
                <a:buSzPct val="100000"/>
              </a:pPr>
              <a:r>
                <a:rPr lang="de-DE" altLang="de-DE" sz="2000" dirty="0" smtClean="0"/>
                <a:t>Das Drücken der Notruftaste in ausgeschaltetem Zustand schaltet das Gerät zwar ein, es wird aber </a:t>
              </a:r>
              <a:r>
                <a:rPr lang="de-DE" altLang="de-DE" sz="2000" b="1" dirty="0" smtClean="0"/>
                <a:t>kein</a:t>
              </a:r>
              <a:r>
                <a:rPr lang="de-DE" altLang="de-DE" sz="2000" dirty="0" smtClean="0"/>
                <a:t> Notruf gesendet.</a:t>
              </a:r>
              <a:endParaRPr lang="de-DE" altLang="de-DE" sz="2000" dirty="0"/>
            </a:p>
          </p:txBody>
        </p:sp>
        <p:sp>
          <p:nvSpPr>
            <p:cNvPr id="51207" name="Text Box 11"/>
            <p:cNvSpPr txBox="1">
              <a:spLocks noChangeArrowheads="1"/>
            </p:cNvSpPr>
            <p:nvPr/>
          </p:nvSpPr>
          <p:spPr bwMode="auto">
            <a:xfrm>
              <a:off x="3576638" y="1268413"/>
              <a:ext cx="55673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Notruf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139268"/>
                                        </p:tgtEl>
                                        <p:attrNameLst>
                                          <p:attrName>style.visibility</p:attrName>
                                        </p:attrNameLst>
                                      </p:cBhvr>
                                      <p:to>
                                        <p:strVal val="visible"/>
                                      </p:to>
                                    </p:set>
                                    <p:animEffect transition="in" filter="blinds(horizontal)">
                                      <p:cBhvr>
                                        <p:cTn id="7" dur="500"/>
                                        <p:tgtEl>
                                          <p:spTgt spid="139268"/>
                                        </p:tgtEl>
                                      </p:cBhvr>
                                    </p:animEffect>
                                  </p:childTnLst>
                                </p:cTn>
                              </p:par>
                            </p:childTnLst>
                          </p:cTn>
                        </p:par>
                        <p:par>
                          <p:cTn id="8" fill="hold" nodeType="afterGroup">
                            <p:stCondLst>
                              <p:cond delay="2500"/>
                            </p:stCondLst>
                            <p:childTnLst>
                              <p:par>
                                <p:cTn id="9" presetID="17" presetClass="entr" presetSubtype="10" fill="hold" grpId="0" nodeType="afterEffect">
                                  <p:stCondLst>
                                    <p:cond delay="0"/>
                                  </p:stCondLst>
                                  <p:childTnLst>
                                    <p:set>
                                      <p:cBhvr>
                                        <p:cTn id="10" dur="1" fill="hold">
                                          <p:stCondLst>
                                            <p:cond delay="0"/>
                                          </p:stCondLst>
                                        </p:cTn>
                                        <p:tgtEl>
                                          <p:spTgt spid="139269"/>
                                        </p:tgtEl>
                                        <p:attrNameLst>
                                          <p:attrName>style.visibility</p:attrName>
                                        </p:attrNameLst>
                                      </p:cBhvr>
                                      <p:to>
                                        <p:strVal val="visible"/>
                                      </p:to>
                                    </p:set>
                                    <p:anim calcmode="lin" valueType="num">
                                      <p:cBhvr>
                                        <p:cTn id="11" dur="500" fill="hold"/>
                                        <p:tgtEl>
                                          <p:spTgt spid="139269"/>
                                        </p:tgtEl>
                                        <p:attrNameLst>
                                          <p:attrName>ppt_w</p:attrName>
                                        </p:attrNameLst>
                                      </p:cBhvr>
                                      <p:tavLst>
                                        <p:tav tm="0">
                                          <p:val>
                                            <p:fltVal val="0"/>
                                          </p:val>
                                        </p:tav>
                                        <p:tav tm="100000">
                                          <p:val>
                                            <p:strVal val="#ppt_w"/>
                                          </p:val>
                                        </p:tav>
                                      </p:tavLst>
                                    </p:anim>
                                    <p:anim calcmode="lin" valueType="num">
                                      <p:cBhvr>
                                        <p:cTn id="12" dur="500" fill="hold"/>
                                        <p:tgtEl>
                                          <p:spTgt spid="139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8" grpId="0" autoUpdateAnimBg="0"/>
      <p:bldP spid="13926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646113"/>
            <a:ext cx="3729037"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207600" y="1306800"/>
            <a:ext cx="5580062" cy="4710112"/>
            <a:chOff x="3563938" y="1268413"/>
            <a:chExt cx="5580062" cy="4710112"/>
          </a:xfrm>
        </p:grpSpPr>
        <p:sp>
          <p:nvSpPr>
            <p:cNvPr id="52227" name="Text Box 2"/>
            <p:cNvSpPr txBox="1">
              <a:spLocks noChangeArrowheads="1"/>
            </p:cNvSpPr>
            <p:nvPr/>
          </p:nvSpPr>
          <p:spPr bwMode="auto">
            <a:xfrm>
              <a:off x="3576638" y="1268413"/>
              <a:ext cx="50990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Repeater (aus Sicht des Repeaters)</a:t>
              </a:r>
            </a:p>
          </p:txBody>
        </p:sp>
        <p:sp>
          <p:nvSpPr>
            <p:cNvPr id="134149" name="Text Box 5"/>
            <p:cNvSpPr txBox="1">
              <a:spLocks noChangeArrowheads="1"/>
            </p:cNvSpPr>
            <p:nvPr/>
          </p:nvSpPr>
          <p:spPr bwMode="auto">
            <a:xfrm>
              <a:off x="3563938" y="3859213"/>
              <a:ext cx="5580062" cy="1196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a:t>
              </a:r>
              <a:r>
                <a:rPr lang="de-DE" altLang="de-DE" sz="2000" dirty="0"/>
                <a:t> 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Repeater 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eventuell DMO–Rufgruppe </a:t>
              </a:r>
              <a:r>
                <a:rPr lang="de-DE" altLang="de-DE" sz="2000" dirty="0"/>
                <a:t>auswählen</a:t>
              </a:r>
            </a:p>
          </p:txBody>
        </p:sp>
        <p:sp>
          <p:nvSpPr>
            <p:cNvPr id="134150" name="Rectangle 6"/>
            <p:cNvSpPr>
              <a:spLocks noChangeArrowheads="1"/>
            </p:cNvSpPr>
            <p:nvPr/>
          </p:nvSpPr>
          <p:spPr bwMode="auto">
            <a:xfrm>
              <a:off x="3563938" y="5362575"/>
              <a:ext cx="54006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a:solidFill>
                    <a:srgbClr val="FF0000"/>
                  </a:solidFill>
                </a:rPr>
                <a:t>Von dem Repeatergerät kann gesendet und empfangen werden</a:t>
              </a:r>
            </a:p>
          </p:txBody>
        </p:sp>
        <p:sp>
          <p:nvSpPr>
            <p:cNvPr id="52231" name="Text Box 9"/>
            <p:cNvSpPr txBox="1">
              <a:spLocks noChangeArrowheads="1"/>
            </p:cNvSpPr>
            <p:nvPr/>
          </p:nvSpPr>
          <p:spPr bwMode="auto">
            <a:xfrm>
              <a:off x="3576638" y="1841500"/>
              <a:ext cx="5459412" cy="1682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DMO–Rufgruppe muss vorher nicht eingestellt sein, die aktuell eingestellte DMO– Rufgruppe wird bei Inbetriebnahme des Repeater übernommen. Die DMO–Rufgruppe kann nach der Inbetriebnahme des Repeater verändert werden. </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3" name="Gruppieren 2"/>
          <p:cNvGrpSpPr/>
          <p:nvPr/>
        </p:nvGrpSpPr>
        <p:grpSpPr>
          <a:xfrm>
            <a:off x="3207600" y="1306800"/>
            <a:ext cx="5743575" cy="4730871"/>
            <a:chOff x="3207600" y="1306800"/>
            <a:chExt cx="5743575" cy="4730871"/>
          </a:xfrm>
        </p:grpSpPr>
        <p:sp>
          <p:nvSpPr>
            <p:cNvPr id="53251" name="Text Box 2"/>
            <p:cNvSpPr txBox="1">
              <a:spLocks noChangeArrowheads="1"/>
            </p:cNvSpPr>
            <p:nvPr/>
          </p:nvSpPr>
          <p:spPr bwMode="auto">
            <a:xfrm>
              <a:off x="3393338" y="1306800"/>
              <a:ext cx="509905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Repeater (aus Sicht des Teilnehmers)</a:t>
              </a:r>
            </a:p>
          </p:txBody>
        </p:sp>
        <p:sp>
          <p:nvSpPr>
            <p:cNvPr id="134149" name="Text Box 5"/>
            <p:cNvSpPr txBox="1">
              <a:spLocks noChangeArrowheads="1"/>
            </p:cNvSpPr>
            <p:nvPr/>
          </p:nvSpPr>
          <p:spPr bwMode="auto">
            <a:xfrm>
              <a:off x="3371113" y="2151350"/>
              <a:ext cx="5580062" cy="3886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mit dem HRT in den </a:t>
              </a:r>
              <a:r>
                <a:rPr lang="de-DE" altLang="de-DE" sz="2000" dirty="0">
                  <a:solidFill>
                    <a:srgbClr val="0000FF"/>
                  </a:solidFill>
                </a:rPr>
                <a:t>DMO-Modus </a:t>
              </a:r>
              <a:r>
                <a:rPr lang="de-DE" altLang="de-DE" sz="2000" dirty="0"/>
                <a:t>wechseln</a:t>
              </a:r>
              <a:r>
                <a:rPr lang="de-DE" altLang="de-DE" sz="2000" dirty="0">
                  <a:solidFill>
                    <a:srgbClr val="0000FF"/>
                  </a:solidFill>
                </a:rPr>
                <a:t> </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 Gesprächsgruppe</a:t>
              </a:r>
              <a:br>
                <a:rPr lang="de-DE" altLang="de-DE" sz="2000" dirty="0">
                  <a:solidFill>
                    <a:srgbClr val="0000FF"/>
                  </a:solidFill>
                </a:rPr>
              </a:br>
              <a:r>
                <a:rPr lang="de-DE" altLang="de-DE" sz="2000" dirty="0"/>
                <a:t>auswählen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a:t>
              </a:r>
              <a:r>
                <a:rPr lang="de-DE" altLang="de-DE" sz="20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Ordner „</a:t>
              </a:r>
              <a:r>
                <a:rPr lang="de-DE" altLang="de-DE" sz="2000" dirty="0" err="1">
                  <a:solidFill>
                    <a:srgbClr val="0000FF"/>
                  </a:solidFill>
                </a:rPr>
                <a:t>Konfig</a:t>
              </a:r>
              <a:r>
                <a:rPr lang="de-DE" altLang="de-DE" sz="2000" dirty="0">
                  <a:solidFill>
                    <a:srgbClr val="0000FF"/>
                  </a:solidFill>
                </a:rPr>
                <a:t>.“ </a:t>
              </a:r>
              <a:r>
                <a:rPr lang="de-DE" altLang="de-DE" sz="20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entsprechenden Modus (Repeater/</a:t>
              </a:r>
              <a:r>
                <a:rPr lang="de-DE" altLang="de-DE" sz="2000" dirty="0" err="1">
                  <a:solidFill>
                    <a:srgbClr val="0000FF"/>
                  </a:solidFill>
                </a:rPr>
                <a:t>GW+Rep</a:t>
              </a:r>
              <a:r>
                <a:rPr lang="de-DE" altLang="de-DE" sz="2000" dirty="0">
                  <a:solidFill>
                    <a:srgbClr val="0000FF"/>
                  </a:solidFill>
                </a:rPr>
                <a:t>.) </a:t>
              </a:r>
              <a:r>
                <a:rPr lang="de-DE" altLang="de-DE" sz="2000" dirty="0"/>
                <a:t>wählen</a:t>
              </a: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r>
                <a:rPr lang="de-DE" altLang="de-DE" sz="2000" dirty="0">
                  <a:solidFill>
                    <a:srgbClr val="0000FF"/>
                  </a:solidFill>
                </a:rPr>
                <a:t/>
              </a:r>
              <a:br>
                <a:rPr lang="de-DE" altLang="de-DE" sz="2000" dirty="0">
                  <a:solidFill>
                    <a:srgbClr val="0000FF"/>
                  </a:solidFill>
                </a:rPr>
              </a:br>
              <a:endParaRPr lang="de-DE" altLang="de-DE" sz="2000" dirty="0">
                <a:solidFill>
                  <a:srgbClr val="0000FF"/>
                </a:solidFill>
              </a:endParaRPr>
            </a:p>
          </p:txBody>
        </p:sp>
        <p:sp>
          <p:nvSpPr>
            <p:cNvPr id="134150" name="Rectangle 6"/>
            <p:cNvSpPr>
              <a:spLocks noChangeArrowheads="1"/>
            </p:cNvSpPr>
            <p:nvPr/>
          </p:nvSpPr>
          <p:spPr bwMode="auto">
            <a:xfrm>
              <a:off x="3207600" y="4785012"/>
              <a:ext cx="5400675" cy="62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dirty="0">
                  <a:solidFill>
                    <a:srgbClr val="FF0000"/>
                  </a:solidFill>
                </a:rPr>
                <a:t>Während im Display das Repeater-Symbol     blinkt, </a:t>
              </a:r>
              <a:r>
                <a:rPr lang="de-DE" altLang="de-DE" sz="2000" u="sng" dirty="0">
                  <a:solidFill>
                    <a:srgbClr val="FF0000"/>
                  </a:solidFill>
                </a:rPr>
                <a:t>NICHT</a:t>
              </a:r>
              <a:r>
                <a:rPr lang="de-DE" altLang="de-DE" sz="2000" dirty="0">
                  <a:solidFill>
                    <a:srgbClr val="FF0000"/>
                  </a:solidFill>
                </a:rPr>
                <a:t> die PTT-Taste betätigen!</a:t>
              </a:r>
            </a:p>
          </p:txBody>
        </p:sp>
      </p:grpSp>
      <p:grpSp>
        <p:nvGrpSpPr>
          <p:cNvPr id="53255" name="Group 15"/>
          <p:cNvGrpSpPr>
            <a:grpSpLocks/>
          </p:cNvGrpSpPr>
          <p:nvPr/>
        </p:nvGrpSpPr>
        <p:grpSpPr bwMode="auto">
          <a:xfrm>
            <a:off x="8511437" y="4785012"/>
            <a:ext cx="193675" cy="258763"/>
            <a:chOff x="6660" y="3199"/>
            <a:chExt cx="320" cy="280"/>
          </a:xfrm>
        </p:grpSpPr>
        <p:sp>
          <p:nvSpPr>
            <p:cNvPr id="53256" name="Freeform 16"/>
            <p:cNvSpPr>
              <a:spLocks/>
            </p:cNvSpPr>
            <p:nvPr/>
          </p:nvSpPr>
          <p:spPr bwMode="auto">
            <a:xfrm>
              <a:off x="6660" y="3199"/>
              <a:ext cx="46" cy="46"/>
            </a:xfrm>
            <a:custGeom>
              <a:avLst/>
              <a:gdLst>
                <a:gd name="T0" fmla="*/ 45 w 46"/>
                <a:gd name="T1" fmla="*/ 23 h 46"/>
                <a:gd name="T2" fmla="*/ 45 w 46"/>
                <a:gd name="T3" fmla="*/ 0 h 46"/>
                <a:gd name="T4" fmla="*/ 0 w 46"/>
                <a:gd name="T5" fmla="*/ 0 h 46"/>
                <a:gd name="T6" fmla="*/ 0 w 46"/>
                <a:gd name="T7" fmla="*/ 46 h 46"/>
                <a:gd name="T8" fmla="*/ 22 w 46"/>
                <a:gd name="T9" fmla="*/ 46 h 46"/>
                <a:gd name="T10" fmla="*/ 22 w 46"/>
                <a:gd name="T11" fmla="*/ 23 h 46"/>
                <a:gd name="T12" fmla="*/ 45 w 46"/>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53257" name="Group 17"/>
            <p:cNvGrpSpPr>
              <a:grpSpLocks/>
            </p:cNvGrpSpPr>
            <p:nvPr/>
          </p:nvGrpSpPr>
          <p:grpSpPr bwMode="auto">
            <a:xfrm>
              <a:off x="6706" y="3269"/>
              <a:ext cx="137" cy="46"/>
              <a:chOff x="6706" y="3269"/>
              <a:chExt cx="137" cy="46"/>
            </a:xfrm>
          </p:grpSpPr>
          <p:sp>
            <p:nvSpPr>
              <p:cNvPr id="53307" name="Rectangle 18"/>
              <p:cNvSpPr>
                <a:spLocks/>
              </p:cNvSpPr>
              <p:nvPr/>
            </p:nvSpPr>
            <p:spPr bwMode="auto">
              <a:xfrm>
                <a:off x="6706" y="3269"/>
                <a:ext cx="68" cy="23"/>
              </a:xfrm>
              <a:prstGeom prst="rect">
                <a:avLst/>
              </a:prstGeom>
              <a:solidFill>
                <a:srgbClr val="B6C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8" name="Freeform 19"/>
              <p:cNvSpPr>
                <a:spLocks/>
              </p:cNvSpPr>
              <p:nvPr/>
            </p:nvSpPr>
            <p:spPr bwMode="auto">
              <a:xfrm>
                <a:off x="6706" y="3269"/>
                <a:ext cx="137" cy="46"/>
              </a:xfrm>
              <a:custGeom>
                <a:avLst/>
                <a:gdLst>
                  <a:gd name="T0" fmla="*/ 137 w 137"/>
                  <a:gd name="T1" fmla="*/ 23 h 46"/>
                  <a:gd name="T2" fmla="*/ 137 w 137"/>
                  <a:gd name="T3" fmla="*/ 0 h 46"/>
                  <a:gd name="T4" fmla="*/ 91 w 137"/>
                  <a:gd name="T5" fmla="*/ 0 h 46"/>
                  <a:gd name="T6" fmla="*/ 91 w 137"/>
                  <a:gd name="T7" fmla="*/ -46 h 46"/>
                  <a:gd name="T8" fmla="*/ 68 w 137"/>
                  <a:gd name="T9" fmla="*/ -46 h 46"/>
                  <a:gd name="T10" fmla="*/ 68 w 137"/>
                  <a:gd name="T11" fmla="*/ 46 h 46"/>
                  <a:gd name="T12" fmla="*/ 114 w 137"/>
                  <a:gd name="T13" fmla="*/ 46 h 46"/>
                  <a:gd name="T14" fmla="*/ 114 w 137"/>
                  <a:gd name="T15" fmla="*/ 23 h 46"/>
                  <a:gd name="T16" fmla="*/ 137 w 137"/>
                  <a:gd name="T17" fmla="*/ 2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7" h="46">
                    <a:moveTo>
                      <a:pt x="137" y="23"/>
                    </a:moveTo>
                    <a:lnTo>
                      <a:pt x="137" y="0"/>
                    </a:lnTo>
                    <a:lnTo>
                      <a:pt x="91" y="0"/>
                    </a:lnTo>
                    <a:lnTo>
                      <a:pt x="91" y="-46"/>
                    </a:lnTo>
                    <a:lnTo>
                      <a:pt x="68" y="-46"/>
                    </a:lnTo>
                    <a:lnTo>
                      <a:pt x="68" y="46"/>
                    </a:lnTo>
                    <a:lnTo>
                      <a:pt x="114" y="46"/>
                    </a:lnTo>
                    <a:lnTo>
                      <a:pt x="114" y="23"/>
                    </a:lnTo>
                    <a:lnTo>
                      <a:pt x="137" y="23"/>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53258" name="Freeform 20"/>
            <p:cNvSpPr>
              <a:spLocks/>
            </p:cNvSpPr>
            <p:nvPr/>
          </p:nvSpPr>
          <p:spPr bwMode="auto">
            <a:xfrm>
              <a:off x="6706" y="3245"/>
              <a:ext cx="69" cy="24"/>
            </a:xfrm>
            <a:custGeom>
              <a:avLst/>
              <a:gdLst>
                <a:gd name="T0" fmla="*/ 34 w 69"/>
                <a:gd name="T1" fmla="*/ 0 h 24"/>
                <a:gd name="T2" fmla="*/ 34 w 69"/>
                <a:gd name="T3" fmla="*/ 23 h 24"/>
                <a:gd name="T4" fmla="*/ 0 60000 65536"/>
                <a:gd name="T5" fmla="*/ 0 60000 65536"/>
              </a:gdLst>
              <a:ahLst/>
              <a:cxnLst>
                <a:cxn ang="T4">
                  <a:pos x="T0" y="T1"/>
                </a:cxn>
                <a:cxn ang="T5">
                  <a:pos x="T2" y="T3"/>
                </a:cxn>
              </a:cxnLst>
              <a:rect l="0" t="0" r="r" b="b"/>
              <a:pathLst>
                <a:path w="69" h="24">
                  <a:moveTo>
                    <a:pt x="34" y="0"/>
                  </a:moveTo>
                  <a:lnTo>
                    <a:pt x="34" y="23"/>
                  </a:lnTo>
                </a:path>
              </a:pathLst>
            </a:custGeom>
            <a:noFill/>
            <a:ln w="44805">
              <a:solidFill>
                <a:srgbClr val="858F37"/>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59" name="Freeform 21"/>
            <p:cNvSpPr>
              <a:spLocks/>
            </p:cNvSpPr>
            <p:nvPr/>
          </p:nvSpPr>
          <p:spPr bwMode="auto">
            <a:xfrm>
              <a:off x="6797" y="3245"/>
              <a:ext cx="23" cy="24"/>
            </a:xfrm>
            <a:custGeom>
              <a:avLst/>
              <a:gdLst>
                <a:gd name="T0" fmla="*/ 11 w 23"/>
                <a:gd name="T1" fmla="*/ 0 h 24"/>
                <a:gd name="T2" fmla="*/ 11 w 23"/>
                <a:gd name="T3" fmla="*/ 23 h 24"/>
                <a:gd name="T4" fmla="*/ 0 60000 65536"/>
                <a:gd name="T5" fmla="*/ 0 60000 65536"/>
              </a:gdLst>
              <a:ahLst/>
              <a:cxnLst>
                <a:cxn ang="T4">
                  <a:pos x="T0" y="T1"/>
                </a:cxn>
                <a:cxn ang="T5">
                  <a:pos x="T2" y="T3"/>
                </a:cxn>
              </a:cxnLst>
              <a:rect l="0" t="0" r="r" b="b"/>
              <a:pathLst>
                <a:path w="23" h="24">
                  <a:moveTo>
                    <a:pt x="11" y="0"/>
                  </a:moveTo>
                  <a:lnTo>
                    <a:pt x="11" y="23"/>
                  </a:lnTo>
                </a:path>
              </a:pathLst>
            </a:custGeom>
            <a:noFill/>
            <a:ln w="15798">
              <a:solidFill>
                <a:srgbClr val="D0DA8D"/>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60" name="Freeform 22"/>
            <p:cNvSpPr>
              <a:spLocks/>
            </p:cNvSpPr>
            <p:nvPr/>
          </p:nvSpPr>
          <p:spPr bwMode="auto">
            <a:xfrm>
              <a:off x="6935" y="3199"/>
              <a:ext cx="45" cy="46"/>
            </a:xfrm>
            <a:custGeom>
              <a:avLst/>
              <a:gdLst>
                <a:gd name="T0" fmla="*/ 45 w 45"/>
                <a:gd name="T1" fmla="*/ 23 h 46"/>
                <a:gd name="T2" fmla="*/ 45 w 45"/>
                <a:gd name="T3" fmla="*/ 0 h 46"/>
                <a:gd name="T4" fmla="*/ 0 w 45"/>
                <a:gd name="T5" fmla="*/ 0 h 46"/>
                <a:gd name="T6" fmla="*/ 0 w 45"/>
                <a:gd name="T7" fmla="*/ 46 h 46"/>
                <a:gd name="T8" fmla="*/ 22 w 45"/>
                <a:gd name="T9" fmla="*/ 46 h 46"/>
                <a:gd name="T10" fmla="*/ 22 w 45"/>
                <a:gd name="T11" fmla="*/ 23 h 46"/>
                <a:gd name="T12" fmla="*/ 45 w 45"/>
                <a:gd name="T13" fmla="*/ 23 h 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46">
                  <a:moveTo>
                    <a:pt x="45" y="23"/>
                  </a:moveTo>
                  <a:lnTo>
                    <a:pt x="45" y="0"/>
                  </a:lnTo>
                  <a:lnTo>
                    <a:pt x="0" y="0"/>
                  </a:lnTo>
                  <a:lnTo>
                    <a:pt x="0" y="46"/>
                  </a:lnTo>
                  <a:lnTo>
                    <a:pt x="22" y="46"/>
                  </a:lnTo>
                  <a:lnTo>
                    <a:pt x="22" y="23"/>
                  </a:lnTo>
                  <a:lnTo>
                    <a:pt x="45" y="23"/>
                  </a:lnTo>
                </a:path>
              </a:pathLst>
            </a:custGeom>
            <a:solidFill>
              <a:srgbClr val="B0BF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1" name="Freeform 23"/>
            <p:cNvSpPr>
              <a:spLocks/>
            </p:cNvSpPr>
            <p:nvPr/>
          </p:nvSpPr>
          <p:spPr bwMode="auto">
            <a:xfrm>
              <a:off x="6957" y="3315"/>
              <a:ext cx="23" cy="70"/>
            </a:xfrm>
            <a:custGeom>
              <a:avLst/>
              <a:gdLst>
                <a:gd name="T0" fmla="*/ 11 w 23"/>
                <a:gd name="T1" fmla="*/ 0 h 70"/>
                <a:gd name="T2" fmla="*/ 11 w 23"/>
                <a:gd name="T3" fmla="*/ 70 h 70"/>
                <a:gd name="T4" fmla="*/ 0 60000 65536"/>
                <a:gd name="T5" fmla="*/ 0 60000 65536"/>
              </a:gdLst>
              <a:ahLst/>
              <a:cxnLst>
                <a:cxn ang="T4">
                  <a:pos x="T0" y="T1"/>
                </a:cxn>
                <a:cxn ang="T5">
                  <a:pos x="T2" y="T3"/>
                </a:cxn>
              </a:cxnLst>
              <a:rect l="0" t="0" r="r" b="b"/>
              <a:pathLst>
                <a:path w="23" h="70">
                  <a:moveTo>
                    <a:pt x="11" y="0"/>
                  </a:moveTo>
                  <a:lnTo>
                    <a:pt x="11" y="70"/>
                  </a:lnTo>
                </a:path>
              </a:pathLst>
            </a:custGeom>
            <a:noFill/>
            <a:ln w="15798">
              <a:solidFill>
                <a:srgbClr val="66702F"/>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53262" name="Freeform 24"/>
            <p:cNvSpPr>
              <a:spLocks/>
            </p:cNvSpPr>
            <p:nvPr/>
          </p:nvSpPr>
          <p:spPr bwMode="auto">
            <a:xfrm>
              <a:off x="6660" y="3385"/>
              <a:ext cx="46" cy="94"/>
            </a:xfrm>
            <a:custGeom>
              <a:avLst/>
              <a:gdLst>
                <a:gd name="T0" fmla="*/ 45 w 46"/>
                <a:gd name="T1" fmla="*/ 93 h 94"/>
                <a:gd name="T2" fmla="*/ 45 w 46"/>
                <a:gd name="T3" fmla="*/ 0 h 94"/>
                <a:gd name="T4" fmla="*/ 22 w 46"/>
                <a:gd name="T5" fmla="*/ 0 h 94"/>
                <a:gd name="T6" fmla="*/ 22 w 46"/>
                <a:gd name="T7" fmla="*/ 69 h 94"/>
                <a:gd name="T8" fmla="*/ 0 w 46"/>
                <a:gd name="T9" fmla="*/ 69 h 94"/>
                <a:gd name="T10" fmla="*/ 0 w 46"/>
                <a:gd name="T11" fmla="*/ 93 h 94"/>
                <a:gd name="T12" fmla="*/ 45 w 46"/>
                <a:gd name="T13" fmla="*/ 93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94">
                  <a:moveTo>
                    <a:pt x="45" y="93"/>
                  </a:moveTo>
                  <a:lnTo>
                    <a:pt x="45" y="0"/>
                  </a:lnTo>
                  <a:lnTo>
                    <a:pt x="22" y="0"/>
                  </a:lnTo>
                  <a:lnTo>
                    <a:pt x="22" y="69"/>
                  </a:lnTo>
                  <a:lnTo>
                    <a:pt x="0" y="69"/>
                  </a:lnTo>
                  <a:lnTo>
                    <a:pt x="0" y="93"/>
                  </a:lnTo>
                  <a:lnTo>
                    <a:pt x="45" y="93"/>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3" name="Freeform 25"/>
            <p:cNvSpPr>
              <a:spLocks/>
            </p:cNvSpPr>
            <p:nvPr/>
          </p:nvSpPr>
          <p:spPr bwMode="auto">
            <a:xfrm>
              <a:off x="6775" y="3385"/>
              <a:ext cx="160" cy="70"/>
            </a:xfrm>
            <a:custGeom>
              <a:avLst/>
              <a:gdLst>
                <a:gd name="T0" fmla="*/ 160 w 160"/>
                <a:gd name="T1" fmla="*/ 69 h 70"/>
                <a:gd name="T2" fmla="*/ 160 w 160"/>
                <a:gd name="T3" fmla="*/ 46 h 70"/>
                <a:gd name="T4" fmla="*/ 137 w 160"/>
                <a:gd name="T5" fmla="*/ 46 h 70"/>
                <a:gd name="T6" fmla="*/ 137 w 160"/>
                <a:gd name="T7" fmla="*/ 23 h 70"/>
                <a:gd name="T8" fmla="*/ 114 w 160"/>
                <a:gd name="T9" fmla="*/ 23 h 70"/>
                <a:gd name="T10" fmla="*/ 114 w 160"/>
                <a:gd name="T11" fmla="*/ 0 h 70"/>
                <a:gd name="T12" fmla="*/ 68 w 160"/>
                <a:gd name="T13" fmla="*/ 0 h 70"/>
                <a:gd name="T14" fmla="*/ 68 w 160"/>
                <a:gd name="T15" fmla="*/ 23 h 70"/>
                <a:gd name="T16" fmla="*/ 45 w 160"/>
                <a:gd name="T17" fmla="*/ 23 h 70"/>
                <a:gd name="T18" fmla="*/ 45 w 160"/>
                <a:gd name="T19" fmla="*/ 46 h 70"/>
                <a:gd name="T20" fmla="*/ 0 w 160"/>
                <a:gd name="T21" fmla="*/ 46 h 70"/>
                <a:gd name="T22" fmla="*/ 0 w 160"/>
                <a:gd name="T23" fmla="*/ 69 h 70"/>
                <a:gd name="T24" fmla="*/ 160 w 160"/>
                <a:gd name="T25" fmla="*/ 69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70">
                  <a:moveTo>
                    <a:pt x="160" y="69"/>
                  </a:moveTo>
                  <a:lnTo>
                    <a:pt x="160" y="46"/>
                  </a:lnTo>
                  <a:lnTo>
                    <a:pt x="137" y="46"/>
                  </a:lnTo>
                  <a:lnTo>
                    <a:pt x="137" y="23"/>
                  </a:lnTo>
                  <a:lnTo>
                    <a:pt x="114" y="23"/>
                  </a:lnTo>
                  <a:lnTo>
                    <a:pt x="114" y="0"/>
                  </a:lnTo>
                  <a:lnTo>
                    <a:pt x="68" y="0"/>
                  </a:lnTo>
                  <a:lnTo>
                    <a:pt x="68" y="23"/>
                  </a:lnTo>
                  <a:lnTo>
                    <a:pt x="45" y="23"/>
                  </a:lnTo>
                  <a:lnTo>
                    <a:pt x="45" y="46"/>
                  </a:lnTo>
                  <a:lnTo>
                    <a:pt x="0" y="46"/>
                  </a:lnTo>
                  <a:lnTo>
                    <a:pt x="0" y="69"/>
                  </a:lnTo>
                  <a:lnTo>
                    <a:pt x="160" y="69"/>
                  </a:lnTo>
                </a:path>
              </a:pathLst>
            </a:custGeom>
            <a:solidFill>
              <a:srgbClr val="B6C4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64" name="Rectangle 26"/>
            <p:cNvSpPr>
              <a:spLocks/>
            </p:cNvSpPr>
            <p:nvPr/>
          </p:nvSpPr>
          <p:spPr bwMode="auto">
            <a:xfrm>
              <a:off x="6956" y="3432"/>
              <a:ext cx="24" cy="2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65" name="Rectangle 27"/>
            <p:cNvSpPr>
              <a:spLocks/>
            </p:cNvSpPr>
            <p:nvPr/>
          </p:nvSpPr>
          <p:spPr bwMode="auto">
            <a:xfrm>
              <a:off x="6956" y="3455"/>
              <a:ext cx="24"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nvGrpSpPr>
            <p:cNvPr id="53266" name="Group 28"/>
            <p:cNvGrpSpPr>
              <a:grpSpLocks/>
            </p:cNvGrpSpPr>
            <p:nvPr/>
          </p:nvGrpSpPr>
          <p:grpSpPr bwMode="auto">
            <a:xfrm>
              <a:off x="6775" y="3362"/>
              <a:ext cx="205" cy="117"/>
              <a:chOff x="6775" y="3362"/>
              <a:chExt cx="205" cy="117"/>
            </a:xfrm>
          </p:grpSpPr>
          <p:sp>
            <p:nvSpPr>
              <p:cNvPr id="53301" name="Rectangle 29"/>
              <p:cNvSpPr>
                <a:spLocks/>
              </p:cNvSpPr>
              <p:nvPr/>
            </p:nvSpPr>
            <p:spPr bwMode="auto">
              <a:xfrm>
                <a:off x="6775" y="3455"/>
                <a:ext cx="160"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2" name="Rectangle 30"/>
              <p:cNvSpPr>
                <a:spLocks/>
              </p:cNvSpPr>
              <p:nvPr/>
            </p:nvSpPr>
            <p:spPr bwMode="auto">
              <a:xfrm>
                <a:off x="6866" y="336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3" name="Rectangle 31"/>
              <p:cNvSpPr>
                <a:spLocks/>
              </p:cNvSpPr>
              <p:nvPr/>
            </p:nvSpPr>
            <p:spPr bwMode="auto">
              <a:xfrm>
                <a:off x="6889" y="3385"/>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4" name="Rectangle 32"/>
              <p:cNvSpPr>
                <a:spLocks/>
              </p:cNvSpPr>
              <p:nvPr/>
            </p:nvSpPr>
            <p:spPr bwMode="auto">
              <a:xfrm>
                <a:off x="6912" y="3408"/>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5" name="Rectangle 33"/>
              <p:cNvSpPr>
                <a:spLocks/>
              </p:cNvSpPr>
              <p:nvPr/>
            </p:nvSpPr>
            <p:spPr bwMode="auto">
              <a:xfrm>
                <a:off x="6935" y="3431"/>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6" name="Rectangle 34"/>
              <p:cNvSpPr>
                <a:spLocks/>
              </p:cNvSpPr>
              <p:nvPr/>
            </p:nvSpPr>
            <p:spPr bwMode="auto">
              <a:xfrm>
                <a:off x="6957" y="3385"/>
                <a:ext cx="22" cy="46"/>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7" name="Group 35"/>
            <p:cNvGrpSpPr>
              <a:grpSpLocks/>
            </p:cNvGrpSpPr>
            <p:nvPr/>
          </p:nvGrpSpPr>
          <p:grpSpPr bwMode="auto">
            <a:xfrm>
              <a:off x="6752" y="3339"/>
              <a:ext cx="114" cy="116"/>
              <a:chOff x="6752" y="3339"/>
              <a:chExt cx="114" cy="116"/>
            </a:xfrm>
          </p:grpSpPr>
          <p:sp>
            <p:nvSpPr>
              <p:cNvPr id="53296" name="Rectangle 36"/>
              <p:cNvSpPr>
                <a:spLocks/>
              </p:cNvSpPr>
              <p:nvPr/>
            </p:nvSpPr>
            <p:spPr bwMode="auto">
              <a:xfrm>
                <a:off x="6752" y="343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7" name="Rectangle 37"/>
              <p:cNvSpPr>
                <a:spLocks/>
              </p:cNvSpPr>
              <p:nvPr/>
            </p:nvSpPr>
            <p:spPr bwMode="auto">
              <a:xfrm>
                <a:off x="6774" y="3408"/>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8" name="Rectangle 38"/>
              <p:cNvSpPr>
                <a:spLocks/>
              </p:cNvSpPr>
              <p:nvPr/>
            </p:nvSpPr>
            <p:spPr bwMode="auto">
              <a:xfrm>
                <a:off x="6797" y="338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9" name="Rectangle 39"/>
              <p:cNvSpPr>
                <a:spLocks/>
              </p:cNvSpPr>
              <p:nvPr/>
            </p:nvSpPr>
            <p:spPr bwMode="auto">
              <a:xfrm>
                <a:off x="6820" y="336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300" name="Rectangle 40"/>
              <p:cNvSpPr>
                <a:spLocks/>
              </p:cNvSpPr>
              <p:nvPr/>
            </p:nvSpPr>
            <p:spPr bwMode="auto">
              <a:xfrm>
                <a:off x="6843" y="333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8" name="Group 41"/>
            <p:cNvGrpSpPr>
              <a:grpSpLocks/>
            </p:cNvGrpSpPr>
            <p:nvPr/>
          </p:nvGrpSpPr>
          <p:grpSpPr bwMode="auto">
            <a:xfrm>
              <a:off x="6706" y="3269"/>
              <a:ext cx="160" cy="93"/>
              <a:chOff x="6706" y="3269"/>
              <a:chExt cx="160" cy="93"/>
            </a:xfrm>
          </p:grpSpPr>
          <p:sp>
            <p:nvSpPr>
              <p:cNvPr id="53292" name="Rectangle 42"/>
              <p:cNvSpPr>
                <a:spLocks/>
              </p:cNvSpPr>
              <p:nvPr/>
            </p:nvSpPr>
            <p:spPr bwMode="auto">
              <a:xfrm>
                <a:off x="6706" y="3292"/>
                <a:ext cx="68"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3" name="Freeform 43"/>
              <p:cNvSpPr>
                <a:spLocks/>
              </p:cNvSpPr>
              <p:nvPr/>
            </p:nvSpPr>
            <p:spPr bwMode="auto">
              <a:xfrm>
                <a:off x="6706" y="3269"/>
                <a:ext cx="160" cy="93"/>
              </a:xfrm>
              <a:custGeom>
                <a:avLst/>
                <a:gdLst>
                  <a:gd name="T0" fmla="*/ 114 w 160"/>
                  <a:gd name="T1" fmla="*/ 70 h 93"/>
                  <a:gd name="T2" fmla="*/ 114 w 160"/>
                  <a:gd name="T3" fmla="*/ 46 h 93"/>
                  <a:gd name="T4" fmla="*/ 68 w 160"/>
                  <a:gd name="T5" fmla="*/ 46 h 93"/>
                  <a:gd name="T6" fmla="*/ 68 w 160"/>
                  <a:gd name="T7" fmla="*/ 93 h 93"/>
                  <a:gd name="T8" fmla="*/ 91 w 160"/>
                  <a:gd name="T9" fmla="*/ 93 h 93"/>
                  <a:gd name="T10" fmla="*/ 91 w 160"/>
                  <a:gd name="T11" fmla="*/ 70 h 93"/>
                  <a:gd name="T12" fmla="*/ 114 w 160"/>
                  <a:gd name="T13" fmla="*/ 7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 h="93">
                    <a:moveTo>
                      <a:pt x="114" y="70"/>
                    </a:moveTo>
                    <a:lnTo>
                      <a:pt x="114" y="46"/>
                    </a:lnTo>
                    <a:lnTo>
                      <a:pt x="68" y="46"/>
                    </a:lnTo>
                    <a:lnTo>
                      <a:pt x="68" y="93"/>
                    </a:lnTo>
                    <a:lnTo>
                      <a:pt x="91" y="93"/>
                    </a:lnTo>
                    <a:lnTo>
                      <a:pt x="91" y="70"/>
                    </a:lnTo>
                    <a:lnTo>
                      <a:pt x="114" y="70"/>
                    </a:lnTo>
                  </a:path>
                </a:pathLst>
              </a:custGeom>
              <a:solidFill>
                <a:srgbClr val="4A52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294" name="Rectangle 44"/>
              <p:cNvSpPr>
                <a:spLocks/>
              </p:cNvSpPr>
              <p:nvPr/>
            </p:nvSpPr>
            <p:spPr bwMode="auto">
              <a:xfrm>
                <a:off x="6820" y="3292"/>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5" name="Rectangle 45"/>
              <p:cNvSpPr>
                <a:spLocks/>
              </p:cNvSpPr>
              <p:nvPr/>
            </p:nvSpPr>
            <p:spPr bwMode="auto">
              <a:xfrm>
                <a:off x="6843" y="3269"/>
                <a:ext cx="22" cy="23"/>
              </a:xfrm>
              <a:prstGeom prst="rect">
                <a:avLst/>
              </a:prstGeom>
              <a:solidFill>
                <a:srgbClr val="4A522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69" name="Group 46"/>
            <p:cNvGrpSpPr>
              <a:grpSpLocks/>
            </p:cNvGrpSpPr>
            <p:nvPr/>
          </p:nvGrpSpPr>
          <p:grpSpPr bwMode="auto">
            <a:xfrm>
              <a:off x="6775" y="3199"/>
              <a:ext cx="68" cy="70"/>
              <a:chOff x="6775" y="3199"/>
              <a:chExt cx="68" cy="70"/>
            </a:xfrm>
          </p:grpSpPr>
          <p:sp>
            <p:nvSpPr>
              <p:cNvPr id="53289" name="Rectangle 47"/>
              <p:cNvSpPr>
                <a:spLocks/>
              </p:cNvSpPr>
              <p:nvPr/>
            </p:nvSpPr>
            <p:spPr bwMode="auto">
              <a:xfrm>
                <a:off x="6775" y="3199"/>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0" name="Rectangle 48"/>
              <p:cNvSpPr>
                <a:spLocks/>
              </p:cNvSpPr>
              <p:nvPr/>
            </p:nvSpPr>
            <p:spPr bwMode="auto">
              <a:xfrm>
                <a:off x="6797" y="3222"/>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91" name="Rectangle 49"/>
              <p:cNvSpPr>
                <a:spLocks/>
              </p:cNvSpPr>
              <p:nvPr/>
            </p:nvSpPr>
            <p:spPr bwMode="auto">
              <a:xfrm>
                <a:off x="6820" y="3245"/>
                <a:ext cx="22" cy="23"/>
              </a:xfrm>
              <a:prstGeom prst="rect">
                <a:avLst/>
              </a:prstGeom>
              <a:solidFill>
                <a:srgbClr val="858F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0" name="Group 50"/>
            <p:cNvGrpSpPr>
              <a:grpSpLocks/>
            </p:cNvGrpSpPr>
            <p:nvPr/>
          </p:nvGrpSpPr>
          <p:grpSpPr bwMode="auto">
            <a:xfrm>
              <a:off x="6660" y="3222"/>
              <a:ext cx="46" cy="93"/>
              <a:chOff x="6660" y="3222"/>
              <a:chExt cx="46" cy="93"/>
            </a:xfrm>
          </p:grpSpPr>
          <p:sp>
            <p:nvSpPr>
              <p:cNvPr id="53287" name="Rectangle 51"/>
              <p:cNvSpPr>
                <a:spLocks/>
              </p:cNvSpPr>
              <p:nvPr/>
            </p:nvSpPr>
            <p:spPr bwMode="auto">
              <a:xfrm>
                <a:off x="6660"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8" name="Rectangle 52"/>
              <p:cNvSpPr>
                <a:spLocks/>
              </p:cNvSpPr>
              <p:nvPr/>
            </p:nvSpPr>
            <p:spPr bwMode="auto">
              <a:xfrm>
                <a:off x="6682"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1" name="Group 53"/>
            <p:cNvGrpSpPr>
              <a:grpSpLocks/>
            </p:cNvGrpSpPr>
            <p:nvPr/>
          </p:nvGrpSpPr>
          <p:grpSpPr bwMode="auto">
            <a:xfrm>
              <a:off x="6935" y="3222"/>
              <a:ext cx="45" cy="93"/>
              <a:chOff x="6935" y="3222"/>
              <a:chExt cx="45" cy="93"/>
            </a:xfrm>
          </p:grpSpPr>
          <p:sp>
            <p:nvSpPr>
              <p:cNvPr id="53285" name="Rectangle 54"/>
              <p:cNvSpPr>
                <a:spLocks/>
              </p:cNvSpPr>
              <p:nvPr/>
            </p:nvSpPr>
            <p:spPr bwMode="auto">
              <a:xfrm>
                <a:off x="6935" y="3245"/>
                <a:ext cx="22" cy="69"/>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6" name="Rectangle 55"/>
              <p:cNvSpPr>
                <a:spLocks/>
              </p:cNvSpPr>
              <p:nvPr/>
            </p:nvSpPr>
            <p:spPr bwMode="auto">
              <a:xfrm>
                <a:off x="6957" y="3222"/>
                <a:ext cx="22" cy="23"/>
              </a:xfrm>
              <a:prstGeom prst="rect">
                <a:avLst/>
              </a:prstGeom>
              <a:solidFill>
                <a:srgbClr val="95A2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2" name="Group 56"/>
            <p:cNvGrpSpPr>
              <a:grpSpLocks/>
            </p:cNvGrpSpPr>
            <p:nvPr/>
          </p:nvGrpSpPr>
          <p:grpSpPr bwMode="auto">
            <a:xfrm>
              <a:off x="6660" y="3245"/>
              <a:ext cx="46" cy="140"/>
              <a:chOff x="6660" y="3245"/>
              <a:chExt cx="46" cy="140"/>
            </a:xfrm>
          </p:grpSpPr>
          <p:sp>
            <p:nvSpPr>
              <p:cNvPr id="53283" name="Rectangle 57"/>
              <p:cNvSpPr>
                <a:spLocks/>
              </p:cNvSpPr>
              <p:nvPr/>
            </p:nvSpPr>
            <p:spPr bwMode="auto">
              <a:xfrm>
                <a:off x="6660" y="3314"/>
                <a:ext cx="22" cy="70"/>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4" name="Rectangle 58"/>
              <p:cNvSpPr>
                <a:spLocks/>
              </p:cNvSpPr>
              <p:nvPr/>
            </p:nvSpPr>
            <p:spPr bwMode="auto">
              <a:xfrm>
                <a:off x="6682"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3" name="Group 59"/>
            <p:cNvGrpSpPr>
              <a:grpSpLocks/>
            </p:cNvGrpSpPr>
            <p:nvPr/>
          </p:nvGrpSpPr>
          <p:grpSpPr bwMode="auto">
            <a:xfrm>
              <a:off x="6935" y="3245"/>
              <a:ext cx="45" cy="164"/>
              <a:chOff x="6935" y="3245"/>
              <a:chExt cx="45" cy="164"/>
            </a:xfrm>
          </p:grpSpPr>
          <p:sp>
            <p:nvSpPr>
              <p:cNvPr id="53281" name="Rectangle 60"/>
              <p:cNvSpPr>
                <a:spLocks/>
              </p:cNvSpPr>
              <p:nvPr/>
            </p:nvSpPr>
            <p:spPr bwMode="auto">
              <a:xfrm>
                <a:off x="6935" y="3314"/>
                <a:ext cx="22" cy="93"/>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2" name="Rectangle 61"/>
              <p:cNvSpPr>
                <a:spLocks/>
              </p:cNvSpPr>
              <p:nvPr/>
            </p:nvSpPr>
            <p:spPr bwMode="auto">
              <a:xfrm>
                <a:off x="6957" y="3245"/>
                <a:ext cx="22" cy="69"/>
              </a:xfrm>
              <a:prstGeom prst="rect">
                <a:avLst/>
              </a:prstGeom>
              <a:solidFill>
                <a:srgbClr val="7F8A3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4" name="Group 62"/>
            <p:cNvGrpSpPr>
              <a:grpSpLocks/>
            </p:cNvGrpSpPr>
            <p:nvPr/>
          </p:nvGrpSpPr>
          <p:grpSpPr bwMode="auto">
            <a:xfrm>
              <a:off x="6660" y="3315"/>
              <a:ext cx="46" cy="140"/>
              <a:chOff x="6660" y="3315"/>
              <a:chExt cx="46" cy="140"/>
            </a:xfrm>
          </p:grpSpPr>
          <p:sp>
            <p:nvSpPr>
              <p:cNvPr id="53279" name="Rectangle 63"/>
              <p:cNvSpPr>
                <a:spLocks/>
              </p:cNvSpPr>
              <p:nvPr/>
            </p:nvSpPr>
            <p:spPr bwMode="auto">
              <a:xfrm>
                <a:off x="6660" y="3385"/>
                <a:ext cx="22" cy="69"/>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80" name="Rectangle 64"/>
              <p:cNvSpPr>
                <a:spLocks/>
              </p:cNvSpPr>
              <p:nvPr/>
            </p:nvSpPr>
            <p:spPr bwMode="auto">
              <a:xfrm>
                <a:off x="6682" y="3315"/>
                <a:ext cx="22" cy="70"/>
              </a:xfrm>
              <a:prstGeom prst="rect">
                <a:avLst/>
              </a:prstGeom>
              <a:solidFill>
                <a:srgbClr val="6670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53275" name="Group 65"/>
            <p:cNvGrpSpPr>
              <a:grpSpLocks/>
            </p:cNvGrpSpPr>
            <p:nvPr/>
          </p:nvGrpSpPr>
          <p:grpSpPr bwMode="auto">
            <a:xfrm>
              <a:off x="6797" y="3362"/>
              <a:ext cx="69" cy="70"/>
              <a:chOff x="6797" y="3362"/>
              <a:chExt cx="69" cy="70"/>
            </a:xfrm>
          </p:grpSpPr>
          <p:sp>
            <p:nvSpPr>
              <p:cNvPr id="53276" name="Rectangle 66"/>
              <p:cNvSpPr>
                <a:spLocks/>
              </p:cNvSpPr>
              <p:nvPr/>
            </p:nvSpPr>
            <p:spPr bwMode="auto">
              <a:xfrm>
                <a:off x="6797" y="3408"/>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77" name="Rectangle 67"/>
              <p:cNvSpPr>
                <a:spLocks/>
              </p:cNvSpPr>
              <p:nvPr/>
            </p:nvSpPr>
            <p:spPr bwMode="auto">
              <a:xfrm>
                <a:off x="6819" y="3385"/>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53278" name="Rectangle 68"/>
              <p:cNvSpPr>
                <a:spLocks/>
              </p:cNvSpPr>
              <p:nvPr/>
            </p:nvSpPr>
            <p:spPr bwMode="auto">
              <a:xfrm>
                <a:off x="6842" y="3362"/>
                <a:ext cx="22" cy="23"/>
              </a:xfrm>
              <a:prstGeom prst="rect">
                <a:avLst/>
              </a:prstGeom>
              <a:solidFill>
                <a:srgbClr val="D0DA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563888" y="1306800"/>
            <a:ext cx="5468616" cy="3343122"/>
            <a:chOff x="3547849" y="1341004"/>
            <a:chExt cx="5468616" cy="3343122"/>
          </a:xfrm>
        </p:grpSpPr>
        <p:sp>
          <p:nvSpPr>
            <p:cNvPr id="54275" name="Text Box 2"/>
            <p:cNvSpPr txBox="1">
              <a:spLocks noChangeArrowheads="1"/>
            </p:cNvSpPr>
            <p:nvPr/>
          </p:nvSpPr>
          <p:spPr bwMode="auto">
            <a:xfrm>
              <a:off x="3547849" y="1341004"/>
              <a:ext cx="445135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Gateway </a:t>
              </a:r>
            </a:p>
          </p:txBody>
        </p:sp>
        <p:sp>
          <p:nvSpPr>
            <p:cNvPr id="134150" name="Rectangle 6"/>
            <p:cNvSpPr>
              <a:spLocks noChangeArrowheads="1"/>
            </p:cNvSpPr>
            <p:nvPr/>
          </p:nvSpPr>
          <p:spPr bwMode="auto">
            <a:xfrm>
              <a:off x="3547849" y="3806239"/>
              <a:ext cx="540067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86000"/>
                </a:lnSpc>
                <a:spcBef>
                  <a:spcPct val="50000"/>
                </a:spcBef>
                <a:buClr>
                  <a:srgbClr val="000000"/>
                </a:buClr>
                <a:buSzPct val="100000"/>
              </a:pPr>
              <a:r>
                <a:rPr lang="de-DE" altLang="de-DE" sz="2000" dirty="0">
                  <a:solidFill>
                    <a:srgbClr val="FF0000"/>
                  </a:solidFill>
                </a:rPr>
                <a:t>Von dem </a:t>
              </a:r>
              <a:r>
                <a:rPr lang="de-DE" altLang="de-DE" sz="2000" dirty="0" err="1">
                  <a:solidFill>
                    <a:srgbClr val="FF0000"/>
                  </a:solidFill>
                </a:rPr>
                <a:t>Gatewaygerät</a:t>
              </a:r>
              <a:r>
                <a:rPr lang="de-DE" altLang="de-DE" sz="2000" dirty="0">
                  <a:solidFill>
                    <a:srgbClr val="FF0000"/>
                  </a:solidFill>
                </a:rPr>
                <a:t> kann </a:t>
              </a:r>
              <a:r>
                <a:rPr lang="de-DE" altLang="de-DE" sz="2000" b="1" u="sng" dirty="0">
                  <a:solidFill>
                    <a:srgbClr val="FF0000"/>
                  </a:solidFill>
                </a:rPr>
                <a:t>nicht</a:t>
              </a:r>
              <a:r>
                <a:rPr lang="de-DE" altLang="de-DE" sz="2000" dirty="0">
                  <a:solidFill>
                    <a:srgbClr val="FF0000"/>
                  </a:solidFill>
                </a:rPr>
                <a:t> gesendet werden. Es kann </a:t>
              </a:r>
              <a:r>
                <a:rPr lang="de-DE" altLang="de-DE" sz="2000" b="1" u="sng" dirty="0">
                  <a:solidFill>
                    <a:srgbClr val="FF0000"/>
                  </a:solidFill>
                </a:rPr>
                <a:t>nur</a:t>
              </a:r>
              <a:r>
                <a:rPr lang="de-DE" altLang="de-DE" sz="2000" dirty="0">
                  <a:solidFill>
                    <a:srgbClr val="FF0000"/>
                  </a:solidFill>
                </a:rPr>
                <a:t> empfangen werden. Nur mit einem MRT möglich.</a:t>
              </a:r>
            </a:p>
          </p:txBody>
        </p:sp>
        <p:sp>
          <p:nvSpPr>
            <p:cNvPr id="54279" name="Text Box 9"/>
            <p:cNvSpPr txBox="1">
              <a:spLocks noChangeArrowheads="1"/>
            </p:cNvSpPr>
            <p:nvPr/>
          </p:nvSpPr>
          <p:spPr bwMode="auto">
            <a:xfrm>
              <a:off x="3557053" y="2064324"/>
              <a:ext cx="5459412" cy="11532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buClr>
                  <a:srgbClr val="000000"/>
                </a:buClr>
                <a:buSzPct val="100000"/>
                <a:buFont typeface="Times New Roman" panose="02020603050405020304" pitchFamily="18" charset="0"/>
                <a:buNone/>
              </a:pPr>
              <a:r>
                <a:rPr lang="de-DE" altLang="de-DE" sz="2000" dirty="0"/>
                <a:t>Die TMO–Rufgruppe muss vorher eingestellt sein, die DMO–Rufgruppe kann auch nach der Inbetriebnahme des Gateways geändert werden.</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96752"/>
            <a:ext cx="3263900"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49"/>
          <p:cNvSpPr txBox="1">
            <a:spLocks noChangeArrowheads="1"/>
          </p:cNvSpPr>
          <p:nvPr/>
        </p:nvSpPr>
        <p:spPr bwMode="auto">
          <a:xfrm>
            <a:off x="0" y="15621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a:t>Handfunkgerät MTP850 FuG </a:t>
            </a:r>
          </a:p>
        </p:txBody>
      </p:sp>
      <p:sp>
        <p:nvSpPr>
          <p:cNvPr id="31894" name="Text Box 150"/>
          <p:cNvSpPr txBox="1">
            <a:spLocks noChangeArrowheads="1"/>
          </p:cNvSpPr>
          <p:nvPr/>
        </p:nvSpPr>
        <p:spPr bwMode="auto">
          <a:xfrm>
            <a:off x="3709988" y="2749550"/>
            <a:ext cx="4678362" cy="16149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 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995936" y="1687854"/>
            <a:ext cx="5652070" cy="4516618"/>
            <a:chOff x="3923928" y="1520311"/>
            <a:chExt cx="5652070" cy="4516618"/>
          </a:xfrm>
        </p:grpSpPr>
        <p:sp>
          <p:nvSpPr>
            <p:cNvPr id="54275" name="Text Box 2"/>
            <p:cNvSpPr txBox="1">
              <a:spLocks noChangeArrowheads="1"/>
            </p:cNvSpPr>
            <p:nvPr/>
          </p:nvSpPr>
          <p:spPr bwMode="auto">
            <a:xfrm>
              <a:off x="3923928" y="1520311"/>
              <a:ext cx="4451350"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Gateway (aus Sicht des Gateways)</a:t>
              </a:r>
            </a:p>
          </p:txBody>
        </p:sp>
        <p:sp>
          <p:nvSpPr>
            <p:cNvPr id="134149" name="Text Box 5"/>
            <p:cNvSpPr txBox="1">
              <a:spLocks noChangeArrowheads="1"/>
            </p:cNvSpPr>
            <p:nvPr/>
          </p:nvSpPr>
          <p:spPr bwMode="auto">
            <a:xfrm>
              <a:off x="3995936" y="2483006"/>
              <a:ext cx="5580062" cy="355392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Kontexttaste „Option“ </a:t>
              </a:r>
              <a:r>
                <a:rPr lang="de-DE" altLang="de-DE" sz="2000" dirty="0"/>
                <a:t> drücken </a:t>
              </a:r>
              <a:br>
                <a:rPr lang="de-DE" altLang="de-DE" sz="2000" dirty="0"/>
              </a:br>
              <a:r>
                <a:rPr lang="de-DE" altLang="de-DE" sz="2000" dirty="0"/>
                <a:t>(Gateway auswählen)</a:t>
              </a:r>
              <a:endParaRPr lang="de-DE" altLang="de-DE" sz="2000" dirty="0">
                <a:solidFill>
                  <a:srgbClr val="0000FF"/>
                </a:solidFill>
              </a:endParaRPr>
            </a:p>
            <a:p>
              <a:pPr marL="0" indent="0">
                <a:lnSpc>
                  <a:spcPct val="86000"/>
                </a:lnSpc>
                <a:spcBef>
                  <a:spcPct val="50000"/>
                </a:spcBef>
                <a:buClr>
                  <a:srgbClr val="000000"/>
                </a:buClr>
                <a:buSzPct val="100000"/>
              </a:pPr>
              <a:r>
                <a:rPr lang="de-DE" altLang="de-DE" sz="2000" b="1" dirty="0">
                  <a:solidFill>
                    <a:srgbClr val="FF0000"/>
                  </a:solidFill>
                </a:rPr>
                <a:t>oder</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Funktionstaste 3 </a:t>
              </a:r>
              <a:r>
                <a:rPr lang="de-DE" altLang="de-DE" sz="2000" dirty="0"/>
                <a:t>(langer Druck)</a:t>
              </a:r>
            </a:p>
            <a:p>
              <a:pPr marL="0" indent="0">
                <a:lnSpc>
                  <a:spcPct val="86000"/>
                </a:lnSpc>
                <a:spcBef>
                  <a:spcPct val="50000"/>
                </a:spcBef>
                <a:buClr>
                  <a:srgbClr val="000000"/>
                </a:buClr>
                <a:buSzPct val="100000"/>
              </a:pPr>
              <a:r>
                <a:rPr lang="de-DE" altLang="de-DE" sz="2000" b="1" dirty="0">
                  <a:solidFill>
                    <a:srgbClr val="FF0000"/>
                  </a:solidFill>
                </a:rPr>
                <a:t>oder</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Menü – Netze – Gateway</a:t>
              </a:r>
            </a:p>
            <a:p>
              <a:pPr marL="0" indent="0">
                <a:lnSpc>
                  <a:spcPct val="86000"/>
                </a:lnSpc>
                <a:spcBef>
                  <a:spcPct val="50000"/>
                </a:spcBef>
                <a:buClr>
                  <a:srgbClr val="000000"/>
                </a:buClr>
                <a:buSzPct val="100000"/>
              </a:pPr>
              <a:r>
                <a:rPr lang="de-DE" altLang="de-DE" sz="2000" b="1" dirty="0">
                  <a:solidFill>
                    <a:srgbClr val="FF0000"/>
                  </a:solidFill>
                </a:rPr>
                <a:t>dann</a:t>
              </a:r>
            </a:p>
            <a:p>
              <a:pPr>
                <a:lnSpc>
                  <a:spcPct val="86000"/>
                </a:lnSpc>
                <a:spcBef>
                  <a:spcPct val="50000"/>
                </a:spcBef>
                <a:buClr>
                  <a:srgbClr val="000000"/>
                </a:buClr>
                <a:buSzPct val="100000"/>
                <a:buFont typeface="Times New Roman" panose="02020603050405020304" pitchFamily="18" charset="0"/>
                <a:buChar char="•"/>
              </a:pPr>
              <a:r>
                <a:rPr lang="de-DE" altLang="de-DE" sz="2000" dirty="0">
                  <a:solidFill>
                    <a:srgbClr val="0000FF"/>
                  </a:solidFill>
                </a:rPr>
                <a:t>DMO–Rufgruppe </a:t>
              </a:r>
              <a:r>
                <a:rPr lang="de-DE" altLang="de-DE" sz="2000" dirty="0"/>
                <a:t>auswählen</a:t>
              </a:r>
            </a:p>
            <a:p>
              <a:pPr>
                <a:lnSpc>
                  <a:spcPct val="86000"/>
                </a:lnSpc>
                <a:spcBef>
                  <a:spcPct val="50000"/>
                </a:spcBef>
                <a:buClr>
                  <a:srgbClr val="000000"/>
                </a:buClr>
                <a:buSzPct val="100000"/>
                <a:buFont typeface="Times New Roman" panose="02020603050405020304" pitchFamily="18" charset="0"/>
                <a:buChar char="•"/>
              </a:pPr>
              <a:endParaRPr lang="de-DE" altLang="de-DE" sz="2000" dirty="0"/>
            </a:p>
          </p:txBody>
        </p:sp>
      </p:grpSp>
      <p:sp>
        <p:nvSpPr>
          <p:cNvPr id="9" name="Line 29"/>
          <p:cNvSpPr>
            <a:spLocks noChangeShapeType="1"/>
          </p:cNvSpPr>
          <p:nvPr/>
        </p:nvSpPr>
        <p:spPr bwMode="auto">
          <a:xfrm>
            <a:off x="3069966" y="3705327"/>
            <a:ext cx="1000650" cy="16553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789001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Grafik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2112963"/>
            <a:ext cx="4200526"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grpSp>
        <p:nvGrpSpPr>
          <p:cNvPr id="2" name="Gruppieren 1"/>
          <p:cNvGrpSpPr/>
          <p:nvPr/>
        </p:nvGrpSpPr>
        <p:grpSpPr>
          <a:xfrm>
            <a:off x="3515681" y="1196752"/>
            <a:ext cx="5628319" cy="4731212"/>
            <a:chOff x="3506156" y="1268413"/>
            <a:chExt cx="5628319" cy="4731212"/>
          </a:xfrm>
        </p:grpSpPr>
        <p:sp>
          <p:nvSpPr>
            <p:cNvPr id="55299" name="Text Box 2"/>
            <p:cNvSpPr txBox="1">
              <a:spLocks noChangeArrowheads="1"/>
            </p:cNvSpPr>
            <p:nvPr/>
          </p:nvSpPr>
          <p:spPr bwMode="auto">
            <a:xfrm>
              <a:off x="3576638" y="1268413"/>
              <a:ext cx="4956175"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Gateway (aus Sicht des Teilnehmers)</a:t>
              </a:r>
            </a:p>
          </p:txBody>
        </p:sp>
        <p:sp>
          <p:nvSpPr>
            <p:cNvPr id="8" name="Text Box 5"/>
            <p:cNvSpPr txBox="1">
              <a:spLocks noChangeArrowheads="1"/>
            </p:cNvSpPr>
            <p:nvPr/>
          </p:nvSpPr>
          <p:spPr bwMode="auto">
            <a:xfrm>
              <a:off x="3554413" y="2128838"/>
              <a:ext cx="5580062" cy="28275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mit dem Endgerät in den </a:t>
              </a:r>
              <a:r>
                <a:rPr lang="de-DE" altLang="de-DE" sz="2000" dirty="0">
                  <a:solidFill>
                    <a:srgbClr val="0000FF"/>
                  </a:solidFill>
                </a:rPr>
                <a:t>DMO-Modus </a:t>
              </a:r>
              <a:r>
                <a:rPr lang="de-DE" altLang="de-DE" sz="2000" dirty="0"/>
                <a:t>wechseln</a:t>
              </a:r>
              <a:r>
                <a:rPr lang="de-DE" altLang="de-DE" sz="2000" dirty="0">
                  <a:solidFill>
                    <a:srgbClr val="0000FF"/>
                  </a:solidFill>
                </a:rPr>
                <a:t> </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 Gesprächsgruppe</a:t>
              </a:r>
              <a:br>
                <a:rPr lang="de-DE" altLang="de-DE" sz="2000" dirty="0">
                  <a:solidFill>
                    <a:srgbClr val="0000FF"/>
                  </a:solidFill>
                </a:rPr>
              </a:br>
              <a:r>
                <a:rPr lang="de-DE" altLang="de-DE" sz="2000" dirty="0"/>
                <a:t>auswählen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Kontexttaste „Option“ </a:t>
              </a:r>
              <a:r>
                <a:rPr lang="de-DE" altLang="de-DE" sz="2000" dirty="0"/>
                <a:t>drücken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Ordner „</a:t>
              </a:r>
              <a:r>
                <a:rPr lang="de-DE" altLang="de-DE" sz="2000" dirty="0" err="1">
                  <a:solidFill>
                    <a:srgbClr val="0000FF"/>
                  </a:solidFill>
                </a:rPr>
                <a:t>Konfig</a:t>
              </a:r>
              <a:r>
                <a:rPr lang="de-DE" altLang="de-DE" sz="2000" dirty="0">
                  <a:solidFill>
                    <a:srgbClr val="0000FF"/>
                  </a:solidFill>
                </a:rPr>
                <a:t>.“ </a:t>
              </a:r>
              <a:r>
                <a:rPr lang="de-DE" altLang="de-DE" sz="2000" dirty="0"/>
                <a:t>wählen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entsprechenden Modus (Gateway/</a:t>
              </a:r>
              <a:r>
                <a:rPr lang="de-DE" altLang="de-DE" sz="2000" dirty="0" err="1">
                  <a:solidFill>
                    <a:srgbClr val="0000FF"/>
                  </a:solidFill>
                </a:rPr>
                <a:t>GW+Rep</a:t>
              </a:r>
              <a:r>
                <a:rPr lang="de-DE" altLang="de-DE" sz="2000" dirty="0">
                  <a:solidFill>
                    <a:srgbClr val="0000FF"/>
                  </a:solidFill>
                </a:rPr>
                <a:t>.) </a:t>
              </a:r>
              <a:r>
                <a:rPr lang="de-DE" altLang="de-DE" sz="2000" dirty="0"/>
                <a:t>wählen</a:t>
              </a:r>
            </a:p>
          </p:txBody>
        </p:sp>
        <p:sp>
          <p:nvSpPr>
            <p:cNvPr id="9" name="Rectangle 6"/>
            <p:cNvSpPr>
              <a:spLocks noChangeArrowheads="1"/>
            </p:cNvSpPr>
            <p:nvPr/>
          </p:nvSpPr>
          <p:spPr bwMode="auto">
            <a:xfrm>
              <a:off x="3506156" y="5377916"/>
              <a:ext cx="5400675" cy="62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dirty="0">
                  <a:solidFill>
                    <a:srgbClr val="FF0000"/>
                  </a:solidFill>
                </a:rPr>
                <a:t>Während im Display das Gateway-Symbol     blinkt, </a:t>
              </a:r>
              <a:r>
                <a:rPr lang="de-DE" altLang="de-DE" sz="2000" u="sng" dirty="0">
                  <a:solidFill>
                    <a:srgbClr val="FF0000"/>
                  </a:solidFill>
                </a:rPr>
                <a:t>NICHT</a:t>
              </a:r>
              <a:r>
                <a:rPr lang="de-DE" altLang="de-DE" sz="2000" dirty="0">
                  <a:solidFill>
                    <a:srgbClr val="FF0000"/>
                  </a:solidFill>
                </a:rPr>
                <a:t> die PTT-Taste betätigen!</a:t>
              </a:r>
            </a:p>
          </p:txBody>
        </p:sp>
      </p:grpSp>
      <p:grpSp>
        <p:nvGrpSpPr>
          <p:cNvPr id="26" name="Group 69"/>
          <p:cNvGrpSpPr>
            <a:grpSpLocks/>
          </p:cNvGrpSpPr>
          <p:nvPr/>
        </p:nvGrpSpPr>
        <p:grpSpPr bwMode="auto">
          <a:xfrm>
            <a:off x="8651244" y="5386397"/>
            <a:ext cx="265112" cy="334963"/>
            <a:chOff x="6708" y="2782"/>
            <a:chExt cx="219" cy="294"/>
          </a:xfrm>
        </p:grpSpPr>
        <p:sp>
          <p:nvSpPr>
            <p:cNvPr id="27" name="Freeform 70"/>
            <p:cNvSpPr>
              <a:spLocks/>
            </p:cNvSpPr>
            <p:nvPr/>
          </p:nvSpPr>
          <p:spPr bwMode="auto">
            <a:xfrm>
              <a:off x="6779" y="2821"/>
              <a:ext cx="27" cy="26"/>
            </a:xfrm>
            <a:custGeom>
              <a:avLst/>
              <a:gdLst>
                <a:gd name="T0" fmla="*/ 13 w 27"/>
                <a:gd name="T1" fmla="*/ 0 h 26"/>
                <a:gd name="T2" fmla="*/ 13 w 27"/>
                <a:gd name="T3" fmla="*/ 26 h 26"/>
                <a:gd name="T4" fmla="*/ 0 60000 65536"/>
                <a:gd name="T5" fmla="*/ 0 60000 65536"/>
              </a:gdLst>
              <a:ahLst/>
              <a:cxnLst>
                <a:cxn ang="T4">
                  <a:pos x="T0" y="T1"/>
                </a:cxn>
                <a:cxn ang="T5">
                  <a:pos x="T2" y="T3"/>
                </a:cxn>
              </a:cxnLst>
              <a:rect l="0" t="0" r="r" b="b"/>
              <a:pathLst>
                <a:path w="27" h="26">
                  <a:moveTo>
                    <a:pt x="13" y="0"/>
                  </a:moveTo>
                  <a:lnTo>
                    <a:pt x="13" y="26"/>
                  </a:lnTo>
                </a:path>
              </a:pathLst>
            </a:custGeom>
            <a:noFill/>
            <a:ln w="17868">
              <a:solidFill>
                <a:srgbClr val="EF3D39"/>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8" name="Freeform 71"/>
            <p:cNvSpPr>
              <a:spLocks/>
            </p:cNvSpPr>
            <p:nvPr/>
          </p:nvSpPr>
          <p:spPr bwMode="auto">
            <a:xfrm>
              <a:off x="6779" y="2984"/>
              <a:ext cx="27" cy="27"/>
            </a:xfrm>
            <a:custGeom>
              <a:avLst/>
              <a:gdLst>
                <a:gd name="T0" fmla="*/ 13 w 27"/>
                <a:gd name="T1" fmla="*/ 0 h 27"/>
                <a:gd name="T2" fmla="*/ 13 w 27"/>
                <a:gd name="T3" fmla="*/ 26 h 27"/>
                <a:gd name="T4" fmla="*/ 0 60000 65536"/>
                <a:gd name="T5" fmla="*/ 0 60000 65536"/>
              </a:gdLst>
              <a:ahLst/>
              <a:cxnLst>
                <a:cxn ang="T4">
                  <a:pos x="T0" y="T1"/>
                </a:cxn>
                <a:cxn ang="T5">
                  <a:pos x="T2" y="T3"/>
                </a:cxn>
              </a:cxnLst>
              <a:rect l="0" t="0" r="r" b="b"/>
              <a:pathLst>
                <a:path w="27" h="27">
                  <a:moveTo>
                    <a:pt x="13" y="0"/>
                  </a:moveTo>
                  <a:lnTo>
                    <a:pt x="13" y="26"/>
                  </a:lnTo>
                </a:path>
              </a:pathLst>
            </a:custGeom>
            <a:noFill/>
            <a:ln w="17868">
              <a:solidFill>
                <a:srgbClr val="DEEAEA"/>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9" name="Freeform 72"/>
            <p:cNvSpPr>
              <a:spLocks/>
            </p:cNvSpPr>
            <p:nvPr/>
          </p:nvSpPr>
          <p:spPr bwMode="auto">
            <a:xfrm>
              <a:off x="6779" y="2984"/>
              <a:ext cx="56" cy="53"/>
            </a:xfrm>
            <a:custGeom>
              <a:avLst/>
              <a:gdLst>
                <a:gd name="T0" fmla="*/ 55 w 56"/>
                <a:gd name="T1" fmla="*/ 52 h 53"/>
                <a:gd name="T2" fmla="*/ 55 w 56"/>
                <a:gd name="T3" fmla="*/ 0 h 53"/>
                <a:gd name="T4" fmla="*/ 26 w 56"/>
                <a:gd name="T5" fmla="*/ 0 h 53"/>
                <a:gd name="T6" fmla="*/ 26 w 56"/>
                <a:gd name="T7" fmla="*/ 26 h 53"/>
                <a:gd name="T8" fmla="*/ 0 w 56"/>
                <a:gd name="T9" fmla="*/ 26 h 53"/>
                <a:gd name="T10" fmla="*/ 0 w 56"/>
                <a:gd name="T11" fmla="*/ 52 h 53"/>
                <a:gd name="T12" fmla="*/ 55 w 56"/>
                <a:gd name="T13" fmla="*/ 52 h 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53">
                  <a:moveTo>
                    <a:pt x="55" y="52"/>
                  </a:moveTo>
                  <a:lnTo>
                    <a:pt x="55" y="0"/>
                  </a:lnTo>
                  <a:lnTo>
                    <a:pt x="26" y="0"/>
                  </a:lnTo>
                  <a:lnTo>
                    <a:pt x="26" y="26"/>
                  </a:lnTo>
                  <a:lnTo>
                    <a:pt x="0" y="26"/>
                  </a:lnTo>
                  <a:lnTo>
                    <a:pt x="0" y="52"/>
                  </a:lnTo>
                  <a:lnTo>
                    <a:pt x="55" y="52"/>
                  </a:lnTo>
                </a:path>
              </a:pathLst>
            </a:custGeom>
            <a:solidFill>
              <a:srgbClr val="A1BE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Freeform 73"/>
            <p:cNvSpPr>
              <a:spLocks/>
            </p:cNvSpPr>
            <p:nvPr/>
          </p:nvSpPr>
          <p:spPr bwMode="auto">
            <a:xfrm>
              <a:off x="6724" y="3011"/>
              <a:ext cx="29" cy="26"/>
            </a:xfrm>
            <a:custGeom>
              <a:avLst/>
              <a:gdLst>
                <a:gd name="T0" fmla="*/ 14 w 29"/>
                <a:gd name="T1" fmla="*/ 0 h 26"/>
                <a:gd name="T2" fmla="*/ 14 w 29"/>
                <a:gd name="T3" fmla="*/ 26 h 26"/>
                <a:gd name="T4" fmla="*/ 0 60000 65536"/>
                <a:gd name="T5" fmla="*/ 0 60000 65536"/>
              </a:gdLst>
              <a:ahLst/>
              <a:cxnLst>
                <a:cxn ang="T4">
                  <a:pos x="T0" y="T1"/>
                </a:cxn>
                <a:cxn ang="T5">
                  <a:pos x="T2" y="T3"/>
                </a:cxn>
              </a:cxnLst>
              <a:rect l="0" t="0" r="r" b="b"/>
              <a:pathLst>
                <a:path w="29" h="26">
                  <a:moveTo>
                    <a:pt x="14" y="0"/>
                  </a:moveTo>
                  <a:lnTo>
                    <a:pt x="14" y="26"/>
                  </a:lnTo>
                </a:path>
              </a:pathLst>
            </a:custGeom>
            <a:noFill/>
            <a:ln w="19951">
              <a:solidFill>
                <a:srgbClr val="0C2328"/>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grpSp>
          <p:nvGrpSpPr>
            <p:cNvPr id="31" name="Group 74"/>
            <p:cNvGrpSpPr>
              <a:grpSpLocks/>
            </p:cNvGrpSpPr>
            <p:nvPr/>
          </p:nvGrpSpPr>
          <p:grpSpPr bwMode="auto">
            <a:xfrm>
              <a:off x="6724" y="2847"/>
              <a:ext cx="137" cy="219"/>
              <a:chOff x="6724" y="2847"/>
              <a:chExt cx="137" cy="219"/>
            </a:xfrm>
          </p:grpSpPr>
          <p:sp>
            <p:nvSpPr>
              <p:cNvPr id="43" name="Freeform 75"/>
              <p:cNvSpPr>
                <a:spLocks/>
              </p:cNvSpPr>
              <p:nvPr/>
            </p:nvSpPr>
            <p:spPr bwMode="auto">
              <a:xfrm>
                <a:off x="6724" y="2847"/>
                <a:ext cx="137" cy="219"/>
              </a:xfrm>
              <a:custGeom>
                <a:avLst/>
                <a:gdLst>
                  <a:gd name="T0" fmla="*/ 137 w 137"/>
                  <a:gd name="T1" fmla="*/ 219 h 219"/>
                  <a:gd name="T2" fmla="*/ 137 w 137"/>
                  <a:gd name="T3" fmla="*/ 137 h 219"/>
                  <a:gd name="T4" fmla="*/ 111 w 137"/>
                  <a:gd name="T5" fmla="*/ 137 h 219"/>
                  <a:gd name="T6" fmla="*/ 111 w 137"/>
                  <a:gd name="T7" fmla="*/ 189 h 219"/>
                  <a:gd name="T8" fmla="*/ 0 w 137"/>
                  <a:gd name="T9" fmla="*/ 189 h 219"/>
                  <a:gd name="T10" fmla="*/ 0 w 137"/>
                  <a:gd name="T11" fmla="*/ 219 h 219"/>
                  <a:gd name="T12" fmla="*/ 137 w 137"/>
                  <a:gd name="T13" fmla="*/ 219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37" y="219"/>
                    </a:moveTo>
                    <a:lnTo>
                      <a:pt x="137" y="137"/>
                    </a:lnTo>
                    <a:lnTo>
                      <a:pt x="111" y="137"/>
                    </a:lnTo>
                    <a:lnTo>
                      <a:pt x="111" y="189"/>
                    </a:lnTo>
                    <a:lnTo>
                      <a:pt x="0" y="189"/>
                    </a:lnTo>
                    <a:lnTo>
                      <a:pt x="0" y="219"/>
                    </a:lnTo>
                    <a:lnTo>
                      <a:pt x="137" y="219"/>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Freeform 76"/>
              <p:cNvSpPr>
                <a:spLocks/>
              </p:cNvSpPr>
              <p:nvPr/>
            </p:nvSpPr>
            <p:spPr bwMode="auto">
              <a:xfrm>
                <a:off x="6724" y="2847"/>
                <a:ext cx="137" cy="219"/>
              </a:xfrm>
              <a:custGeom>
                <a:avLst/>
                <a:gdLst>
                  <a:gd name="T0" fmla="*/ 111 w 137"/>
                  <a:gd name="T1" fmla="*/ 137 h 219"/>
                  <a:gd name="T2" fmla="*/ 111 w 137"/>
                  <a:gd name="T3" fmla="*/ 107 h 219"/>
                  <a:gd name="T4" fmla="*/ 81 w 137"/>
                  <a:gd name="T5" fmla="*/ 107 h 219"/>
                  <a:gd name="T6" fmla="*/ 81 w 137"/>
                  <a:gd name="T7" fmla="*/ 0 h 219"/>
                  <a:gd name="T8" fmla="*/ 55 w 137"/>
                  <a:gd name="T9" fmla="*/ 0 h 219"/>
                  <a:gd name="T10" fmla="*/ 55 w 137"/>
                  <a:gd name="T11" fmla="*/ 137 h 219"/>
                  <a:gd name="T12" fmla="*/ 111 w 137"/>
                  <a:gd name="T13" fmla="*/ 137 h 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 h="219">
                    <a:moveTo>
                      <a:pt x="111" y="137"/>
                    </a:moveTo>
                    <a:lnTo>
                      <a:pt x="111" y="107"/>
                    </a:lnTo>
                    <a:lnTo>
                      <a:pt x="81" y="107"/>
                    </a:lnTo>
                    <a:lnTo>
                      <a:pt x="81" y="0"/>
                    </a:lnTo>
                    <a:lnTo>
                      <a:pt x="55" y="0"/>
                    </a:lnTo>
                    <a:lnTo>
                      <a:pt x="55" y="137"/>
                    </a:lnTo>
                    <a:lnTo>
                      <a:pt x="111" y="137"/>
                    </a:lnTo>
                  </a:path>
                </a:pathLst>
              </a:custGeom>
              <a:solidFill>
                <a:srgbClr val="0102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32" name="Group 77"/>
            <p:cNvGrpSpPr>
              <a:grpSpLocks/>
            </p:cNvGrpSpPr>
            <p:nvPr/>
          </p:nvGrpSpPr>
          <p:grpSpPr bwMode="auto">
            <a:xfrm>
              <a:off x="6753" y="2792"/>
              <a:ext cx="82" cy="55"/>
              <a:chOff x="6753" y="2792"/>
              <a:chExt cx="82" cy="55"/>
            </a:xfrm>
          </p:grpSpPr>
          <p:sp>
            <p:nvSpPr>
              <p:cNvPr id="40" name="Rectangle 78"/>
              <p:cNvSpPr>
                <a:spLocks/>
              </p:cNvSpPr>
              <p:nvPr/>
            </p:nvSpPr>
            <p:spPr bwMode="auto">
              <a:xfrm>
                <a:off x="6753" y="2821"/>
                <a:ext cx="26"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1" name="Rectangle 79"/>
              <p:cNvSpPr>
                <a:spLocks/>
              </p:cNvSpPr>
              <p:nvPr/>
            </p:nvSpPr>
            <p:spPr bwMode="auto">
              <a:xfrm>
                <a:off x="6779" y="2792"/>
                <a:ext cx="26" cy="29"/>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42" name="Rectangle 80"/>
              <p:cNvSpPr>
                <a:spLocks/>
              </p:cNvSpPr>
              <p:nvPr/>
            </p:nvSpPr>
            <p:spPr bwMode="auto">
              <a:xfrm>
                <a:off x="6805" y="2821"/>
                <a:ext cx="29" cy="26"/>
              </a:xfrm>
              <a:prstGeom prst="rect">
                <a:avLst/>
              </a:prstGeom>
              <a:solidFill>
                <a:srgbClr val="0C232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3" name="Group 81"/>
            <p:cNvGrpSpPr>
              <a:grpSpLocks/>
            </p:cNvGrpSpPr>
            <p:nvPr/>
          </p:nvGrpSpPr>
          <p:grpSpPr bwMode="auto">
            <a:xfrm>
              <a:off x="6724" y="2955"/>
              <a:ext cx="55" cy="56"/>
              <a:chOff x="6724" y="2955"/>
              <a:chExt cx="55" cy="56"/>
            </a:xfrm>
          </p:grpSpPr>
          <p:sp>
            <p:nvSpPr>
              <p:cNvPr id="38" name="Rectangle 82"/>
              <p:cNvSpPr>
                <a:spLocks/>
              </p:cNvSpPr>
              <p:nvPr/>
            </p:nvSpPr>
            <p:spPr bwMode="auto">
              <a:xfrm>
                <a:off x="6724" y="2984"/>
                <a:ext cx="29" cy="26"/>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9" name="Rectangle 83"/>
              <p:cNvSpPr>
                <a:spLocks/>
              </p:cNvSpPr>
              <p:nvPr/>
            </p:nvSpPr>
            <p:spPr bwMode="auto">
              <a:xfrm>
                <a:off x="6753" y="2955"/>
                <a:ext cx="26" cy="29"/>
              </a:xfrm>
              <a:prstGeom prst="rect">
                <a:avLst/>
              </a:prstGeom>
              <a:solidFill>
                <a:srgbClr val="6E8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nvGrpSpPr>
            <p:cNvPr id="34" name="Group 84"/>
            <p:cNvGrpSpPr>
              <a:grpSpLocks/>
            </p:cNvGrpSpPr>
            <p:nvPr/>
          </p:nvGrpSpPr>
          <p:grpSpPr bwMode="auto">
            <a:xfrm>
              <a:off x="6861" y="2792"/>
              <a:ext cx="56" cy="81"/>
              <a:chOff x="6861" y="2792"/>
              <a:chExt cx="56" cy="81"/>
            </a:xfrm>
          </p:grpSpPr>
          <p:sp>
            <p:nvSpPr>
              <p:cNvPr id="35" name="Rectangle 85"/>
              <p:cNvSpPr>
                <a:spLocks/>
              </p:cNvSpPr>
              <p:nvPr/>
            </p:nvSpPr>
            <p:spPr bwMode="auto">
              <a:xfrm>
                <a:off x="6861" y="2792"/>
                <a:ext cx="26" cy="29"/>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6" name="Rectangle 86"/>
              <p:cNvSpPr>
                <a:spLocks/>
              </p:cNvSpPr>
              <p:nvPr/>
            </p:nvSpPr>
            <p:spPr bwMode="auto">
              <a:xfrm>
                <a:off x="6861" y="2847"/>
                <a:ext cx="26"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sp>
            <p:nvSpPr>
              <p:cNvPr id="37" name="Rectangle 87"/>
              <p:cNvSpPr>
                <a:spLocks/>
              </p:cNvSpPr>
              <p:nvPr/>
            </p:nvSpPr>
            <p:spPr bwMode="auto">
              <a:xfrm>
                <a:off x="6887" y="2821"/>
                <a:ext cx="29" cy="26"/>
              </a:xfrm>
              <a:prstGeom prst="rect">
                <a:avLst/>
              </a:prstGeom>
              <a:solidFill>
                <a:srgbClr val="F36E2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gr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453270"/>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3207600" y="1306800"/>
            <a:ext cx="5422190" cy="2604254"/>
            <a:chOff x="3176613" y="1700808"/>
            <a:chExt cx="5422190" cy="2604254"/>
          </a:xfrm>
        </p:grpSpPr>
        <p:sp>
          <p:nvSpPr>
            <p:cNvPr id="53251" name="Text Box 2"/>
            <p:cNvSpPr txBox="1">
              <a:spLocks noChangeArrowheads="1"/>
            </p:cNvSpPr>
            <p:nvPr/>
          </p:nvSpPr>
          <p:spPr bwMode="auto">
            <a:xfrm>
              <a:off x="3176613" y="1700808"/>
              <a:ext cx="509905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smtClean="0"/>
                <a:t>“</a:t>
              </a:r>
              <a:r>
                <a:rPr lang="de-DE" altLang="de-DE" sz="2000" b="1" dirty="0"/>
                <a:t/>
              </a:r>
              <a:br>
                <a:rPr lang="de-DE" altLang="de-DE" sz="2000" b="1" dirty="0"/>
              </a:br>
              <a:r>
                <a:rPr lang="de-DE" altLang="de-DE" sz="2000" b="1" dirty="0">
                  <a:solidFill>
                    <a:srgbClr val="FF0000"/>
                  </a:solidFill>
                </a:rPr>
                <a:t>(nur kommunale Programmierung)</a:t>
              </a:r>
            </a:p>
          </p:txBody>
        </p:sp>
        <p:sp>
          <p:nvSpPr>
            <p:cNvPr id="134150" name="Rectangle 6"/>
            <p:cNvSpPr>
              <a:spLocks noChangeArrowheads="1"/>
            </p:cNvSpPr>
            <p:nvPr/>
          </p:nvSpPr>
          <p:spPr bwMode="auto">
            <a:xfrm>
              <a:off x="3198128" y="2581513"/>
              <a:ext cx="540067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t>Der Notsignalgeber ist im TMO- und DMO-Modus schaltbar</a:t>
              </a:r>
            </a:p>
            <a:p>
              <a:pPr>
                <a:lnSpc>
                  <a:spcPct val="86000"/>
                </a:lnSpc>
                <a:spcBef>
                  <a:spcPct val="50000"/>
                </a:spcBef>
                <a:buClr>
                  <a:srgbClr val="000000"/>
                </a:buClr>
                <a:buSzPct val="100000"/>
                <a:buFont typeface="Arial" panose="020B0604020202020204" pitchFamily="34" charset="0"/>
                <a:buChar char="•"/>
              </a:pPr>
              <a:r>
                <a:rPr lang="de-DE" altLang="de-DE" sz="2000" dirty="0"/>
                <a:t>Nach erfolgter Programmierung ist dieser standardmäßig ausgeschaltet.</a:t>
              </a:r>
            </a:p>
            <a:p>
              <a:pPr marL="0" indent="0">
                <a:lnSpc>
                  <a:spcPct val="86000"/>
                </a:lnSpc>
                <a:spcBef>
                  <a:spcPct val="50000"/>
                </a:spcBef>
                <a:buClr>
                  <a:srgbClr val="000000"/>
                </a:buClr>
                <a:buSzPct val="100000"/>
              </a:pPr>
              <a:endParaRPr lang="de-DE" altLang="de-DE" sz="2000" dirty="0"/>
            </a:p>
          </p:txBody>
        </p:sp>
      </p:grpSp>
    </p:spTree>
    <p:extLst>
      <p:ext uri="{BB962C8B-B14F-4D97-AF65-F5344CB8AC3E}">
        <p14:creationId xmlns:p14="http://schemas.microsoft.com/office/powerpoint/2010/main" val="4022197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2878666" y="1306800"/>
            <a:ext cx="6228185" cy="5310292"/>
            <a:chOff x="2878666" y="1370640"/>
            <a:chExt cx="6228185" cy="5310292"/>
          </a:xfrm>
        </p:grpSpPr>
        <p:sp>
          <p:nvSpPr>
            <p:cNvPr id="53251" name="Text Box 2"/>
            <p:cNvSpPr txBox="1">
              <a:spLocks noChangeArrowheads="1"/>
            </p:cNvSpPr>
            <p:nvPr/>
          </p:nvSpPr>
          <p:spPr bwMode="auto">
            <a:xfrm>
              <a:off x="2878666" y="1370640"/>
              <a:ext cx="5365741"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a:t>“ </a:t>
              </a:r>
              <a:r>
                <a:rPr lang="de-DE" altLang="de-DE" sz="2000" b="1" dirty="0" smtClean="0"/>
                <a:t>- Fortsetzung</a:t>
              </a:r>
              <a:r>
                <a:rPr lang="de-DE" altLang="de-DE" sz="2000" b="1" dirty="0">
                  <a:solidFill>
                    <a:srgbClr val="FF0000"/>
                  </a:solidFill>
                </a:rPr>
                <a:t/>
              </a:r>
              <a:br>
                <a:rPr lang="de-DE" altLang="de-DE" sz="2000" b="1" dirty="0">
                  <a:solidFill>
                    <a:srgbClr val="FF0000"/>
                  </a:solidFill>
                </a:rPr>
              </a:br>
              <a:r>
                <a:rPr lang="de-DE" altLang="de-DE" sz="2000" b="1" dirty="0">
                  <a:solidFill>
                    <a:srgbClr val="FF0000"/>
                  </a:solidFill>
                </a:rPr>
                <a:t>(nur kommunale Programmierung)</a:t>
              </a:r>
            </a:p>
          </p:txBody>
        </p:sp>
        <p:sp>
          <p:nvSpPr>
            <p:cNvPr id="134149" name="Text Box 5"/>
            <p:cNvSpPr txBox="1">
              <a:spLocks noChangeArrowheads="1"/>
            </p:cNvSpPr>
            <p:nvPr/>
          </p:nvSpPr>
          <p:spPr bwMode="auto">
            <a:xfrm>
              <a:off x="2878667" y="2068258"/>
              <a:ext cx="6228184" cy="4612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Ein- bzw. Ausschalten: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a:t>
              </a:r>
              <a:r>
                <a:rPr lang="de-DE" altLang="de-DE" sz="2000" dirty="0" err="1">
                  <a:solidFill>
                    <a:srgbClr val="0000FF"/>
                  </a:solidFill>
                </a:rPr>
                <a:t>Totmann</a:t>
              </a:r>
              <a:r>
                <a:rPr lang="de-DE" altLang="de-DE" sz="2000" dirty="0">
                  <a:solidFill>
                    <a:srgbClr val="0000FF"/>
                  </a:solidFill>
                </a:rPr>
                <a:t> – Ein/Aus</a:t>
              </a:r>
            </a:p>
            <a:p>
              <a:pPr>
                <a:lnSpc>
                  <a:spcPct val="86000"/>
                </a:lnSpc>
                <a:spcBef>
                  <a:spcPct val="50000"/>
                </a:spcBef>
                <a:buClr>
                  <a:srgbClr val="000000"/>
                </a:buClr>
                <a:buSzPct val="100000"/>
              </a:pPr>
              <a:r>
                <a:rPr lang="de-DE" altLang="de-DE" sz="2000" b="1" dirty="0">
                  <a:solidFill>
                    <a:srgbClr val="FF0000"/>
                  </a:solidFill>
                </a:rPr>
                <a:t>oder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*-Taste (langer Druck) </a:t>
              </a:r>
              <a:br>
                <a:rPr lang="de-DE" altLang="de-DE" sz="2000" dirty="0"/>
              </a:br>
              <a:r>
                <a:rPr lang="de-DE" altLang="de-DE" sz="2000" dirty="0"/>
                <a:t>beim MTP850 / MTP850Ex</a:t>
              </a:r>
            </a:p>
            <a:p>
              <a:pPr>
                <a:lnSpc>
                  <a:spcPct val="86000"/>
                </a:lnSpc>
                <a:spcBef>
                  <a:spcPct val="50000"/>
                </a:spcBef>
                <a:buClr>
                  <a:srgbClr val="000000"/>
                </a:buClr>
                <a:buSzPct val="100000"/>
              </a:pPr>
              <a:r>
                <a:rPr lang="de-DE" altLang="de-DE" sz="2000" b="1" dirty="0">
                  <a:solidFill>
                    <a:srgbClr val="FF0000"/>
                  </a:solidFill>
                </a:rPr>
                <a:t>oder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Pfeiltaste links (langer Druck)</a:t>
              </a:r>
              <a:br>
                <a:rPr lang="de-DE" altLang="de-DE" sz="2000" dirty="0"/>
              </a:br>
              <a:r>
                <a:rPr lang="de-DE" altLang="de-DE" sz="2000" dirty="0"/>
                <a:t>beim MTP830 / MTP810Ex</a:t>
              </a:r>
              <a:br>
                <a:rPr lang="de-DE" altLang="de-DE" sz="2000" dirty="0"/>
              </a:br>
              <a:endParaRPr lang="de-DE" altLang="de-DE" sz="2000" dirty="0"/>
            </a:p>
            <a:p>
              <a:pPr marL="342900" indent="-342900">
                <a:lnSpc>
                  <a:spcPct val="86000"/>
                </a:lnSpc>
                <a:spcBef>
                  <a:spcPct val="50000"/>
                </a:spcBef>
                <a:buClr>
                  <a:srgbClr val="000000"/>
                </a:buClr>
                <a:buSzPct val="100000"/>
                <a:buFont typeface="Wingdings" panose="05000000000000000000" pitchFamily="2" charset="2"/>
                <a:buChar char="Ø"/>
              </a:pPr>
              <a:r>
                <a:rPr lang="de-DE" altLang="de-DE" sz="2000" dirty="0"/>
                <a:t>Bei eingeschaltetem Notsignalgeber erscheint im Display ein blauer Kreis mit den Buchstaben „MD“ („Man down“)</a:t>
              </a:r>
            </a:p>
            <a:p>
              <a:pPr>
                <a:lnSpc>
                  <a:spcPct val="86000"/>
                </a:lnSpc>
                <a:spcBef>
                  <a:spcPct val="50000"/>
                </a:spcBef>
                <a:buClr>
                  <a:srgbClr val="000000"/>
                </a:buClr>
                <a:buSzPct val="100000"/>
              </a:pPr>
              <a:endParaRPr lang="de-DE" altLang="de-DE" sz="2000" dirty="0">
                <a:solidFill>
                  <a:srgbClr val="0000FF"/>
                </a:solidFill>
              </a:endParaRPr>
            </a:p>
          </p:txBody>
        </p:sp>
      </p:grpSp>
    </p:spTree>
    <p:extLst>
      <p:ext uri="{BB962C8B-B14F-4D97-AF65-F5344CB8AC3E}">
        <p14:creationId xmlns:p14="http://schemas.microsoft.com/office/powerpoint/2010/main" val="2741013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Grafik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646113"/>
            <a:ext cx="351251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endParaRPr lang="de-DE" altLang="de-DE" sz="2200" b="1" u="sng" dirty="0">
              <a:solidFill>
                <a:srgbClr val="FF0000"/>
              </a:solidFill>
            </a:endParaRPr>
          </a:p>
        </p:txBody>
      </p:sp>
      <p:grpSp>
        <p:nvGrpSpPr>
          <p:cNvPr id="2" name="Gruppieren 1"/>
          <p:cNvGrpSpPr/>
          <p:nvPr/>
        </p:nvGrpSpPr>
        <p:grpSpPr>
          <a:xfrm>
            <a:off x="2627784" y="1155895"/>
            <a:ext cx="6228184" cy="5360662"/>
            <a:chOff x="2830598" y="1147490"/>
            <a:chExt cx="6228184" cy="5360662"/>
          </a:xfrm>
        </p:grpSpPr>
        <p:sp>
          <p:nvSpPr>
            <p:cNvPr id="53251" name="Text Box 2"/>
            <p:cNvSpPr txBox="1">
              <a:spLocks noChangeArrowheads="1"/>
            </p:cNvSpPr>
            <p:nvPr/>
          </p:nvSpPr>
          <p:spPr bwMode="auto">
            <a:xfrm>
              <a:off x="2830598" y="1147490"/>
              <a:ext cx="5400600" cy="62389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Notsignalgeber – „</a:t>
              </a:r>
              <a:r>
                <a:rPr lang="de-DE" altLang="de-DE" sz="2000" b="1" dirty="0" err="1"/>
                <a:t>Totmann</a:t>
              </a:r>
              <a:r>
                <a:rPr lang="de-DE" altLang="de-DE" sz="2000" b="1" dirty="0" smtClean="0"/>
                <a:t>“ - Fortsetzung </a:t>
              </a:r>
              <a:r>
                <a:rPr lang="de-DE" altLang="de-DE" sz="2000" b="1" dirty="0">
                  <a:solidFill>
                    <a:srgbClr val="FF0000"/>
                  </a:solidFill>
                </a:rPr>
                <a:t/>
              </a:r>
              <a:br>
                <a:rPr lang="de-DE" altLang="de-DE" sz="2000" b="1" dirty="0">
                  <a:solidFill>
                    <a:srgbClr val="FF0000"/>
                  </a:solidFill>
                </a:rPr>
              </a:br>
              <a:r>
                <a:rPr lang="de-DE" altLang="de-DE" sz="2000" b="1" dirty="0">
                  <a:solidFill>
                    <a:srgbClr val="FF0000"/>
                  </a:solidFill>
                </a:rPr>
                <a:t>(nur kommunale Programmierung)</a:t>
              </a:r>
            </a:p>
          </p:txBody>
        </p:sp>
        <p:sp>
          <p:nvSpPr>
            <p:cNvPr id="134149" name="Text Box 5"/>
            <p:cNvSpPr txBox="1">
              <a:spLocks noChangeArrowheads="1"/>
            </p:cNvSpPr>
            <p:nvPr/>
          </p:nvSpPr>
          <p:spPr bwMode="auto">
            <a:xfrm>
              <a:off x="2830598" y="1895478"/>
              <a:ext cx="6228184" cy="46126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pPr>
              <a:r>
                <a:rPr lang="de-DE" altLang="de-DE" sz="2000" dirty="0"/>
                <a:t>eingeschalteter Notsignalgeber: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Zeit bis Voralarm: 30 Sekunden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nach Auslösen des Voralarms erfolgt sekündlich ein kurzer Signalton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der blaue Kreis mit den Buchstaben „MD“ im Display wird rot und blinkt</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der </a:t>
              </a:r>
              <a:r>
                <a:rPr lang="de-DE" altLang="de-DE" sz="2000" u="sng" dirty="0"/>
                <a:t>Voralarm</a:t>
              </a:r>
              <a:r>
                <a:rPr lang="de-DE" altLang="de-DE" sz="2000" dirty="0"/>
                <a:t> kann durch (starke) Bewegung des HRT zurückgesetzt werden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Zeit zwischen Vor- und Hauptalarm: 30 Sekunden</a:t>
              </a:r>
            </a:p>
            <a:p>
              <a:pPr marL="1085850" lvl="1" indent="-342900">
                <a:lnSpc>
                  <a:spcPct val="86000"/>
                </a:lnSpc>
                <a:spcBef>
                  <a:spcPct val="50000"/>
                </a:spcBef>
                <a:buClr>
                  <a:srgbClr val="000000"/>
                </a:buClr>
                <a:buSzPct val="100000"/>
                <a:buFont typeface="Arial" panose="020B0604020202020204" pitchFamily="34" charset="0"/>
                <a:buChar char="•"/>
              </a:pPr>
              <a:r>
                <a:rPr lang="de-DE" altLang="de-DE" sz="2000" dirty="0"/>
                <a:t>nach Ablauf der 30 Sekunden wird ein Notruf abgesetzt (es gelten die bekannten Notrufeinstellungen)  </a:t>
              </a:r>
            </a:p>
            <a:p>
              <a:pPr>
                <a:lnSpc>
                  <a:spcPct val="86000"/>
                </a:lnSpc>
                <a:spcBef>
                  <a:spcPct val="50000"/>
                </a:spcBef>
                <a:buClr>
                  <a:srgbClr val="000000"/>
                </a:buClr>
                <a:buSzPct val="100000"/>
              </a:pPr>
              <a:endParaRPr lang="de-DE" altLang="de-DE" sz="2000" dirty="0">
                <a:solidFill>
                  <a:srgbClr val="0000FF"/>
                </a:solidFill>
              </a:endParaRPr>
            </a:p>
          </p:txBody>
        </p:sp>
      </p:grpSp>
    </p:spTree>
    <p:extLst>
      <p:ext uri="{BB962C8B-B14F-4D97-AF65-F5344CB8AC3E}">
        <p14:creationId xmlns:p14="http://schemas.microsoft.com/office/powerpoint/2010/main" val="972820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Grafik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38" y="646113"/>
            <a:ext cx="3729038"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2"/>
          <p:cNvSpPr txBox="1">
            <a:spLocks noChangeArrowheads="1"/>
          </p:cNvSpPr>
          <p:nvPr/>
        </p:nvSpPr>
        <p:spPr bwMode="auto">
          <a:xfrm>
            <a:off x="3576638" y="1268413"/>
            <a:ext cx="3802062" cy="3540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a:t>GPS</a:t>
            </a:r>
          </a:p>
        </p:txBody>
      </p:sp>
      <p:sp>
        <p:nvSpPr>
          <p:cNvPr id="56324" name="Text Box 3"/>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137223" name="Text Box 7"/>
          <p:cNvSpPr txBox="1">
            <a:spLocks noChangeArrowheads="1"/>
          </p:cNvSpPr>
          <p:nvPr/>
        </p:nvSpPr>
        <p:spPr bwMode="auto">
          <a:xfrm>
            <a:off x="3347863" y="1834767"/>
            <a:ext cx="5400601" cy="17257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Menü – </a:t>
            </a:r>
            <a:r>
              <a:rPr lang="de-DE" altLang="de-DE" sz="2000" dirty="0" smtClean="0">
                <a:solidFill>
                  <a:srgbClr val="0000FF"/>
                </a:solidFill>
              </a:rPr>
              <a:t>Standort (beim MTP6650 Position)  </a:t>
            </a:r>
            <a:r>
              <a:rPr lang="de-DE" altLang="de-DE" sz="2000" dirty="0" smtClean="0"/>
              <a:t>wählen</a:t>
            </a:r>
            <a:r>
              <a:rPr lang="de-DE" altLang="de-DE" sz="2000" dirty="0" smtClean="0">
                <a:solidFill>
                  <a:srgbClr val="0000FF"/>
                </a:solidFill>
              </a:rPr>
              <a:t> </a:t>
            </a:r>
            <a:endParaRPr lang="de-DE" altLang="de-DE" sz="2000" dirty="0"/>
          </a:p>
          <a:p>
            <a:pPr>
              <a:lnSpc>
                <a:spcPct val="86000"/>
              </a:lnSpc>
              <a:spcBef>
                <a:spcPct val="50000"/>
              </a:spcBef>
              <a:buClr>
                <a:srgbClr val="000000"/>
              </a:buClr>
              <a:buSzPct val="100000"/>
              <a:buFont typeface="Arial" panose="020B0604020202020204" pitchFamily="34" charset="0"/>
              <a:buChar char="•"/>
            </a:pPr>
            <a:r>
              <a:rPr lang="de-DE" altLang="de-DE" sz="2000" dirty="0">
                <a:solidFill>
                  <a:srgbClr val="0000FF"/>
                </a:solidFill>
              </a:rPr>
              <a:t>Position </a:t>
            </a:r>
            <a:r>
              <a:rPr lang="de-DE" altLang="de-DE" sz="2000" dirty="0"/>
              <a:t>wählen</a:t>
            </a:r>
          </a:p>
          <a:p>
            <a:pPr>
              <a:lnSpc>
                <a:spcPct val="86000"/>
              </a:lnSpc>
              <a:spcBef>
                <a:spcPct val="50000"/>
              </a:spcBef>
              <a:buClr>
                <a:srgbClr val="000000"/>
              </a:buClr>
              <a:buSzPct val="100000"/>
              <a:buFont typeface="Arial" panose="020B0604020202020204" pitchFamily="34" charset="0"/>
              <a:buChar char="•"/>
            </a:pPr>
            <a:r>
              <a:rPr lang="de-DE" altLang="de-DE" sz="2000" dirty="0"/>
              <a:t>Bestimmung des Standortes in			 Grad – Minuten – Sekunden</a:t>
            </a:r>
          </a:p>
        </p:txBody>
      </p:sp>
      <p:sp>
        <p:nvSpPr>
          <p:cNvPr id="137224" name="Rectangle 8"/>
          <p:cNvSpPr>
            <a:spLocks noChangeArrowheads="1"/>
          </p:cNvSpPr>
          <p:nvPr/>
        </p:nvSpPr>
        <p:spPr bwMode="auto">
          <a:xfrm>
            <a:off x="3563938" y="3605213"/>
            <a:ext cx="5400675" cy="35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Wingdings" panose="05000000000000000000" pitchFamily="2" charset="2"/>
              <a:buChar char="Ø"/>
            </a:pPr>
            <a:r>
              <a:rPr lang="de-DE" altLang="de-DE" sz="2000">
                <a:solidFill>
                  <a:srgbClr val="FF0000"/>
                </a:solidFill>
              </a:rPr>
              <a:t>Freier Blick zum Himmel notwendig</a:t>
            </a:r>
          </a:p>
        </p:txBody>
      </p:sp>
      <p:pic>
        <p:nvPicPr>
          <p:cNvPr id="56327" name="Picture 9" descr="gps2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149725"/>
            <a:ext cx="19796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8" name="Group 10"/>
          <p:cNvGrpSpPr>
            <a:grpSpLocks/>
          </p:cNvGrpSpPr>
          <p:nvPr/>
        </p:nvGrpSpPr>
        <p:grpSpPr bwMode="auto">
          <a:xfrm rot="-9517401">
            <a:off x="2228850" y="3832225"/>
            <a:ext cx="2011363" cy="844550"/>
            <a:chOff x="1859" y="1070"/>
            <a:chExt cx="1665" cy="532"/>
          </a:xfrm>
        </p:grpSpPr>
        <p:sp>
          <p:nvSpPr>
            <p:cNvPr id="56329" name="Line 11"/>
            <p:cNvSpPr>
              <a:spLocks noChangeShapeType="1"/>
            </p:cNvSpPr>
            <p:nvPr/>
          </p:nvSpPr>
          <p:spPr bwMode="auto">
            <a:xfrm rot="1360119" flipV="1">
              <a:off x="1859" y="1070"/>
              <a:ext cx="818" cy="13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6330" name="Line 12"/>
            <p:cNvSpPr>
              <a:spLocks noChangeShapeType="1"/>
            </p:cNvSpPr>
            <p:nvPr/>
          </p:nvSpPr>
          <p:spPr bwMode="auto">
            <a:xfrm rot="1360119" flipH="1">
              <a:off x="2262" y="1151"/>
              <a:ext cx="372" cy="27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endParaRPr lang="de-DE"/>
            </a:p>
          </p:txBody>
        </p:sp>
        <p:sp>
          <p:nvSpPr>
            <p:cNvPr id="56331" name="Line 13"/>
            <p:cNvSpPr>
              <a:spLocks noChangeShapeType="1"/>
            </p:cNvSpPr>
            <p:nvPr/>
          </p:nvSpPr>
          <p:spPr bwMode="auto">
            <a:xfrm rot="1360119" flipV="1">
              <a:off x="2185" y="1534"/>
              <a:ext cx="1339" cy="6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7223">
                                            <p:txEl>
                                              <p:pRg st="0" end="0"/>
                                            </p:txEl>
                                          </p:spTgt>
                                        </p:tgtEl>
                                        <p:attrNameLst>
                                          <p:attrName>style.visibility</p:attrName>
                                        </p:attrNameLst>
                                      </p:cBhvr>
                                      <p:to>
                                        <p:strVal val="visible"/>
                                      </p:to>
                                    </p:set>
                                    <p:animEffect transition="in" filter="blinds(horizontal)">
                                      <p:cBhvr>
                                        <p:cTn id="7" dur="500"/>
                                        <p:tgtEl>
                                          <p:spTgt spid="1372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7223">
                                            <p:txEl>
                                              <p:pRg st="1" end="1"/>
                                            </p:txEl>
                                          </p:spTgt>
                                        </p:tgtEl>
                                        <p:attrNameLst>
                                          <p:attrName>style.visibility</p:attrName>
                                        </p:attrNameLst>
                                      </p:cBhvr>
                                      <p:to>
                                        <p:strVal val="visible"/>
                                      </p:to>
                                    </p:set>
                                    <p:animEffect transition="in" filter="blinds(horizontal)">
                                      <p:cBhvr>
                                        <p:cTn id="12" dur="500"/>
                                        <p:tgtEl>
                                          <p:spTgt spid="1372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7223">
                                            <p:txEl>
                                              <p:pRg st="2" end="2"/>
                                            </p:txEl>
                                          </p:spTgt>
                                        </p:tgtEl>
                                        <p:attrNameLst>
                                          <p:attrName>style.visibility</p:attrName>
                                        </p:attrNameLst>
                                      </p:cBhvr>
                                      <p:to>
                                        <p:strVal val="visible"/>
                                      </p:to>
                                    </p:set>
                                    <p:animEffect transition="in" filter="blinds(horizontal)">
                                      <p:cBhvr>
                                        <p:cTn id="17" dur="500"/>
                                        <p:tgtEl>
                                          <p:spTgt spid="1372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7224"/>
                                        </p:tgtEl>
                                        <p:attrNameLst>
                                          <p:attrName>style.visibility</p:attrName>
                                        </p:attrNameLst>
                                      </p:cBhvr>
                                      <p:to>
                                        <p:strVal val="visible"/>
                                      </p:to>
                                    </p:set>
                                    <p:animEffect transition="in" filter="blinds(horizontal)">
                                      <p:cBhvr>
                                        <p:cTn id="22" dur="500"/>
                                        <p:tgtEl>
                                          <p:spTgt spid="137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91"/>
          <p:cNvSpPr txBox="1">
            <a:spLocks noChangeArrowheads="1"/>
          </p:cNvSpPr>
          <p:nvPr/>
        </p:nvSpPr>
        <p:spPr bwMode="auto">
          <a:xfrm>
            <a:off x="189" y="174415"/>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Funktionen des Endgerätes</a:t>
            </a:r>
          </a:p>
        </p:txBody>
      </p:sp>
      <p:grpSp>
        <p:nvGrpSpPr>
          <p:cNvPr id="5" name="Gruppieren 4"/>
          <p:cNvGrpSpPr/>
          <p:nvPr/>
        </p:nvGrpSpPr>
        <p:grpSpPr>
          <a:xfrm>
            <a:off x="0" y="764704"/>
            <a:ext cx="9194800" cy="4681473"/>
            <a:chOff x="0" y="836712"/>
            <a:chExt cx="9194800" cy="4681473"/>
          </a:xfrm>
        </p:grpSpPr>
        <p:pic>
          <p:nvPicPr>
            <p:cNvPr id="57346" name="Grafi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82787"/>
              <a:ext cx="5230813" cy="348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93"/>
            <p:cNvSpPr txBox="1">
              <a:spLocks noChangeArrowheads="1"/>
            </p:cNvSpPr>
            <p:nvPr/>
          </p:nvSpPr>
          <p:spPr bwMode="auto">
            <a:xfrm>
              <a:off x="0" y="836712"/>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Mobilfunkgerät MTM800</a:t>
              </a:r>
            </a:p>
          </p:txBody>
        </p:sp>
        <p:sp>
          <p:nvSpPr>
            <p:cNvPr id="57349" name="Line 29"/>
            <p:cNvSpPr>
              <a:spLocks noChangeShapeType="1"/>
            </p:cNvSpPr>
            <p:nvPr/>
          </p:nvSpPr>
          <p:spPr bwMode="auto">
            <a:xfrm flipV="1">
              <a:off x="3505200" y="1933674"/>
              <a:ext cx="1482725" cy="11334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94"/>
            <p:cNvSpPr txBox="1">
              <a:spLocks noChangeArrowheads="1"/>
            </p:cNvSpPr>
            <p:nvPr/>
          </p:nvSpPr>
          <p:spPr bwMode="auto">
            <a:xfrm>
              <a:off x="4987925" y="1506637"/>
              <a:ext cx="4140200" cy="1195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kurz drücken: Hupe an/aus</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letzte eingestellte</a:t>
              </a:r>
            </a:p>
            <a:p>
              <a:pPr>
                <a:lnSpc>
                  <a:spcPct val="86000"/>
                </a:lnSpc>
                <a:spcBef>
                  <a:spcPct val="50000"/>
                </a:spcBef>
                <a:buClr>
                  <a:srgbClr val="000000"/>
                </a:buClr>
                <a:buSzPct val="100000"/>
              </a:pPr>
              <a:r>
                <a:rPr lang="de-DE" altLang="de-DE" sz="2000" dirty="0"/>
                <a:t>     Gruppe auswählen</a:t>
              </a:r>
            </a:p>
          </p:txBody>
        </p:sp>
        <p:sp>
          <p:nvSpPr>
            <p:cNvPr id="57351" name="Line 29"/>
            <p:cNvSpPr>
              <a:spLocks noChangeShapeType="1"/>
            </p:cNvSpPr>
            <p:nvPr/>
          </p:nvSpPr>
          <p:spPr bwMode="auto">
            <a:xfrm flipH="1">
              <a:off x="2915816" y="3136999"/>
              <a:ext cx="703684" cy="109132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 name="Text Box 94"/>
            <p:cNvSpPr txBox="1">
              <a:spLocks noChangeArrowheads="1"/>
            </p:cNvSpPr>
            <p:nvPr/>
          </p:nvSpPr>
          <p:spPr bwMode="auto">
            <a:xfrm>
              <a:off x="183587" y="4321831"/>
              <a:ext cx="6284912" cy="11963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kurz drücken: Deaktivierung externer Lautsprecher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Aktivierung Repeater-Modus</a:t>
              </a:r>
            </a:p>
            <a:p>
              <a:pPr>
                <a:lnSpc>
                  <a:spcPct val="86000"/>
                </a:lnSpc>
                <a:spcBef>
                  <a:spcPct val="50000"/>
                </a:spcBef>
                <a:buClr>
                  <a:srgbClr val="000000"/>
                </a:buClr>
                <a:buSzPct val="100000"/>
              </a:pPr>
              <a:endParaRPr lang="de-DE" altLang="de-DE" sz="2000" dirty="0"/>
            </a:p>
          </p:txBody>
        </p:sp>
        <p:sp>
          <p:nvSpPr>
            <p:cNvPr id="57353" name="Line 29"/>
            <p:cNvSpPr>
              <a:spLocks noChangeShapeType="1"/>
            </p:cNvSpPr>
            <p:nvPr/>
          </p:nvSpPr>
          <p:spPr bwMode="auto">
            <a:xfrm>
              <a:off x="3923928" y="3136998"/>
              <a:ext cx="1157548" cy="4396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2" name="Text Box 94"/>
            <p:cNvSpPr txBox="1">
              <a:spLocks noChangeArrowheads="1"/>
            </p:cNvSpPr>
            <p:nvPr/>
          </p:nvSpPr>
          <p:spPr bwMode="auto">
            <a:xfrm>
              <a:off x="5054600" y="3032940"/>
              <a:ext cx="4140200" cy="11953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457200" indent="-457200">
                <a:lnSpc>
                  <a:spcPct val="86000"/>
                </a:lnSpc>
                <a:spcBef>
                  <a:spcPct val="50000"/>
                </a:spcBef>
                <a:buClr>
                  <a:srgbClr val="000000"/>
                </a:buClr>
                <a:buSzPct val="100000"/>
                <a:buFont typeface="Arial" panose="020B0604020202020204" pitchFamily="34" charset="0"/>
                <a:buChar char="•"/>
              </a:pPr>
              <a:r>
                <a:rPr lang="de-DE" altLang="de-DE" sz="2000" dirty="0"/>
                <a:t>kurz drücken: Lichtregulierung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lang drücken: Aktivierung </a:t>
              </a:r>
            </a:p>
            <a:p>
              <a:pPr>
                <a:lnSpc>
                  <a:spcPct val="86000"/>
                </a:lnSpc>
                <a:spcBef>
                  <a:spcPct val="50000"/>
                </a:spcBef>
                <a:buClr>
                  <a:srgbClr val="000000"/>
                </a:buClr>
                <a:buSzPct val="100000"/>
              </a:pPr>
              <a:r>
                <a:rPr lang="de-DE" altLang="de-DE" sz="2000" dirty="0"/>
                <a:t>     Gateway-Modus</a:t>
              </a:r>
            </a:p>
          </p:txBody>
        </p:sp>
      </p:grpSp>
      <p:sp>
        <p:nvSpPr>
          <p:cNvPr id="4" name="Textfeld 3"/>
          <p:cNvSpPr txBox="1"/>
          <p:nvPr/>
        </p:nvSpPr>
        <p:spPr>
          <a:xfrm>
            <a:off x="183587" y="5063014"/>
            <a:ext cx="8776826" cy="1200329"/>
          </a:xfrm>
          <a:prstGeom prst="rect">
            <a:avLst/>
          </a:prstGeom>
          <a:noFill/>
        </p:spPr>
        <p:txBody>
          <a:bodyPr wrap="none" rtlCol="0">
            <a:spAutoFit/>
          </a:bodyPr>
          <a:lstStyle/>
          <a:p>
            <a:r>
              <a:rPr lang="de-DE" b="1" dirty="0">
                <a:solidFill>
                  <a:srgbClr val="FF0000"/>
                </a:solidFill>
              </a:rPr>
              <a:t>Neue Funktion:</a:t>
            </a:r>
          </a:p>
          <a:p>
            <a:r>
              <a:rPr lang="de-DE" dirty="0">
                <a:solidFill>
                  <a:srgbClr val="0000FF"/>
                </a:solidFill>
              </a:rPr>
              <a:t>Menü – Einstellungen – Audio – Audioprofil</a:t>
            </a:r>
          </a:p>
          <a:p>
            <a:r>
              <a:rPr lang="de-DE" dirty="0"/>
              <a:t>Hier kann zwischen den Audioprofilen „AGC ein“ und „AGC aus“ ausgewählt werden</a:t>
            </a:r>
          </a:p>
          <a:p>
            <a:r>
              <a:rPr lang="de-DE" dirty="0"/>
              <a:t>Die Profile unterscheiden sich nur in der Mikrofonverstärkung.</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04913"/>
            <a:ext cx="447992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Line 6"/>
          <p:cNvSpPr>
            <a:spLocks noChangeShapeType="1"/>
          </p:cNvSpPr>
          <p:nvPr/>
        </p:nvSpPr>
        <p:spPr bwMode="auto">
          <a:xfrm flipH="1">
            <a:off x="2771775" y="2565400"/>
            <a:ext cx="2305050" cy="1800225"/>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8372" name="Text Box 10"/>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pic>
        <p:nvPicPr>
          <p:cNvPr id="6" name="Grafik 5">
            <a:extLst>
              <a:ext uri="{FF2B5EF4-FFF2-40B4-BE49-F238E27FC236}">
                <a16:creationId xmlns:a16="http://schemas.microsoft.com/office/drawing/2014/main" id="{FFBFD0E3-B29F-4902-A9C3-F6DE49153BA9}"/>
              </a:ext>
            </a:extLst>
          </p:cNvPr>
          <p:cNvPicPr>
            <a:picLocks noChangeAspect="1"/>
          </p:cNvPicPr>
          <p:nvPr/>
        </p:nvPicPr>
        <p:blipFill>
          <a:blip r:embed="rId4"/>
          <a:stretch>
            <a:fillRect/>
          </a:stretch>
        </p:blipFill>
        <p:spPr>
          <a:xfrm>
            <a:off x="1588294" y="4365625"/>
            <a:ext cx="1143000" cy="72151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Grafik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2181225"/>
            <a:ext cx="5494338"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Line 5"/>
          <p:cNvSpPr>
            <a:spLocks noChangeShapeType="1"/>
          </p:cNvSpPr>
          <p:nvPr/>
        </p:nvSpPr>
        <p:spPr bwMode="auto">
          <a:xfrm flipH="1">
            <a:off x="2414588" y="2997200"/>
            <a:ext cx="3165475" cy="863600"/>
          </a:xfrm>
          <a:prstGeom prst="line">
            <a:avLst/>
          </a:prstGeom>
          <a:noFill/>
          <a:ln w="762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de-DE"/>
          </a:p>
        </p:txBody>
      </p:sp>
      <p:sp>
        <p:nvSpPr>
          <p:cNvPr id="59397" name="Text Box 12"/>
          <p:cNvSpPr txBox="1">
            <a:spLocks noChangeArrowheads="1"/>
          </p:cNvSpPr>
          <p:nvPr/>
        </p:nvSpPr>
        <p:spPr bwMode="auto">
          <a:xfrm>
            <a:off x="971550" y="1341438"/>
            <a:ext cx="72009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BOS-Sicherheitskarte MRT (S/E abgesetzt vom Bedienteil)</a:t>
            </a:r>
          </a:p>
        </p:txBody>
      </p:sp>
      <p:sp>
        <p:nvSpPr>
          <p:cNvPr id="59398" name="Text Box 13"/>
          <p:cNvSpPr txBox="1">
            <a:spLocks noChangeArrowheads="1"/>
          </p:cNvSpPr>
          <p:nvPr/>
        </p:nvSpPr>
        <p:spPr bwMode="auto">
          <a:xfrm>
            <a:off x="0" y="646113"/>
            <a:ext cx="9144000" cy="3856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pic>
        <p:nvPicPr>
          <p:cNvPr id="7" name="Grafik 6">
            <a:extLst>
              <a:ext uri="{FF2B5EF4-FFF2-40B4-BE49-F238E27FC236}">
                <a16:creationId xmlns:a16="http://schemas.microsoft.com/office/drawing/2014/main" id="{9F30048A-5FA5-411E-B58F-9BB4B4A5C380}"/>
              </a:ext>
            </a:extLst>
          </p:cNvPr>
          <p:cNvPicPr>
            <a:picLocks noChangeAspect="1"/>
          </p:cNvPicPr>
          <p:nvPr/>
        </p:nvPicPr>
        <p:blipFill>
          <a:blip r:embed="rId3"/>
          <a:stretch>
            <a:fillRect/>
          </a:stretch>
        </p:blipFill>
        <p:spPr>
          <a:xfrm>
            <a:off x="1239045" y="3860800"/>
            <a:ext cx="1143000" cy="72151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8313" y="2835276"/>
            <a:ext cx="7513162"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de-DE" sz="2000" b="1" dirty="0">
                <a:sym typeface="Symbol" panose="05050102010706020507" pitchFamily="18" charset="2"/>
              </a:rPr>
              <a:t>Auf der BOS–Sicherheitskarte sind folgende Informationen hinterlegt:</a:t>
            </a:r>
          </a:p>
          <a:p>
            <a:pPr>
              <a:defRPr/>
            </a:pPr>
            <a:endParaRPr lang="de-DE" altLang="de-DE" sz="2000" b="1" dirty="0">
              <a:sym typeface="Symbol" panose="05050102010706020507" pitchFamily="18" charset="2"/>
            </a:endParaRPr>
          </a:p>
          <a:p>
            <a:pPr marL="342900" indent="-342900">
              <a:buFont typeface="Wingdings" panose="05000000000000000000" pitchFamily="2" charset="2"/>
              <a:buChar char="§"/>
              <a:defRPr/>
            </a:pPr>
            <a:r>
              <a:rPr lang="de-DE" altLang="de-DE" sz="2000" dirty="0">
                <a:sym typeface="Symbol" panose="05050102010706020507" pitchFamily="18" charset="2"/>
              </a:rPr>
              <a:t>Netzzugangsdaten </a:t>
            </a:r>
          </a:p>
          <a:p>
            <a:pPr marL="342900" indent="-342900">
              <a:spcBef>
                <a:spcPct val="50000"/>
              </a:spcBef>
              <a:buFont typeface="Wingdings" panose="05000000000000000000" pitchFamily="2" charset="2"/>
              <a:buChar char="§"/>
              <a:defRPr/>
            </a:pPr>
            <a:r>
              <a:rPr lang="de-DE" altLang="de-DE" sz="2000" dirty="0">
                <a:sym typeface="Symbol" panose="05050102010706020507" pitchFamily="18" charset="2"/>
              </a:rPr>
              <a:t>operativ taktische Adresse</a:t>
            </a:r>
          </a:p>
          <a:p>
            <a:pPr marL="342900" indent="-342900">
              <a:spcBef>
                <a:spcPct val="50000"/>
              </a:spcBef>
              <a:buFont typeface="Wingdings" panose="05000000000000000000" pitchFamily="2" charset="2"/>
              <a:buChar char="§"/>
              <a:defRPr/>
            </a:pPr>
            <a:r>
              <a:rPr lang="de-DE" altLang="de-DE" sz="2000" dirty="0" err="1">
                <a:sym typeface="Symbol" panose="05050102010706020507" pitchFamily="18" charset="2"/>
              </a:rPr>
              <a:t>Kryptozertifikat</a:t>
            </a:r>
            <a:r>
              <a:rPr lang="de-DE" altLang="de-DE" sz="2000" dirty="0">
                <a:sym typeface="Symbol" panose="05050102010706020507" pitchFamily="18" charset="2"/>
              </a:rPr>
              <a:t> und </a:t>
            </a:r>
            <a:r>
              <a:rPr lang="de-DE" altLang="de-DE" sz="2000" dirty="0" err="1">
                <a:sym typeface="Symbol" panose="05050102010706020507" pitchFamily="18" charset="2"/>
              </a:rPr>
              <a:t>Kryptoschlüssel</a:t>
            </a:r>
            <a:endParaRPr lang="de-DE" altLang="de-DE" sz="2000" dirty="0">
              <a:sym typeface="Symbol" panose="05050102010706020507" pitchFamily="18" charset="2"/>
            </a:endParaRPr>
          </a:p>
          <a:p>
            <a:pPr marL="342900" indent="-342900">
              <a:spcBef>
                <a:spcPct val="50000"/>
              </a:spcBef>
              <a:buFont typeface="Wingdings" panose="05000000000000000000" pitchFamily="2" charset="2"/>
              <a:buChar char="§"/>
              <a:defRPr/>
            </a:pPr>
            <a:r>
              <a:rPr lang="de-DE" altLang="de-DE" sz="2000" dirty="0">
                <a:sym typeface="Symbol" panose="05050102010706020507" pitchFamily="18" charset="2"/>
              </a:rPr>
              <a:t>Berechtigungen</a:t>
            </a:r>
          </a:p>
        </p:txBody>
      </p:sp>
      <p:sp>
        <p:nvSpPr>
          <p:cNvPr id="69635" name="Text Box 9"/>
          <p:cNvSpPr txBox="1">
            <a:spLocks noChangeArrowheads="1"/>
          </p:cNvSpPr>
          <p:nvPr/>
        </p:nvSpPr>
        <p:spPr bwMode="auto">
          <a:xfrm>
            <a:off x="0" y="646113"/>
            <a:ext cx="9144000" cy="385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sp>
        <p:nvSpPr>
          <p:cNvPr id="30730" name="Text Box 10"/>
          <p:cNvSpPr txBox="1">
            <a:spLocks noChangeArrowheads="1"/>
          </p:cNvSpPr>
          <p:nvPr/>
        </p:nvSpPr>
        <p:spPr bwMode="auto">
          <a:xfrm>
            <a:off x="468313" y="1471613"/>
            <a:ext cx="83058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b="1" dirty="0">
                <a:sym typeface="Symbol" panose="05050102010706020507" pitchFamily="18" charset="2"/>
              </a:rPr>
              <a:t>Um einen hohen Sicherheitsstandard zu erreichen, ist die Inbetriebnahme des Endgerätes nur mit der BOS–Sicherheitskarte möglich</a:t>
            </a:r>
            <a:endParaRPr lang="de-DE" altLang="de-DE" sz="2000" dirty="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blinds(horizontal)">
                                      <p:cBhvr>
                                        <p:cTn id="7" dur="500"/>
                                        <p:tgtEl>
                                          <p:spTgt spid="30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blinds(horizontal)">
                                      <p:cBhvr>
                                        <p:cTn id="12"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3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49"/>
          <p:cNvSpPr txBox="1">
            <a:spLocks noChangeArrowheads="1"/>
          </p:cNvSpPr>
          <p:nvPr/>
        </p:nvSpPr>
        <p:spPr bwMode="auto">
          <a:xfrm>
            <a:off x="-14547" y="1528335"/>
            <a:ext cx="9144000" cy="3592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MTP6650</a:t>
            </a:r>
          </a:p>
        </p:txBody>
      </p:sp>
      <p:sp>
        <p:nvSpPr>
          <p:cNvPr id="31894" name="Text Box 150"/>
          <p:cNvSpPr txBox="1">
            <a:spLocks noChangeArrowheads="1"/>
          </p:cNvSpPr>
          <p:nvPr/>
        </p:nvSpPr>
        <p:spPr bwMode="auto">
          <a:xfrm>
            <a:off x="3347864" y="2636912"/>
            <a:ext cx="4678362" cy="271677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dirty="0"/>
              <a:t>2W Audioausgabe</a:t>
            </a:r>
            <a:endParaRPr lang="de-DE" altLang="de-DE" sz="2000" dirty="0"/>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3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SD-Kartenslot zur Speicherung von Daten</a:t>
            </a:r>
          </a:p>
        </p:txBody>
      </p:sp>
      <p:sp>
        <p:nvSpPr>
          <p:cNvPr id="16389"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6" name="Grafik 5">
            <a:extLst>
              <a:ext uri="{FF2B5EF4-FFF2-40B4-BE49-F238E27FC236}">
                <a16:creationId xmlns:a16="http://schemas.microsoft.com/office/drawing/2014/main" id="{6CDAF14B-0522-4C36-9830-81F2F616B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06" y="1528335"/>
            <a:ext cx="1475598" cy="4345716"/>
          </a:xfrm>
          <a:prstGeom prst="rect">
            <a:avLst/>
          </a:prstGeom>
        </p:spPr>
      </p:pic>
    </p:spTree>
    <p:extLst>
      <p:ext uri="{BB962C8B-B14F-4D97-AF65-F5344CB8AC3E}">
        <p14:creationId xmlns:p14="http://schemas.microsoft.com/office/powerpoint/2010/main" val="316641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23528" y="2276872"/>
            <a:ext cx="7488238"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 typeface="Arial" panose="020B0604020202020204" pitchFamily="34" charset="0"/>
              <a:buChar char="•"/>
            </a:pPr>
            <a:r>
              <a:rPr lang="de-DE" altLang="de-DE" sz="2000" dirty="0">
                <a:sym typeface="Symbol" panose="05050102010706020507" pitchFamily="18" charset="2"/>
              </a:rPr>
              <a:t>Der Verlust der Karte ist sofort der Autorisierten Stelle Digitalfunk Niedersachsen zu melden</a:t>
            </a:r>
          </a:p>
          <a:p>
            <a:pPr>
              <a:spcBef>
                <a:spcPct val="50000"/>
              </a:spcBef>
              <a:buFont typeface="Arial" panose="020B0604020202020204" pitchFamily="34" charset="0"/>
              <a:buChar char="•"/>
            </a:pPr>
            <a:r>
              <a:rPr lang="de-DE" altLang="de-DE" sz="2000" dirty="0">
                <a:sym typeface="Symbol" panose="05050102010706020507" pitchFamily="18" charset="2"/>
              </a:rPr>
              <a:t>Häufiger Kartenwechsel führt zum vorzeitigen Verschleiß</a:t>
            </a:r>
          </a:p>
          <a:p>
            <a:pPr>
              <a:spcBef>
                <a:spcPct val="50000"/>
              </a:spcBef>
              <a:buFont typeface="Arial" panose="020B0604020202020204" pitchFamily="34" charset="0"/>
              <a:buChar char="•"/>
            </a:pPr>
            <a:r>
              <a:rPr lang="de-DE" altLang="de-DE" sz="2000" dirty="0">
                <a:sym typeface="Symbol" panose="05050102010706020507" pitchFamily="18" charset="2"/>
              </a:rPr>
              <a:t>Endgeräte sind ohne oder mit einer temporär gesperrten BOS-Sicherheitskarte dem autorisierten Service zu übergeben</a:t>
            </a:r>
          </a:p>
          <a:p>
            <a:pPr>
              <a:spcBef>
                <a:spcPct val="50000"/>
              </a:spcBef>
              <a:buFont typeface="Arial" panose="020B0604020202020204" pitchFamily="34" charset="0"/>
              <a:buChar char="•"/>
            </a:pPr>
            <a:r>
              <a:rPr lang="de-DE" altLang="de-DE" sz="2000" dirty="0">
                <a:sym typeface="Symbol" panose="05050102010706020507" pitchFamily="18" charset="2"/>
              </a:rPr>
              <a:t>Detaillierte Informationen dazu unter </a:t>
            </a:r>
            <a:r>
              <a:rPr lang="de-DE" altLang="de-DE" sz="2000" dirty="0">
                <a:sym typeface="Symbol" panose="05050102010706020507" pitchFamily="18" charset="2"/>
                <a:hlinkClick r:id="rId3"/>
              </a:rPr>
              <a:t>https://www.digitalfunk.niedersachsen.de/index.php/digitalfunk-fuer-den-nutzer/bsi-sicherheitskarten</a:t>
            </a:r>
            <a:endParaRPr lang="de-DE" altLang="de-DE" sz="2000" dirty="0">
              <a:sym typeface="Symbol" panose="05050102010706020507" pitchFamily="18" charset="2"/>
            </a:endParaRPr>
          </a:p>
        </p:txBody>
      </p:sp>
      <p:sp>
        <p:nvSpPr>
          <p:cNvPr id="71683" name="Text Box 3"/>
          <p:cNvSpPr txBox="1">
            <a:spLocks noChangeArrowheads="1"/>
          </p:cNvSpPr>
          <p:nvPr/>
        </p:nvSpPr>
        <p:spPr bwMode="auto">
          <a:xfrm>
            <a:off x="0" y="646113"/>
            <a:ext cx="9144000" cy="3857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a:defRPr>
                <a:solidFill>
                  <a:schemeClr val="tx1"/>
                </a:solidFill>
                <a:latin typeface="Arial" panose="020B0604020202020204" pitchFamily="34" charset="0"/>
              </a:defRPr>
            </a:lvl1pPr>
            <a:lvl2pPr marL="742950" indent="-285750" defTabSz="449263">
              <a:defRPr>
                <a:solidFill>
                  <a:schemeClr val="tx1"/>
                </a:solidFill>
                <a:latin typeface="Arial" panose="020B0604020202020204" pitchFamily="34" charset="0"/>
              </a:defRPr>
            </a:lvl2pPr>
            <a:lvl3pPr marL="1143000" indent="-228600" defTabSz="449263">
              <a:defRPr>
                <a:solidFill>
                  <a:schemeClr val="tx1"/>
                </a:solidFill>
                <a:latin typeface="Arial" panose="020B0604020202020204" pitchFamily="34" charset="0"/>
              </a:defRPr>
            </a:lvl3pPr>
            <a:lvl4pPr marL="1600200" indent="-228600" defTabSz="449263">
              <a:defRPr>
                <a:solidFill>
                  <a:schemeClr val="tx1"/>
                </a:solidFill>
                <a:latin typeface="Arial" panose="020B0604020202020204" pitchFamily="34" charset="0"/>
              </a:defRPr>
            </a:lvl4pPr>
            <a:lvl5pPr marL="2057400" indent="-228600" defTabSz="449263">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Verwendung der BOS-Sicherheitskarte</a:t>
            </a:r>
          </a:p>
        </p:txBody>
      </p:sp>
      <p:sp>
        <p:nvSpPr>
          <p:cNvPr id="128004" name="Text Box 4"/>
          <p:cNvSpPr txBox="1">
            <a:spLocks noChangeArrowheads="1"/>
          </p:cNvSpPr>
          <p:nvPr/>
        </p:nvSpPr>
        <p:spPr bwMode="auto">
          <a:xfrm>
            <a:off x="468313" y="1781175"/>
            <a:ext cx="830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000" b="1" dirty="0">
                <a:sym typeface="Symbol" panose="05050102010706020507" pitchFamily="18" charset="2"/>
              </a:rPr>
              <a:t>Weitere Informationen zur BOS–Sicherheitskarte:</a:t>
            </a:r>
            <a:endParaRPr lang="de-DE" altLang="de-DE" sz="2000" dirty="0">
              <a:sym typeface="Symbol" panose="05050102010706020507"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blinds(horizontal)">
                                      <p:cBhvr>
                                        <p:cTn id="7" dur="500"/>
                                        <p:tgtEl>
                                          <p:spTgt spid="1280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blinds(horizontal)">
                                      <p:cBhvr>
                                        <p:cTn id="12" dur="5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4"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539552" y="1510196"/>
            <a:ext cx="725805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nSpc>
                <a:spcPct val="86000"/>
              </a:lnSpc>
              <a:spcBef>
                <a:spcPct val="50000"/>
              </a:spcBef>
              <a:buClr>
                <a:srgbClr val="000000"/>
              </a:buClr>
              <a:buSzPct val="100000"/>
              <a:buFont typeface="Times New Roman" panose="02020603050405020304" pitchFamily="18" charset="0"/>
              <a:buNone/>
            </a:pPr>
            <a:r>
              <a:rPr lang="de-DE" altLang="de-DE" sz="2000" b="1" dirty="0"/>
              <a:t>Der Akku</a:t>
            </a:r>
          </a:p>
        </p:txBody>
      </p:sp>
      <p:sp>
        <p:nvSpPr>
          <p:cNvPr id="60421" name="Text Box 5"/>
          <p:cNvSpPr txBox="1">
            <a:spLocks noChangeArrowheads="1"/>
          </p:cNvSpPr>
          <p:nvPr/>
        </p:nvSpPr>
        <p:spPr bwMode="auto">
          <a:xfrm>
            <a:off x="539552" y="2348880"/>
            <a:ext cx="4524375" cy="22489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457200" indent="-457200"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Clr>
                <a:srgbClr val="000000"/>
              </a:buClr>
              <a:buSzPct val="100000"/>
            </a:pPr>
            <a:r>
              <a:rPr lang="de-DE" altLang="de-DE" sz="2000" dirty="0"/>
              <a:t>Lithium-Ionen-Akku</a:t>
            </a:r>
          </a:p>
          <a:p>
            <a:pPr>
              <a:spcBef>
                <a:spcPct val="50000"/>
              </a:spcBef>
              <a:buClr>
                <a:srgbClr val="000000"/>
              </a:buClr>
              <a:buSzPct val="100000"/>
              <a:buFont typeface="Arial" panose="020B0604020202020204" pitchFamily="34" charset="0"/>
              <a:buChar char="•"/>
            </a:pPr>
            <a:r>
              <a:rPr lang="de-DE" altLang="de-DE" sz="2000" dirty="0"/>
              <a:t>geringer Memoryeffekt</a:t>
            </a:r>
          </a:p>
          <a:p>
            <a:pPr>
              <a:spcBef>
                <a:spcPct val="50000"/>
              </a:spcBef>
              <a:buClr>
                <a:srgbClr val="000000"/>
              </a:buClr>
              <a:buSzPct val="100000"/>
              <a:buFont typeface="Arial" panose="020B0604020202020204" pitchFamily="34" charset="0"/>
              <a:buChar char="•"/>
            </a:pPr>
            <a:r>
              <a:rPr lang="de-DE" altLang="de-DE" sz="2000" dirty="0"/>
              <a:t>geringe Selbstentladung</a:t>
            </a:r>
          </a:p>
          <a:p>
            <a:pPr>
              <a:spcBef>
                <a:spcPct val="50000"/>
              </a:spcBef>
              <a:buClr>
                <a:srgbClr val="000000"/>
              </a:buClr>
              <a:buSzPct val="100000"/>
              <a:buFont typeface="Arial" panose="020B0604020202020204" pitchFamily="34" charset="0"/>
              <a:buChar char="•"/>
            </a:pPr>
            <a:r>
              <a:rPr lang="de-DE" altLang="de-DE" sz="2000" dirty="0"/>
              <a:t>Temperaturbereich ca. 0°C – 60°C</a:t>
            </a:r>
          </a:p>
          <a:p>
            <a:pPr>
              <a:spcBef>
                <a:spcPct val="50000"/>
              </a:spcBef>
              <a:buClr>
                <a:srgbClr val="000000"/>
              </a:buClr>
              <a:buSzPct val="100000"/>
            </a:pPr>
            <a:endParaRPr lang="de-DE" altLang="de-DE" sz="2000" dirty="0"/>
          </a:p>
        </p:txBody>
      </p:sp>
      <p:sp>
        <p:nvSpPr>
          <p:cNvPr id="62469" name="Text Box 6"/>
          <p:cNvSpPr txBox="1">
            <a:spLocks noChangeArrowheads="1"/>
          </p:cNvSpPr>
          <p:nvPr/>
        </p:nvSpPr>
        <p:spPr bwMode="auto">
          <a:xfrm>
            <a:off x="0" y="364091"/>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dirty="0"/>
              <a:t>Gerätepflege</a:t>
            </a:r>
          </a:p>
        </p:txBody>
      </p:sp>
      <p:pic>
        <p:nvPicPr>
          <p:cNvPr id="5" name="Grafik 4">
            <a:extLst>
              <a:ext uri="{FF2B5EF4-FFF2-40B4-BE49-F238E27FC236}">
                <a16:creationId xmlns:a16="http://schemas.microsoft.com/office/drawing/2014/main" id="{3C3976EA-0ADE-4F90-B87B-CDED9D169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133355"/>
            <a:ext cx="3123644" cy="46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1">
                                            <p:txEl>
                                              <p:pRg st="0" end="0"/>
                                            </p:txEl>
                                          </p:spTgt>
                                        </p:tgtEl>
                                        <p:attrNameLst>
                                          <p:attrName>style.visibility</p:attrName>
                                        </p:attrNameLst>
                                      </p:cBhvr>
                                      <p:to>
                                        <p:strVal val="visible"/>
                                      </p:to>
                                    </p:set>
                                    <p:animEffect transition="in" filter="blinds(horizontal)">
                                      <p:cBhvr>
                                        <p:cTn id="7" dur="500"/>
                                        <p:tgtEl>
                                          <p:spTgt spid="6042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0421">
                                            <p:txEl>
                                              <p:pRg st="1" end="1"/>
                                            </p:txEl>
                                          </p:spTgt>
                                        </p:tgtEl>
                                        <p:attrNameLst>
                                          <p:attrName>style.visibility</p:attrName>
                                        </p:attrNameLst>
                                      </p:cBhvr>
                                      <p:to>
                                        <p:strVal val="visible"/>
                                      </p:to>
                                    </p:set>
                                    <p:animEffect transition="in" filter="blinds(horizontal)">
                                      <p:cBhvr>
                                        <p:cTn id="10" dur="500"/>
                                        <p:tgtEl>
                                          <p:spTgt spid="6042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0421">
                                            <p:txEl>
                                              <p:pRg st="2" end="2"/>
                                            </p:txEl>
                                          </p:spTgt>
                                        </p:tgtEl>
                                        <p:attrNameLst>
                                          <p:attrName>style.visibility</p:attrName>
                                        </p:attrNameLst>
                                      </p:cBhvr>
                                      <p:to>
                                        <p:strVal val="visible"/>
                                      </p:to>
                                    </p:set>
                                    <p:animEffect transition="in" filter="blinds(horizontal)">
                                      <p:cBhvr>
                                        <p:cTn id="13" dur="500"/>
                                        <p:tgtEl>
                                          <p:spTgt spid="60421">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0421">
                                            <p:txEl>
                                              <p:pRg st="3" end="3"/>
                                            </p:txEl>
                                          </p:spTgt>
                                        </p:tgtEl>
                                        <p:attrNameLst>
                                          <p:attrName>style.visibility</p:attrName>
                                        </p:attrNameLst>
                                      </p:cBhvr>
                                      <p:to>
                                        <p:strVal val="visible"/>
                                      </p:to>
                                    </p:set>
                                    <p:animEffect transition="in" filter="blinds(horizontal)">
                                      <p:cBhvr>
                                        <p:cTn id="16" dur="500"/>
                                        <p:tgtEl>
                                          <p:spTgt spid="604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9"/>
          <p:cNvSpPr txBox="1">
            <a:spLocks noChangeArrowheads="1"/>
          </p:cNvSpPr>
          <p:nvPr/>
        </p:nvSpPr>
        <p:spPr bwMode="auto">
          <a:xfrm>
            <a:off x="0" y="1562100"/>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 MTP850EX</a:t>
            </a:r>
          </a:p>
        </p:txBody>
      </p:sp>
      <p:sp>
        <p:nvSpPr>
          <p:cNvPr id="31894" name="Text Box 150"/>
          <p:cNvSpPr txBox="1">
            <a:spLocks noChangeArrowheads="1"/>
          </p:cNvSpPr>
          <p:nvPr/>
        </p:nvSpPr>
        <p:spPr bwMode="auto">
          <a:xfrm>
            <a:off x="3709988" y="2749550"/>
            <a:ext cx="4678362" cy="287065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kein Ziffernblock</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ATEX-Klassifizierungen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Totmann-Alarmgeber</a:t>
            </a:r>
          </a:p>
        </p:txBody>
      </p:sp>
      <p:sp>
        <p:nvSpPr>
          <p:cNvPr id="17412"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7" name="Picture 7" descr="ATEX_iso_left"/>
          <p:cNvPicPr>
            <a:picLocks noChangeAspect="1" noChangeArrowheads="1"/>
          </p:cNvPicPr>
          <p:nvPr/>
        </p:nvPicPr>
        <p:blipFill>
          <a:blip r:embed="rId3">
            <a:extLst>
              <a:ext uri="{28A0092B-C50C-407E-A947-70E740481C1C}">
                <a14:useLocalDpi xmlns:a14="http://schemas.microsoft.com/office/drawing/2010/main" val="0"/>
              </a:ext>
            </a:extLst>
          </a:blip>
          <a:srcRect l="21332" t="4219" r="18686" b="8580"/>
          <a:stretch>
            <a:fillRect/>
          </a:stretch>
        </p:blipFill>
        <p:spPr bwMode="auto">
          <a:xfrm>
            <a:off x="1115616" y="2060848"/>
            <a:ext cx="14144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49"/>
          <p:cNvSpPr txBox="1">
            <a:spLocks noChangeArrowheads="1"/>
          </p:cNvSpPr>
          <p:nvPr/>
        </p:nvSpPr>
        <p:spPr bwMode="auto">
          <a:xfrm>
            <a:off x="0" y="1528762"/>
            <a:ext cx="9144000" cy="358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Handfunkgeräte </a:t>
            </a:r>
            <a:r>
              <a:rPr lang="de-DE" sz="2000" b="1" dirty="0"/>
              <a:t>MTP8550Ex und MTP8500Ex </a:t>
            </a:r>
            <a:endParaRPr lang="de-DE" altLang="de-DE" sz="2000" b="1" dirty="0"/>
          </a:p>
        </p:txBody>
      </p:sp>
      <p:sp>
        <p:nvSpPr>
          <p:cNvPr id="31894" name="Text Box 150"/>
          <p:cNvSpPr txBox="1">
            <a:spLocks noChangeArrowheads="1"/>
          </p:cNvSpPr>
          <p:nvPr/>
        </p:nvSpPr>
        <p:spPr bwMode="auto">
          <a:xfrm>
            <a:off x="3635896" y="1988840"/>
            <a:ext cx="4752454" cy="408329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zwei Farbdisplays auf Vorder- und Oberseite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LED-Reichweitenanzeiger an Antenne, welcher anzeigt, wenn der Empfang schlechter wird</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1,8 Watt Sendeleistung</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MTP8500Ex ohne Ziffernblock</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ATEX-Klassifizierungen</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Totmann-Alarmgeber</a:t>
            </a:r>
          </a:p>
        </p:txBody>
      </p:sp>
      <p:sp>
        <p:nvSpPr>
          <p:cNvPr id="17412" name="Text Box 155"/>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pic>
        <p:nvPicPr>
          <p:cNvPr id="3" name="Grafik 2">
            <a:extLst>
              <a:ext uri="{FF2B5EF4-FFF2-40B4-BE49-F238E27FC236}">
                <a16:creationId xmlns:a16="http://schemas.microsoft.com/office/drawing/2014/main" id="{7D58FAC8-CA56-4AAB-9CA0-F4F17928D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0" y="2128112"/>
            <a:ext cx="2676144" cy="3675888"/>
          </a:xfrm>
          <a:prstGeom prst="rect">
            <a:avLst/>
          </a:prstGeom>
        </p:spPr>
      </p:pic>
    </p:spTree>
    <p:extLst>
      <p:ext uri="{BB962C8B-B14F-4D97-AF65-F5344CB8AC3E}">
        <p14:creationId xmlns:p14="http://schemas.microsoft.com/office/powerpoint/2010/main" val="31523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49500"/>
            <a:ext cx="5230813"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91"/>
          <p:cNvSpPr txBox="1">
            <a:spLocks noChangeArrowheads="1"/>
          </p:cNvSpPr>
          <p:nvPr/>
        </p:nvSpPr>
        <p:spPr bwMode="auto">
          <a:xfrm>
            <a:off x="0" y="646113"/>
            <a:ext cx="9144000" cy="379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200" b="1" u="sng"/>
              <a:t>Funktionen des Endgerätes</a:t>
            </a:r>
          </a:p>
        </p:txBody>
      </p:sp>
      <p:sp>
        <p:nvSpPr>
          <p:cNvPr id="18436" name="Text Box 93"/>
          <p:cNvSpPr txBox="1">
            <a:spLocks noChangeArrowheads="1"/>
          </p:cNvSpPr>
          <p:nvPr/>
        </p:nvSpPr>
        <p:spPr bwMode="auto">
          <a:xfrm>
            <a:off x="0" y="1562100"/>
            <a:ext cx="9144000" cy="354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algn="ctr">
              <a:lnSpc>
                <a:spcPct val="86000"/>
              </a:lnSpc>
              <a:spcBef>
                <a:spcPct val="50000"/>
              </a:spcBef>
              <a:buClr>
                <a:srgbClr val="000000"/>
              </a:buClr>
              <a:buSzPct val="100000"/>
              <a:buFont typeface="Times New Roman" panose="02020603050405020304" pitchFamily="18" charset="0"/>
              <a:buNone/>
            </a:pPr>
            <a:r>
              <a:rPr lang="de-DE" altLang="de-DE" sz="2000" b="1" dirty="0"/>
              <a:t>Mobilfunkgerät MTM800 </a:t>
            </a:r>
            <a:r>
              <a:rPr lang="de-DE" altLang="de-DE" sz="2000" b="1" dirty="0" err="1"/>
              <a:t>FuG</a:t>
            </a:r>
            <a:endParaRPr lang="de-DE" altLang="de-DE" sz="2000" b="1" dirty="0"/>
          </a:p>
        </p:txBody>
      </p:sp>
      <p:sp>
        <p:nvSpPr>
          <p:cNvPr id="42078" name="Text Box 94"/>
          <p:cNvSpPr txBox="1">
            <a:spLocks noChangeArrowheads="1"/>
          </p:cNvSpPr>
          <p:nvPr/>
        </p:nvSpPr>
        <p:spPr bwMode="auto">
          <a:xfrm>
            <a:off x="4538663" y="2781300"/>
            <a:ext cx="4605337" cy="29814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defTabSz="449263" eaLnBrk="0" hangingPunct="0">
              <a:defRPr>
                <a:solidFill>
                  <a:schemeClr val="tx1"/>
                </a:solidFill>
                <a:latin typeface="Arial" panose="020B0604020202020204" pitchFamily="34" charset="0"/>
              </a:defRPr>
            </a:lvl1pPr>
            <a:lvl2pPr marL="742950" indent="-285750" defTabSz="449263" eaLnBrk="0" hangingPunct="0">
              <a:defRPr>
                <a:solidFill>
                  <a:schemeClr val="tx1"/>
                </a:solidFill>
                <a:latin typeface="Arial" panose="020B0604020202020204" pitchFamily="34" charset="0"/>
              </a:defRPr>
            </a:lvl2pPr>
            <a:lvl3pPr marL="1143000" indent="-228600" defTabSz="449263" eaLnBrk="0" hangingPunct="0">
              <a:defRPr>
                <a:solidFill>
                  <a:schemeClr val="tx1"/>
                </a:solidFill>
                <a:latin typeface="Arial" panose="020B0604020202020204" pitchFamily="34" charset="0"/>
              </a:defRPr>
            </a:lvl3pPr>
            <a:lvl4pPr marL="1600200" indent="-228600" defTabSz="449263" eaLnBrk="0" hangingPunct="0">
              <a:defRPr>
                <a:solidFill>
                  <a:schemeClr val="tx1"/>
                </a:solidFill>
                <a:latin typeface="Arial" panose="020B0604020202020204" pitchFamily="34" charset="0"/>
              </a:defRPr>
            </a:lvl4pPr>
            <a:lvl5pPr marL="2057400" indent="-228600" defTabSz="449263" eaLnBrk="0" hangingPunct="0">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defRPr>
                <a:solidFill>
                  <a:schemeClr val="tx1"/>
                </a:solidFill>
                <a:latin typeface="Arial" panose="020B0604020202020204" pitchFamily="34" charset="0"/>
              </a:defRPr>
            </a:lvl9pPr>
          </a:lstStyle>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großes Farbdisplay</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integrierter GPS-Empfänger</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3 Watt Sendeleistung </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Schnittstelle für BSI-Sicherheitskarte</a:t>
            </a:r>
          </a:p>
          <a:p>
            <a:pPr marL="342900" indent="-342900">
              <a:lnSpc>
                <a:spcPct val="86000"/>
              </a:lnSpc>
              <a:spcBef>
                <a:spcPct val="50000"/>
              </a:spcBef>
              <a:buClr>
                <a:srgbClr val="000000"/>
              </a:buClr>
              <a:buSzPct val="100000"/>
              <a:buFont typeface="Arial" panose="020B0604020202020204" pitchFamily="34" charset="0"/>
              <a:buChar char="•"/>
            </a:pPr>
            <a:r>
              <a:rPr lang="de-DE" altLang="de-DE" sz="2000" dirty="0"/>
              <a:t>Programmierung über </a:t>
            </a:r>
            <a:br>
              <a:rPr lang="de-DE" altLang="de-DE" sz="2000" dirty="0"/>
            </a:br>
            <a:r>
              <a:rPr lang="de-DE" altLang="de-DE" sz="2000" dirty="0"/>
              <a:t>Zubehörstecker</a:t>
            </a:r>
          </a:p>
          <a:p>
            <a:pPr>
              <a:lnSpc>
                <a:spcPct val="86000"/>
              </a:lnSpc>
              <a:spcBef>
                <a:spcPct val="50000"/>
              </a:spcBef>
              <a:buClr>
                <a:srgbClr val="000000"/>
              </a:buClr>
              <a:buSzPct val="100000"/>
              <a:buFontTx/>
              <a:buChar char="-"/>
            </a:pPr>
            <a:endParaRPr lang="de-DE" altLang="de-DE"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78" grpId="0"/>
    </p:bldLst>
  </p:timing>
</p:sld>
</file>

<file path=ppt/theme/theme1.xml><?xml version="1.0" encoding="utf-8"?>
<a:theme xmlns:a="http://schemas.openxmlformats.org/drawingml/2006/main" name="3_Master">
  <a:themeElements>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2525</Words>
  <Application>Microsoft Office PowerPoint</Application>
  <PresentationFormat>Bildschirmpräsentation (4:3)</PresentationFormat>
  <Paragraphs>482</Paragraphs>
  <Slides>61</Slides>
  <Notes>46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61</vt:i4>
      </vt:variant>
    </vt:vector>
  </HeadingPairs>
  <TitlesOfParts>
    <vt:vector size="66" baseType="lpstr">
      <vt:lpstr>Arial</vt:lpstr>
      <vt:lpstr>Symbol</vt:lpstr>
      <vt:lpstr>Times New Roman</vt:lpstr>
      <vt:lpstr>Wingdings</vt:lpstr>
      <vt:lpstr>3_Master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
  <cp:lastModifiedBy/>
  <cp:revision>290</cp:revision>
  <dcterms:created xsi:type="dcterms:W3CDTF">2008-05-15T16:03:34Z</dcterms:created>
  <dcterms:modified xsi:type="dcterms:W3CDTF">2021-06-10T09:55:15Z</dcterms:modified>
</cp:coreProperties>
</file>